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66" r:id="rId14"/>
    <p:sldId id="270" r:id="rId15"/>
    <p:sldId id="271" r:id="rId16"/>
    <p:sldId id="257" r:id="rId17"/>
  </p:sldIdLst>
  <p:sldSz cx="12192000" cy="6858000"/>
  <p:notesSz cx="6799263" cy="9929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>
      <p:cViewPr varScale="1">
        <p:scale>
          <a:sx n="89" d="100"/>
          <a:sy n="89" d="100"/>
        </p:scale>
        <p:origin x="64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05EC3-2B71-4131-AFA2-3A16F439C57C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E0DA4-1569-4A0D-91BC-A47E11C3BA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3365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AD28DE-94F2-B7CB-FC7B-9E13B93F2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AA6EC58-933C-DA15-5D5F-F3ABC9816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75F99E-004F-A0C1-F76E-1CF840145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14FD-A88B-447B-A53F-12CBFEFFFFE2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71FB63-4721-A3C1-8460-10ECA820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DE556C-A775-3183-656B-22A1F390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088E-1EBD-4FB0-A2EA-26FF57ED6E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620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C5228-D8B0-6181-C76F-C93DEF274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553DF5A-0408-36E5-60F9-45DE9D1AC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2AF371-7B67-49FE-01B5-DFA131E15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14FD-A88B-447B-A53F-12CBFEFFFFE2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4C9910-3E12-BADC-457C-DB60201B1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14EC56-017E-C49A-FC32-D19721D91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088E-1EBD-4FB0-A2EA-26FF57ED6E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98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E05C2A2-8E2B-A38B-F167-A410CD650E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0AD4576-520F-9A03-2F12-5DEB53F28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38AB32-EB67-AC46-6A17-2BB730F97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14FD-A88B-447B-A53F-12CBFEFFFFE2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C2411B-AAF7-84B2-8291-9DC1EC297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29D77B-1967-CB22-90C7-E2E07C1B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088E-1EBD-4FB0-A2EA-26FF57ED6E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4748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7D9B67-ED6E-609A-01C1-2A797A6CD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8B6AD5-6C24-96B4-097B-4670E9272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1882B6B-8129-3757-1620-267BDF3D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14FD-A88B-447B-A53F-12CBFEFFFFE2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28C840-28CC-7763-3A50-0C242B5DF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8C10DA-B00E-65C8-6DDE-57B643C6B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088E-1EBD-4FB0-A2EA-26FF57ED6E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9274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DCEB98-1FF1-11D9-E0F0-DD134293E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A7CF5D-3728-85AF-34EC-5FE81896E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F00C1B-CD64-EEC1-3696-9BD127137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14FD-A88B-447B-A53F-12CBFEFFFFE2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6DDA9B-3025-5A78-E01B-A26F30DB4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8EAA53-7DCD-C189-B934-D44FDCB94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088E-1EBD-4FB0-A2EA-26FF57ED6E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0009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4E8053-5160-E139-4506-E7EAD1E0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91B921-1622-82BC-E0E6-3A42067B14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E4A468A-077B-E10E-B932-031A7D948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D5267D-7617-8FCD-C6DE-D9B25F0F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14FD-A88B-447B-A53F-12CBFEFFFFE2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E7FFF88-6211-1FD2-890F-8C7CB9529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C5F2EC-18F2-3B92-1065-A12CCB6A0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088E-1EBD-4FB0-A2EA-26FF57ED6E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42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C988AD-D005-6F93-6BB0-2D7CBC7A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5462D8-FB35-7016-6408-55B472409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DEFDE69-0FD9-B4E8-DAE6-DC3A2C45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753278C-BFE3-BB65-1278-425ADC86B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C2164B7-DE63-FFEB-9EE8-D6BDA10AD3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27553C0-CD4D-32AB-4D8A-DCEF001ED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14FD-A88B-447B-A53F-12CBFEFFFFE2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5E19B99-1C5C-BAC5-3253-0712AD92C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778C4F6-4B5E-5E75-429B-37B86FDD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088E-1EBD-4FB0-A2EA-26FF57ED6E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68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4C5D67-9CBD-FD9C-BCFA-01ACC183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A038B05-D8E1-9871-ECE6-1929C2869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14FD-A88B-447B-A53F-12CBFEFFFFE2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FC38C79-9705-D486-3110-F095580FE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5A0E40C-E8D3-D5C6-3116-F2F1BF652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088E-1EBD-4FB0-A2EA-26FF57ED6E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753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EDAE049-5438-F09D-88F7-15BB91251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14FD-A88B-447B-A53F-12CBFEFFFFE2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C172D49-4F9B-260E-1E00-C78C4D822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54AFB0-5A5F-DD81-D621-22F08FF68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088E-1EBD-4FB0-A2EA-26FF57ED6E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701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713F67-69F7-5107-B265-6FB7D8549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378FCE-4E3D-F0A8-5C61-A5F352D9F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91623C7-E5A0-086F-ADB4-A1798217C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C4CCE3A-1E1E-25F9-A439-9E286B9A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14FD-A88B-447B-A53F-12CBFEFFFFE2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26162C-08EC-F30C-CF64-A36A1F700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7183945-AA94-C58D-76C8-4ED00C99C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088E-1EBD-4FB0-A2EA-26FF57ED6E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4651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FBE187-3F02-54A3-A5C6-AA4ED8FFD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8214847-FD31-29E1-760A-6F27FE7C9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079DBC-8FED-67EB-3D36-FF0B06F6B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972379D-78FD-498E-48EF-B0FB9C552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14FD-A88B-447B-A53F-12CBFEFFFFE2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78DA443-7441-1269-41C5-A3849835D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3C32614-13F0-248F-7062-FBD947457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088E-1EBD-4FB0-A2EA-26FF57ED6E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5222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1F98BCF-F762-F055-C1DD-29C1A2EB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4686F3-9D72-422F-F4D4-711C00FE0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9FC991-2EC5-0AA3-0FCB-108DC58C0F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E814FD-A88B-447B-A53F-12CBFEFFFFE2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9EA057-741D-455B-9EFA-C2B3ABD3E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3B04DC-8521-EA06-EFA2-35ED28AA0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D8088E-1EBD-4FB0-A2EA-26FF57ED6E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063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7CDC71-CA62-5AA3-F81A-00A617BDA4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bg-BG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Приложна гама-спектроскопия</a:t>
            </a:r>
            <a:br>
              <a:rPr lang="bg-BG" sz="28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2400" i="1" noProof="0" dirty="0">
                <a:latin typeface="Arial" panose="020B0604020202020204" pitchFamily="34" charset="0"/>
                <a:cs typeface="Arial" panose="020B0604020202020204" pitchFamily="34" charset="0"/>
              </a:rPr>
              <a:t>Иван Кожухаров</a:t>
            </a:r>
            <a:br>
              <a:rPr lang="bg-BG" sz="28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bg-BG" sz="2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Gerade Verbindung 4">
            <a:extLst>
              <a:ext uri="{FF2B5EF4-FFF2-40B4-BE49-F238E27FC236}">
                <a16:creationId xmlns:a16="http://schemas.microsoft.com/office/drawing/2014/main" id="{D963C647-031E-75B8-6C6C-86D2A965D839}"/>
              </a:ext>
            </a:extLst>
          </p:cNvPr>
          <p:cNvCxnSpPr/>
          <p:nvPr/>
        </p:nvCxnSpPr>
        <p:spPr>
          <a:xfrm>
            <a:off x="0" y="10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6">
            <a:extLst>
              <a:ext uri="{FF2B5EF4-FFF2-40B4-BE49-F238E27FC236}">
                <a16:creationId xmlns:a16="http://schemas.microsoft.com/office/drawing/2014/main" id="{CAFF9CAA-B5EE-5934-899C-A128216EC330}"/>
              </a:ext>
            </a:extLst>
          </p:cNvPr>
          <p:cNvCxnSpPr/>
          <p:nvPr/>
        </p:nvCxnSpPr>
        <p:spPr>
          <a:xfrm>
            <a:off x="0" y="1161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7">
            <a:extLst>
              <a:ext uri="{FF2B5EF4-FFF2-40B4-BE49-F238E27FC236}">
                <a16:creationId xmlns:a16="http://schemas.microsoft.com/office/drawing/2014/main" id="{F548A017-90D1-0537-44E2-3A8E7FADCC22}"/>
              </a:ext>
            </a:extLst>
          </p:cNvPr>
          <p:cNvCxnSpPr/>
          <p:nvPr/>
        </p:nvCxnSpPr>
        <p:spPr>
          <a:xfrm>
            <a:off x="0" y="64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F5C1A852-871C-201F-C6C8-F742E1DB6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600" y="6480000"/>
            <a:ext cx="4114800" cy="365125"/>
          </a:xfrm>
        </p:spPr>
        <p:txBody>
          <a:bodyPr/>
          <a:lstStyle/>
          <a:p>
            <a:r>
              <a:rPr lang="ru-RU" noProof="0"/>
              <a:t>80 Години Катедра “Атомна Физика“</a:t>
            </a:r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2301826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701B3-D3EB-685D-AB4C-2D18EEC98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4">
            <a:extLst>
              <a:ext uri="{FF2B5EF4-FFF2-40B4-BE49-F238E27FC236}">
                <a16:creationId xmlns:a16="http://schemas.microsoft.com/office/drawing/2014/main" id="{BE33595B-D070-4630-2DF4-005B77C1AF83}"/>
              </a:ext>
            </a:extLst>
          </p:cNvPr>
          <p:cNvCxnSpPr/>
          <p:nvPr/>
        </p:nvCxnSpPr>
        <p:spPr>
          <a:xfrm>
            <a:off x="0" y="10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6">
            <a:extLst>
              <a:ext uri="{FF2B5EF4-FFF2-40B4-BE49-F238E27FC236}">
                <a16:creationId xmlns:a16="http://schemas.microsoft.com/office/drawing/2014/main" id="{694EBFBC-4EC3-94A5-70A2-6690421E1B25}"/>
              </a:ext>
            </a:extLst>
          </p:cNvPr>
          <p:cNvCxnSpPr/>
          <p:nvPr/>
        </p:nvCxnSpPr>
        <p:spPr>
          <a:xfrm>
            <a:off x="0" y="1161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7">
            <a:extLst>
              <a:ext uri="{FF2B5EF4-FFF2-40B4-BE49-F238E27FC236}">
                <a16:creationId xmlns:a16="http://schemas.microsoft.com/office/drawing/2014/main" id="{2DB5259B-8DE6-F404-90E2-94B078BE54DA}"/>
              </a:ext>
            </a:extLst>
          </p:cNvPr>
          <p:cNvCxnSpPr/>
          <p:nvPr/>
        </p:nvCxnSpPr>
        <p:spPr>
          <a:xfrm>
            <a:off x="0" y="64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FEF2F974-6353-26E5-17AE-8ADD86A94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600" y="6480000"/>
            <a:ext cx="4114800" cy="365125"/>
          </a:xfrm>
        </p:spPr>
        <p:txBody>
          <a:bodyPr/>
          <a:lstStyle/>
          <a:p>
            <a:r>
              <a:rPr lang="ru-RU" noProof="0"/>
              <a:t>80 Години Катедра “Атомна Физика“</a:t>
            </a:r>
            <a:endParaRPr lang="bg-BG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D78284-F71B-48F1-FCAF-84CB0C6625F2}"/>
              </a:ext>
            </a:extLst>
          </p:cNvPr>
          <p:cNvSpPr txBox="1"/>
          <p:nvPr/>
        </p:nvSpPr>
        <p:spPr>
          <a:xfrm>
            <a:off x="85726" y="177853"/>
            <a:ext cx="2336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Приложна гама-спектроскопия</a:t>
            </a:r>
            <a:b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2FB8EE3-A6DB-7F5A-6B48-D56610ED0EEC}"/>
              </a:ext>
            </a:extLst>
          </p:cNvPr>
          <p:cNvSpPr txBox="1"/>
          <p:nvPr/>
        </p:nvSpPr>
        <p:spPr>
          <a:xfrm>
            <a:off x="281559" y="1356999"/>
            <a:ext cx="7508081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Пример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 – когато замяната на един детайл (защото вече не се произвежда или по друга причина) с друг, “по–модерен“ не е удачна.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1105E45-BBD8-418C-9E30-0F37C26DC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1" y="2103619"/>
            <a:ext cx="2043113" cy="18716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2E44000-EA7F-1157-AD4C-F5871018C96A}"/>
              </a:ext>
            </a:extLst>
          </p:cNvPr>
          <p:cNvSpPr txBox="1"/>
          <p:nvPr/>
        </p:nvSpPr>
        <p:spPr>
          <a:xfrm>
            <a:off x="85726" y="5864118"/>
            <a:ext cx="3033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Принцип на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GSI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–сканера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Използва се </a:t>
            </a:r>
            <a:r>
              <a:rPr lang="de-DE" baseline="30000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9718F1F-F78D-0235-ACEB-30B402060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7" y="4009614"/>
            <a:ext cx="2622328" cy="194757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1833615-5DF8-7A79-A097-F8D453A0E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50" y="3611400"/>
            <a:ext cx="2466975" cy="18402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39984257-9475-0A13-9080-BA04F509871D}"/>
              </a:ext>
            </a:extLst>
          </p:cNvPr>
          <p:cNvSpPr txBox="1"/>
          <p:nvPr/>
        </p:nvSpPr>
        <p:spPr>
          <a:xfrm>
            <a:off x="2646141" y="2353572"/>
            <a:ext cx="4933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Използван е сцинтилатор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LYSO </a:t>
            </a: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с размери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Ø</a:t>
            </a: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76х3 мм с фотоумножител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2486/3292 с 16х16 анода (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, всеки сигнал е обработван отделно.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A7D719F-9F81-48DC-35DC-396A07D63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57" y="2318783"/>
            <a:ext cx="3143250" cy="2664619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D39A9DC0-1420-E749-1291-0DFE60E5A20D}"/>
              </a:ext>
            </a:extLst>
          </p:cNvPr>
          <p:cNvSpPr txBox="1"/>
          <p:nvPr/>
        </p:nvSpPr>
        <p:spPr>
          <a:xfrm>
            <a:off x="7338682" y="4916226"/>
            <a:ext cx="4548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Калибровка с метална решетка. Позиционна разделителна способност 1 мм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19AECEB-AB95-2F7B-519E-E0DFEB0E87D7}"/>
              </a:ext>
            </a:extLst>
          </p:cNvPr>
          <p:cNvSpPr txBox="1"/>
          <p:nvPr/>
        </p:nvSpPr>
        <p:spPr>
          <a:xfrm>
            <a:off x="3398041" y="5636557"/>
            <a:ext cx="8629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novel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scanning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thepulse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characterisation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sensitive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. N.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Goel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, C. Domingo-Pardo, T. Engert, J. Gerl, I. Kojouharov, H. Schaffner, NIMA 652 (2011) 591–594</a:t>
            </a:r>
          </a:p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  A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novel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g-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ray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pulse-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sensitive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semiconductor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, C. Domingo-Pardo a,, N.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Goel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, T. Engert, J. Gerl, I. Kojouharov, H. Schaffner, F.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Didierjean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, G. Duchene, M.H.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Sigward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, NIMA 643 (2011) 79–88</a:t>
            </a:r>
          </a:p>
        </p:txBody>
      </p:sp>
    </p:spTree>
    <p:extLst>
      <p:ext uri="{BB962C8B-B14F-4D97-AF65-F5344CB8AC3E}">
        <p14:creationId xmlns:p14="http://schemas.microsoft.com/office/powerpoint/2010/main" val="824135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3177D-9CA9-8121-0183-9DD41B69B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4">
            <a:extLst>
              <a:ext uri="{FF2B5EF4-FFF2-40B4-BE49-F238E27FC236}">
                <a16:creationId xmlns:a16="http://schemas.microsoft.com/office/drawing/2014/main" id="{14765EC4-CE93-1E79-E48B-1A9B83BCA053}"/>
              </a:ext>
            </a:extLst>
          </p:cNvPr>
          <p:cNvCxnSpPr/>
          <p:nvPr/>
        </p:nvCxnSpPr>
        <p:spPr>
          <a:xfrm>
            <a:off x="0" y="10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6">
            <a:extLst>
              <a:ext uri="{FF2B5EF4-FFF2-40B4-BE49-F238E27FC236}">
                <a16:creationId xmlns:a16="http://schemas.microsoft.com/office/drawing/2014/main" id="{47E9946D-7897-F51B-7720-B371437E696D}"/>
              </a:ext>
            </a:extLst>
          </p:cNvPr>
          <p:cNvCxnSpPr/>
          <p:nvPr/>
        </p:nvCxnSpPr>
        <p:spPr>
          <a:xfrm>
            <a:off x="0" y="1161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7">
            <a:extLst>
              <a:ext uri="{FF2B5EF4-FFF2-40B4-BE49-F238E27FC236}">
                <a16:creationId xmlns:a16="http://schemas.microsoft.com/office/drawing/2014/main" id="{4CBA7E00-FE71-A34D-66B9-5022C9224C33}"/>
              </a:ext>
            </a:extLst>
          </p:cNvPr>
          <p:cNvCxnSpPr/>
          <p:nvPr/>
        </p:nvCxnSpPr>
        <p:spPr>
          <a:xfrm>
            <a:off x="0" y="64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19393CFD-D0B0-EE4B-F3C3-6D169D9ED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600" y="6480000"/>
            <a:ext cx="4114800" cy="365125"/>
          </a:xfrm>
        </p:spPr>
        <p:txBody>
          <a:bodyPr/>
          <a:lstStyle/>
          <a:p>
            <a:r>
              <a:rPr lang="ru-RU" noProof="0"/>
              <a:t>80 Години Катедра “Атомна Физика“</a:t>
            </a:r>
            <a:endParaRPr lang="bg-BG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86087F7-BCD4-A1DC-40E5-D4E0E6C15164}"/>
              </a:ext>
            </a:extLst>
          </p:cNvPr>
          <p:cNvSpPr txBox="1"/>
          <p:nvPr/>
        </p:nvSpPr>
        <p:spPr>
          <a:xfrm>
            <a:off x="85726" y="177853"/>
            <a:ext cx="2336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Приложна гама-спектроскопия</a:t>
            </a:r>
            <a:b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06FD75E-65FA-9AA6-5C12-58AFA8FA0100}"/>
              </a:ext>
            </a:extLst>
          </p:cNvPr>
          <p:cNvSpPr txBox="1"/>
          <p:nvPr/>
        </p:nvSpPr>
        <p:spPr>
          <a:xfrm>
            <a:off x="281559" y="1356999"/>
            <a:ext cx="7508081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Пример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 – когато замяната на един детайл (защото вече не се произвежда или по друга причина) с друг, “по–модерен“ не е удачна.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45CC31-CFC6-21B4-8A2B-AB70D430A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6" y="3481434"/>
            <a:ext cx="2375535" cy="18002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1D83199-200E-4543-FB8E-22C00C5B9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860" y="3568587"/>
            <a:ext cx="1860233" cy="162591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0E56B3B-0622-E550-4B56-46CD28AEE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152" y="3349722"/>
            <a:ext cx="2256949" cy="153019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38DDE77-3394-F669-14BF-42179C1FCA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974" y="2925598"/>
            <a:ext cx="2747010" cy="197929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ED03934-671F-E527-C727-C8B1346C0280}"/>
              </a:ext>
            </a:extLst>
          </p:cNvPr>
          <p:cNvSpPr txBox="1"/>
          <p:nvPr/>
        </p:nvSpPr>
        <p:spPr>
          <a:xfrm>
            <a:off x="139304" y="2095313"/>
            <a:ext cx="456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Проблема е в отсъствието на еквивалентен заместител на фотоумножителя.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94FFD01E-49CE-1CFB-CE8E-D57C2D1D5931}"/>
              </a:ext>
            </a:extLst>
          </p:cNvPr>
          <p:cNvSpPr/>
          <p:nvPr/>
        </p:nvSpPr>
        <p:spPr>
          <a:xfrm rot="5400000">
            <a:off x="1631213" y="2923528"/>
            <a:ext cx="587143" cy="244836"/>
          </a:xfrm>
          <a:prstGeom prst="rightArrow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83F51CD-07CF-D484-C298-2B66E8FC0E14}"/>
              </a:ext>
            </a:extLst>
          </p:cNvPr>
          <p:cNvSpPr txBox="1"/>
          <p:nvPr/>
        </p:nvSpPr>
        <p:spPr>
          <a:xfrm>
            <a:off x="2047203" y="2744797"/>
            <a:ext cx="3839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Замяна на фотоумножителя със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D3B65CC-6545-9086-33FD-727692FF9473}"/>
              </a:ext>
            </a:extLst>
          </p:cNvPr>
          <p:cNvSpPr txBox="1"/>
          <p:nvPr/>
        </p:nvSpPr>
        <p:spPr>
          <a:xfrm>
            <a:off x="5886450" y="5003667"/>
            <a:ext cx="5636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Позициите на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 бяха оптимирани и се наблюдава отчетлива разлика в амплитудите на съседите. Въпреки това позиционната чувствителност е около 3 мм.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не винаги е удачна замяна.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67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AB7E5-9B51-B72A-58A6-5923D57C5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4">
            <a:extLst>
              <a:ext uri="{FF2B5EF4-FFF2-40B4-BE49-F238E27FC236}">
                <a16:creationId xmlns:a16="http://schemas.microsoft.com/office/drawing/2014/main" id="{73E348B9-C1C6-C939-20F0-B78BF7253EB9}"/>
              </a:ext>
            </a:extLst>
          </p:cNvPr>
          <p:cNvCxnSpPr/>
          <p:nvPr/>
        </p:nvCxnSpPr>
        <p:spPr>
          <a:xfrm>
            <a:off x="0" y="10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6">
            <a:extLst>
              <a:ext uri="{FF2B5EF4-FFF2-40B4-BE49-F238E27FC236}">
                <a16:creationId xmlns:a16="http://schemas.microsoft.com/office/drawing/2014/main" id="{17804BAA-3C8F-104F-C5D0-857A9A59C40F}"/>
              </a:ext>
            </a:extLst>
          </p:cNvPr>
          <p:cNvCxnSpPr/>
          <p:nvPr/>
        </p:nvCxnSpPr>
        <p:spPr>
          <a:xfrm>
            <a:off x="0" y="1161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7">
            <a:extLst>
              <a:ext uri="{FF2B5EF4-FFF2-40B4-BE49-F238E27FC236}">
                <a16:creationId xmlns:a16="http://schemas.microsoft.com/office/drawing/2014/main" id="{382099D2-3D93-475D-F781-AC448383C952}"/>
              </a:ext>
            </a:extLst>
          </p:cNvPr>
          <p:cNvCxnSpPr/>
          <p:nvPr/>
        </p:nvCxnSpPr>
        <p:spPr>
          <a:xfrm>
            <a:off x="0" y="64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08EBB109-57CE-508F-ED51-66238C4D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600" y="6480000"/>
            <a:ext cx="4114800" cy="365125"/>
          </a:xfrm>
        </p:spPr>
        <p:txBody>
          <a:bodyPr/>
          <a:lstStyle/>
          <a:p>
            <a:r>
              <a:rPr lang="ru-RU" noProof="0"/>
              <a:t>80 Години Катедра “Атомна Физика“</a:t>
            </a:r>
            <a:endParaRPr lang="bg-BG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E6D0A0B-3CAA-A1A6-DF1C-A03EA4915AAB}"/>
              </a:ext>
            </a:extLst>
          </p:cNvPr>
          <p:cNvSpPr txBox="1"/>
          <p:nvPr/>
        </p:nvSpPr>
        <p:spPr>
          <a:xfrm>
            <a:off x="85726" y="177853"/>
            <a:ext cx="2336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Приложна гама-спектроскопия</a:t>
            </a:r>
            <a:b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64F2A0B-A6B7-A9DC-3F7B-20A5D54689E0}"/>
              </a:ext>
            </a:extLst>
          </p:cNvPr>
          <p:cNvSpPr txBox="1"/>
          <p:nvPr/>
        </p:nvSpPr>
        <p:spPr>
          <a:xfrm>
            <a:off x="281559" y="1356999"/>
            <a:ext cx="384038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Пример3 – спомени от бъдещето.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1FC4BD9-3EB7-923B-D5BA-5693B65A087F}"/>
              </a:ext>
            </a:extLst>
          </p:cNvPr>
          <p:cNvSpPr txBox="1"/>
          <p:nvPr/>
        </p:nvSpPr>
        <p:spPr>
          <a:xfrm>
            <a:off x="139304" y="1809563"/>
            <a:ext cx="4564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artEmis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(няма нищо общо с Луната).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226CE4B-2730-9551-ADBD-77698189A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753" y="2579247"/>
            <a:ext cx="2908453" cy="1801258"/>
          </a:xfrm>
          <a:prstGeom prst="rect">
            <a:avLst/>
          </a:prstGeom>
        </p:spPr>
      </p:pic>
      <p:pic>
        <p:nvPicPr>
          <p:cNvPr id="6" name="Bildobjekt 9">
            <a:extLst>
              <a:ext uri="{FF2B5EF4-FFF2-40B4-BE49-F238E27FC236}">
                <a16:creationId xmlns:a16="http://schemas.microsoft.com/office/drawing/2014/main" id="{DE568C7E-DFE5-72A9-96E0-786B9A246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19" y="2191879"/>
            <a:ext cx="3130994" cy="2446571"/>
          </a:xfrm>
          <a:prstGeom prst="rect">
            <a:avLst/>
          </a:prstGeom>
          <a:noFill/>
        </p:spPr>
      </p:pic>
      <p:sp>
        <p:nvSpPr>
          <p:cNvPr id="7" name="textruta 2">
            <a:extLst>
              <a:ext uri="{FF2B5EF4-FFF2-40B4-BE49-F238E27FC236}">
                <a16:creationId xmlns:a16="http://schemas.microsoft.com/office/drawing/2014/main" id="{C48892CB-5E49-1549-05CE-E40A541B44A7}"/>
              </a:ext>
            </a:extLst>
          </p:cNvPr>
          <p:cNvSpPr txBox="1"/>
          <p:nvPr/>
        </p:nvSpPr>
        <p:spPr>
          <a:xfrm>
            <a:off x="210122" y="4842497"/>
            <a:ext cx="516493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The Kobe team measured at a site 17m deep well</a:t>
            </a:r>
            <a:b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At another well of 4m, 1 m away from the deeper well, no increase of radon was observed.</a:t>
            </a:r>
          </a:p>
          <a:p>
            <a:r>
              <a:rPr lang="sv-SE" sz="1000" i="1" dirty="0">
                <a:latin typeface="Arial" panose="020B0604020202020204" pitchFamily="34" charset="0"/>
                <a:cs typeface="Arial" panose="020B0604020202020204" pitchFamily="34" charset="0"/>
              </a:rPr>
              <a:t>Changes in groundwater radon concentration  caused by  2016 Kumamoto earthquake, Kuniyo Kawabataa et al., Journal of hydrology 584 (2020) 124712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5F3F968A-67BD-4436-F909-BE7206284CCF}"/>
              </a:ext>
            </a:extLst>
          </p:cNvPr>
          <p:cNvGrpSpPr>
            <a:grpSpLocks noChangeAspect="1"/>
          </p:cNvGrpSpPr>
          <p:nvPr/>
        </p:nvGrpSpPr>
        <p:grpSpPr>
          <a:xfrm>
            <a:off x="6540365" y="1447050"/>
            <a:ext cx="5583505" cy="3020099"/>
            <a:chOff x="407298" y="1365783"/>
            <a:chExt cx="5583505" cy="3020099"/>
          </a:xfrm>
        </p:grpSpPr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3493898E-C3D9-E0AC-F0D8-A3B52B224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7298" y="1365783"/>
              <a:ext cx="5583505" cy="3020099"/>
            </a:xfrm>
            <a:prstGeom prst="rect">
              <a:avLst/>
            </a:prstGeom>
          </p:spPr>
        </p:pic>
        <p:sp>
          <p:nvSpPr>
            <p:cNvPr id="40" name="Textfeld 2">
              <a:extLst>
                <a:ext uri="{FF2B5EF4-FFF2-40B4-BE49-F238E27FC236}">
                  <a16:creationId xmlns:a16="http://schemas.microsoft.com/office/drawing/2014/main" id="{967750B3-927D-A675-394A-65461ADDB9DF}"/>
                </a:ext>
              </a:extLst>
            </p:cNvPr>
            <p:cNvSpPr txBox="1"/>
            <p:nvPr/>
          </p:nvSpPr>
          <p:spPr>
            <a:xfrm>
              <a:off x="1205712" y="1365783"/>
              <a:ext cx="140801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400" b="1" dirty="0" err="1">
                  <a:solidFill>
                    <a:schemeClr val="accent6">
                      <a:lumMod val="50000"/>
                    </a:schemeClr>
                  </a:solidFill>
                </a:rPr>
                <a:t>Sensing</a:t>
              </a:r>
              <a:r>
                <a:rPr lang="de-DE" sz="1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de-DE" sz="1400" b="1" dirty="0" err="1">
                  <a:solidFill>
                    <a:schemeClr val="accent6">
                      <a:lumMod val="50000"/>
                    </a:schemeClr>
                  </a:solidFill>
                </a:rPr>
                <a:t>region</a:t>
              </a:r>
              <a:endParaRPr lang="de-DE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1" name="Textfeld 6">
              <a:extLst>
                <a:ext uri="{FF2B5EF4-FFF2-40B4-BE49-F238E27FC236}">
                  <a16:creationId xmlns:a16="http://schemas.microsoft.com/office/drawing/2014/main" id="{9C7B532F-584A-CB1B-819C-537F7382E217}"/>
                </a:ext>
              </a:extLst>
            </p:cNvPr>
            <p:cNvSpPr txBox="1"/>
            <p:nvPr/>
          </p:nvSpPr>
          <p:spPr>
            <a:xfrm>
              <a:off x="2495042" y="3897241"/>
              <a:ext cx="14080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200" b="1" dirty="0">
                  <a:solidFill>
                    <a:schemeClr val="accent6">
                      <a:lumMod val="50000"/>
                    </a:schemeClr>
                  </a:solidFill>
                </a:rPr>
                <a:t>Sensor </a:t>
              </a:r>
              <a:r>
                <a:rPr lang="de-DE" sz="1200" b="1" dirty="0" err="1">
                  <a:solidFill>
                    <a:schemeClr val="accent6">
                      <a:lumMod val="50000"/>
                    </a:schemeClr>
                  </a:solidFill>
                </a:rPr>
                <a:t>nodes</a:t>
              </a:r>
              <a:endParaRPr lang="de-DE" sz="12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2" name="Textfeld 7">
              <a:extLst>
                <a:ext uri="{FF2B5EF4-FFF2-40B4-BE49-F238E27FC236}">
                  <a16:creationId xmlns:a16="http://schemas.microsoft.com/office/drawing/2014/main" id="{0B1F9636-BF0A-0ADC-1749-6062D14884D4}"/>
                </a:ext>
              </a:extLst>
            </p:cNvPr>
            <p:cNvSpPr txBox="1"/>
            <p:nvPr/>
          </p:nvSpPr>
          <p:spPr>
            <a:xfrm>
              <a:off x="3263786" y="3275111"/>
              <a:ext cx="111400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200" b="1" dirty="0">
                  <a:solidFill>
                    <a:schemeClr val="accent6">
                      <a:lumMod val="50000"/>
                    </a:schemeClr>
                  </a:solidFill>
                </a:rPr>
                <a:t>Base </a:t>
              </a:r>
              <a:r>
                <a:rPr lang="de-DE" sz="1200" b="1" dirty="0" err="1">
                  <a:solidFill>
                    <a:schemeClr val="accent6">
                      <a:lumMod val="50000"/>
                    </a:schemeClr>
                  </a:solidFill>
                </a:rPr>
                <a:t>station</a:t>
              </a:r>
              <a:endParaRPr lang="de-DE" sz="12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3" name="Textfeld 8">
              <a:extLst>
                <a:ext uri="{FF2B5EF4-FFF2-40B4-BE49-F238E27FC236}">
                  <a16:creationId xmlns:a16="http://schemas.microsoft.com/office/drawing/2014/main" id="{B285074F-597C-AAAF-78C7-F01DD444E8AB}"/>
                </a:ext>
              </a:extLst>
            </p:cNvPr>
            <p:cNvSpPr txBox="1"/>
            <p:nvPr/>
          </p:nvSpPr>
          <p:spPr>
            <a:xfrm>
              <a:off x="3578026" y="2806869"/>
              <a:ext cx="46057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400" b="1" dirty="0">
                  <a:solidFill>
                    <a:schemeClr val="accent6">
                      <a:lumMod val="50000"/>
                    </a:schemeClr>
                  </a:solidFill>
                </a:rPr>
                <a:t>BS</a:t>
              </a:r>
            </a:p>
          </p:txBody>
        </p:sp>
        <p:sp>
          <p:nvSpPr>
            <p:cNvPr id="44" name="Textfeld 9">
              <a:extLst>
                <a:ext uri="{FF2B5EF4-FFF2-40B4-BE49-F238E27FC236}">
                  <a16:creationId xmlns:a16="http://schemas.microsoft.com/office/drawing/2014/main" id="{93EA89D0-E038-9E4E-E8B4-1C3EF3762229}"/>
                </a:ext>
              </a:extLst>
            </p:cNvPr>
            <p:cNvSpPr txBox="1"/>
            <p:nvPr/>
          </p:nvSpPr>
          <p:spPr>
            <a:xfrm>
              <a:off x="4743953" y="2699147"/>
              <a:ext cx="100880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200" b="1" dirty="0">
                  <a:solidFill>
                    <a:schemeClr val="accent6">
                      <a:lumMod val="50000"/>
                    </a:schemeClr>
                  </a:solidFill>
                </a:rPr>
                <a:t>Internet</a:t>
              </a:r>
            </a:p>
            <a:p>
              <a:pPr algn="ctr"/>
              <a:r>
                <a:rPr lang="de-DE" sz="1200" b="1" dirty="0">
                  <a:solidFill>
                    <a:schemeClr val="accent6">
                      <a:lumMod val="50000"/>
                    </a:schemeClr>
                  </a:solidFill>
                </a:rPr>
                <a:t>Cloud</a:t>
              </a:r>
            </a:p>
          </p:txBody>
        </p:sp>
        <p:sp>
          <p:nvSpPr>
            <p:cNvPr id="45" name="Textfeld 10">
              <a:extLst>
                <a:ext uri="{FF2B5EF4-FFF2-40B4-BE49-F238E27FC236}">
                  <a16:creationId xmlns:a16="http://schemas.microsoft.com/office/drawing/2014/main" id="{9A7F3E24-2B7F-31CB-0099-C5DB2D376446}"/>
                </a:ext>
              </a:extLst>
            </p:cNvPr>
            <p:cNvSpPr txBox="1"/>
            <p:nvPr/>
          </p:nvSpPr>
          <p:spPr>
            <a:xfrm>
              <a:off x="4986040" y="3897240"/>
              <a:ext cx="52463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200" b="1" dirty="0">
                  <a:solidFill>
                    <a:schemeClr val="accent6">
                      <a:lumMod val="50000"/>
                    </a:schemeClr>
                  </a:solidFill>
                </a:rPr>
                <a:t>User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59ED388-CDF6-D9CA-A5F8-2D89F1E8A6C7}"/>
              </a:ext>
            </a:extLst>
          </p:cNvPr>
          <p:cNvGrpSpPr>
            <a:grpSpLocks noChangeAspect="1"/>
          </p:cNvGrpSpPr>
          <p:nvPr/>
        </p:nvGrpSpPr>
        <p:grpSpPr>
          <a:xfrm>
            <a:off x="8330728" y="4399571"/>
            <a:ext cx="1840939" cy="1976906"/>
            <a:chOff x="334470" y="4033849"/>
            <a:chExt cx="2629914" cy="2824151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065D157F-BA1A-D69D-B3B6-1A976CE5CDAA}"/>
                </a:ext>
              </a:extLst>
            </p:cNvPr>
            <p:cNvSpPr/>
            <p:nvPr/>
          </p:nvSpPr>
          <p:spPr>
            <a:xfrm>
              <a:off x="334470" y="5397388"/>
              <a:ext cx="2629914" cy="146061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6401FBF7-56ED-3DEB-678E-EF59BC1CA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470" y="4033849"/>
              <a:ext cx="2629914" cy="1367555"/>
            </a:xfrm>
            <a:prstGeom prst="rect">
              <a:avLst/>
            </a:prstGeom>
          </p:spPr>
        </p:pic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37B9B38B-E8C4-A10D-1A82-BBB913B681E2}"/>
                </a:ext>
              </a:extLst>
            </p:cNvPr>
            <p:cNvSpPr/>
            <p:nvPr/>
          </p:nvSpPr>
          <p:spPr>
            <a:xfrm>
              <a:off x="1132884" y="5696793"/>
              <a:ext cx="315590" cy="9305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37CB4C0C-209A-80A8-5007-71F8B7413CEB}"/>
                </a:ext>
              </a:extLst>
            </p:cNvPr>
            <p:cNvSpPr/>
            <p:nvPr/>
          </p:nvSpPr>
          <p:spPr>
            <a:xfrm>
              <a:off x="1132884" y="5401404"/>
              <a:ext cx="315590" cy="29136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0F4C21A-4839-A4F9-A0D7-6A34DEA01F9C}"/>
                </a:ext>
              </a:extLst>
            </p:cNvPr>
            <p:cNvCxnSpPr/>
            <p:nvPr/>
          </p:nvCxnSpPr>
          <p:spPr>
            <a:xfrm flipV="1">
              <a:off x="1132884" y="5041338"/>
              <a:ext cx="0" cy="360066"/>
            </a:xfrm>
            <a:prstGeom prst="line">
              <a:avLst/>
            </a:prstGeom>
            <a:ln w="127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183FA820-62CE-62F4-C5A5-DEBB7DCCAB28}"/>
                </a:ext>
              </a:extLst>
            </p:cNvPr>
            <p:cNvCxnSpPr/>
            <p:nvPr/>
          </p:nvCxnSpPr>
          <p:spPr>
            <a:xfrm flipV="1">
              <a:off x="1447124" y="5041338"/>
              <a:ext cx="0" cy="360066"/>
            </a:xfrm>
            <a:prstGeom prst="line">
              <a:avLst/>
            </a:prstGeom>
            <a:ln w="127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Abgerundetes Rechteck 20">
              <a:extLst>
                <a:ext uri="{FF2B5EF4-FFF2-40B4-BE49-F238E27FC236}">
                  <a16:creationId xmlns:a16="http://schemas.microsoft.com/office/drawing/2014/main" id="{F38D860D-2859-D89F-A0C6-6C5B61661F60}"/>
                </a:ext>
              </a:extLst>
            </p:cNvPr>
            <p:cNvSpPr/>
            <p:nvPr/>
          </p:nvSpPr>
          <p:spPr>
            <a:xfrm>
              <a:off x="1221897" y="6247051"/>
              <a:ext cx="153749" cy="226577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28" name="Freihandform 21">
              <a:extLst>
                <a:ext uri="{FF2B5EF4-FFF2-40B4-BE49-F238E27FC236}">
                  <a16:creationId xmlns:a16="http://schemas.microsoft.com/office/drawing/2014/main" id="{5DC38F09-9B61-1921-4F7F-DA50E9B727E9}"/>
                </a:ext>
              </a:extLst>
            </p:cNvPr>
            <p:cNvSpPr/>
            <p:nvPr/>
          </p:nvSpPr>
          <p:spPr>
            <a:xfrm>
              <a:off x="1294543" y="5405480"/>
              <a:ext cx="32551" cy="841571"/>
            </a:xfrm>
            <a:custGeom>
              <a:avLst/>
              <a:gdLst>
                <a:gd name="connsiteX0" fmla="*/ 8275 w 32551"/>
                <a:gd name="connsiteY0" fmla="*/ 841571 h 841571"/>
                <a:gd name="connsiteX1" fmla="*/ 16367 w 32551"/>
                <a:gd name="connsiteY1" fmla="*/ 768743 h 841571"/>
                <a:gd name="connsiteX2" fmla="*/ 32551 w 32551"/>
                <a:gd name="connsiteY2" fmla="*/ 720191 h 841571"/>
                <a:gd name="connsiteX3" fmla="*/ 24459 w 32551"/>
                <a:gd name="connsiteY3" fmla="*/ 525982 h 841571"/>
                <a:gd name="connsiteX4" fmla="*/ 16367 w 32551"/>
                <a:gd name="connsiteY4" fmla="*/ 493614 h 841571"/>
                <a:gd name="connsiteX5" fmla="*/ 24459 w 32551"/>
                <a:gd name="connsiteY5" fmla="*/ 412693 h 841571"/>
                <a:gd name="connsiteX6" fmla="*/ 8275 w 32551"/>
                <a:gd name="connsiteY6" fmla="*/ 275129 h 841571"/>
                <a:gd name="connsiteX7" fmla="*/ 183 w 32551"/>
                <a:gd name="connsiteY7" fmla="*/ 0 h 84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51" h="841571">
                  <a:moveTo>
                    <a:pt x="8275" y="841571"/>
                  </a:moveTo>
                  <a:cubicBezTo>
                    <a:pt x="10972" y="817295"/>
                    <a:pt x="11577" y="792694"/>
                    <a:pt x="16367" y="768743"/>
                  </a:cubicBezTo>
                  <a:cubicBezTo>
                    <a:pt x="19713" y="752015"/>
                    <a:pt x="32551" y="720191"/>
                    <a:pt x="32551" y="720191"/>
                  </a:cubicBezTo>
                  <a:cubicBezTo>
                    <a:pt x="29854" y="655455"/>
                    <a:pt x="29075" y="590610"/>
                    <a:pt x="24459" y="525982"/>
                  </a:cubicBezTo>
                  <a:cubicBezTo>
                    <a:pt x="23667" y="514889"/>
                    <a:pt x="16367" y="504735"/>
                    <a:pt x="16367" y="493614"/>
                  </a:cubicBezTo>
                  <a:cubicBezTo>
                    <a:pt x="16367" y="466506"/>
                    <a:pt x="21762" y="439667"/>
                    <a:pt x="24459" y="412693"/>
                  </a:cubicBezTo>
                  <a:cubicBezTo>
                    <a:pt x="21123" y="386005"/>
                    <a:pt x="10024" y="299614"/>
                    <a:pt x="8275" y="275129"/>
                  </a:cubicBezTo>
                  <a:cubicBezTo>
                    <a:pt x="-1944" y="132069"/>
                    <a:pt x="183" y="132420"/>
                    <a:pt x="183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29" name="Freihandform 22">
              <a:extLst>
                <a:ext uri="{FF2B5EF4-FFF2-40B4-BE49-F238E27FC236}">
                  <a16:creationId xmlns:a16="http://schemas.microsoft.com/office/drawing/2014/main" id="{F08F26E5-ADA6-E8D7-C64B-62123B4780A0}"/>
                </a:ext>
              </a:extLst>
            </p:cNvPr>
            <p:cNvSpPr/>
            <p:nvPr/>
          </p:nvSpPr>
          <p:spPr>
            <a:xfrm>
              <a:off x="1246079" y="4547724"/>
              <a:ext cx="57219" cy="849664"/>
            </a:xfrm>
            <a:custGeom>
              <a:avLst/>
              <a:gdLst>
                <a:gd name="connsiteX0" fmla="*/ 40555 w 57219"/>
                <a:gd name="connsiteY0" fmla="*/ 849664 h 849664"/>
                <a:gd name="connsiteX1" fmla="*/ 56739 w 57219"/>
                <a:gd name="connsiteY1" fmla="*/ 704007 h 849664"/>
                <a:gd name="connsiteX2" fmla="*/ 40555 w 57219"/>
                <a:gd name="connsiteY2" fmla="*/ 542166 h 849664"/>
                <a:gd name="connsiteX3" fmla="*/ 24371 w 57219"/>
                <a:gd name="connsiteY3" fmla="*/ 517890 h 849664"/>
                <a:gd name="connsiteX4" fmla="*/ 8186 w 57219"/>
                <a:gd name="connsiteY4" fmla="*/ 501706 h 849664"/>
                <a:gd name="connsiteX5" fmla="*/ 94 w 57219"/>
                <a:gd name="connsiteY5" fmla="*/ 477430 h 849664"/>
                <a:gd name="connsiteX6" fmla="*/ 16279 w 57219"/>
                <a:gd name="connsiteY6" fmla="*/ 428878 h 849664"/>
                <a:gd name="connsiteX7" fmla="*/ 24371 w 57219"/>
                <a:gd name="connsiteY7" fmla="*/ 396510 h 849664"/>
                <a:gd name="connsiteX8" fmla="*/ 32463 w 57219"/>
                <a:gd name="connsiteY8" fmla="*/ 356049 h 849664"/>
                <a:gd name="connsiteX9" fmla="*/ 40555 w 57219"/>
                <a:gd name="connsiteY9" fmla="*/ 331773 h 849664"/>
                <a:gd name="connsiteX10" fmla="*/ 48647 w 57219"/>
                <a:gd name="connsiteY10" fmla="*/ 137564 h 849664"/>
                <a:gd name="connsiteX11" fmla="*/ 56739 w 57219"/>
                <a:gd name="connsiteY11" fmla="*/ 0 h 84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219" h="849664">
                  <a:moveTo>
                    <a:pt x="40555" y="849664"/>
                  </a:moveTo>
                  <a:cubicBezTo>
                    <a:pt x="51967" y="792604"/>
                    <a:pt x="56739" y="777181"/>
                    <a:pt x="56739" y="704007"/>
                  </a:cubicBezTo>
                  <a:cubicBezTo>
                    <a:pt x="56739" y="696914"/>
                    <a:pt x="61577" y="584210"/>
                    <a:pt x="40555" y="542166"/>
                  </a:cubicBezTo>
                  <a:cubicBezTo>
                    <a:pt x="36206" y="533467"/>
                    <a:pt x="30447" y="525484"/>
                    <a:pt x="24371" y="517890"/>
                  </a:cubicBezTo>
                  <a:cubicBezTo>
                    <a:pt x="19605" y="511932"/>
                    <a:pt x="13581" y="507101"/>
                    <a:pt x="8186" y="501706"/>
                  </a:cubicBezTo>
                  <a:cubicBezTo>
                    <a:pt x="5489" y="493614"/>
                    <a:pt x="-848" y="485908"/>
                    <a:pt x="94" y="477430"/>
                  </a:cubicBezTo>
                  <a:cubicBezTo>
                    <a:pt x="1978" y="460475"/>
                    <a:pt x="12141" y="445428"/>
                    <a:pt x="16279" y="428878"/>
                  </a:cubicBezTo>
                  <a:cubicBezTo>
                    <a:pt x="18976" y="418089"/>
                    <a:pt x="21958" y="407367"/>
                    <a:pt x="24371" y="396510"/>
                  </a:cubicBezTo>
                  <a:cubicBezTo>
                    <a:pt x="27355" y="383083"/>
                    <a:pt x="29127" y="369392"/>
                    <a:pt x="32463" y="356049"/>
                  </a:cubicBezTo>
                  <a:cubicBezTo>
                    <a:pt x="34532" y="347774"/>
                    <a:pt x="37858" y="339865"/>
                    <a:pt x="40555" y="331773"/>
                  </a:cubicBezTo>
                  <a:cubicBezTo>
                    <a:pt x="43252" y="267037"/>
                    <a:pt x="45242" y="202267"/>
                    <a:pt x="48647" y="137564"/>
                  </a:cubicBezTo>
                  <a:cubicBezTo>
                    <a:pt x="57316" y="-27139"/>
                    <a:pt x="56739" y="71399"/>
                    <a:pt x="56739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0" name="Freihandform 23">
              <a:extLst>
                <a:ext uri="{FF2B5EF4-FFF2-40B4-BE49-F238E27FC236}">
                  <a16:creationId xmlns:a16="http://schemas.microsoft.com/office/drawing/2014/main" id="{FE768D21-0CD7-D4EB-199B-C6123CE1B7B9}"/>
                </a:ext>
              </a:extLst>
            </p:cNvPr>
            <p:cNvSpPr/>
            <p:nvPr/>
          </p:nvSpPr>
          <p:spPr>
            <a:xfrm>
              <a:off x="1274291" y="4337331"/>
              <a:ext cx="45719" cy="194209"/>
            </a:xfrm>
            <a:custGeom>
              <a:avLst/>
              <a:gdLst>
                <a:gd name="connsiteX0" fmla="*/ 0 w 17192"/>
                <a:gd name="connsiteY0" fmla="*/ 194209 h 194209"/>
                <a:gd name="connsiteX1" fmla="*/ 8092 w 17192"/>
                <a:gd name="connsiteY1" fmla="*/ 153749 h 194209"/>
                <a:gd name="connsiteX2" fmla="*/ 16184 w 17192"/>
                <a:gd name="connsiteY2" fmla="*/ 129473 h 194209"/>
                <a:gd name="connsiteX3" fmla="*/ 16184 w 17192"/>
                <a:gd name="connsiteY3" fmla="*/ 0 h 19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92" h="194209">
                  <a:moveTo>
                    <a:pt x="0" y="194209"/>
                  </a:moveTo>
                  <a:cubicBezTo>
                    <a:pt x="2697" y="180722"/>
                    <a:pt x="4756" y="167092"/>
                    <a:pt x="8092" y="153749"/>
                  </a:cubicBezTo>
                  <a:cubicBezTo>
                    <a:pt x="10161" y="145474"/>
                    <a:pt x="15736" y="137991"/>
                    <a:pt x="16184" y="129473"/>
                  </a:cubicBezTo>
                  <a:cubicBezTo>
                    <a:pt x="18452" y="86375"/>
                    <a:pt x="16184" y="43158"/>
                    <a:pt x="1618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1" name="Freihandform 24">
              <a:extLst>
                <a:ext uri="{FF2B5EF4-FFF2-40B4-BE49-F238E27FC236}">
                  <a16:creationId xmlns:a16="http://schemas.microsoft.com/office/drawing/2014/main" id="{D97B9539-5616-C3FB-E28D-1CD35D40A548}"/>
                </a:ext>
              </a:extLst>
            </p:cNvPr>
            <p:cNvSpPr/>
            <p:nvPr/>
          </p:nvSpPr>
          <p:spPr>
            <a:xfrm>
              <a:off x="1318204" y="4274987"/>
              <a:ext cx="740865" cy="651065"/>
            </a:xfrm>
            <a:custGeom>
              <a:avLst/>
              <a:gdLst>
                <a:gd name="connsiteX0" fmla="*/ 0 w 740865"/>
                <a:gd name="connsiteY0" fmla="*/ 0 h 651065"/>
                <a:gd name="connsiteX1" fmla="*/ 26698 w 740865"/>
                <a:gd name="connsiteY1" fmla="*/ 3337 h 651065"/>
                <a:gd name="connsiteX2" fmla="*/ 36710 w 740865"/>
                <a:gd name="connsiteY2" fmla="*/ 6674 h 651065"/>
                <a:gd name="connsiteX3" fmla="*/ 50059 w 740865"/>
                <a:gd name="connsiteY3" fmla="*/ 20023 h 651065"/>
                <a:gd name="connsiteX4" fmla="*/ 63408 w 740865"/>
                <a:gd name="connsiteY4" fmla="*/ 33372 h 651065"/>
                <a:gd name="connsiteX5" fmla="*/ 73419 w 740865"/>
                <a:gd name="connsiteY5" fmla="*/ 40047 h 651065"/>
                <a:gd name="connsiteX6" fmla="*/ 80094 w 740865"/>
                <a:gd name="connsiteY6" fmla="*/ 46721 h 651065"/>
                <a:gd name="connsiteX7" fmla="*/ 90105 w 740865"/>
                <a:gd name="connsiteY7" fmla="*/ 50058 h 651065"/>
                <a:gd name="connsiteX8" fmla="*/ 96780 w 740865"/>
                <a:gd name="connsiteY8" fmla="*/ 56733 h 651065"/>
                <a:gd name="connsiteX9" fmla="*/ 106792 w 740865"/>
                <a:gd name="connsiteY9" fmla="*/ 63407 h 651065"/>
                <a:gd name="connsiteX10" fmla="*/ 120141 w 740865"/>
                <a:gd name="connsiteY10" fmla="*/ 76756 h 651065"/>
                <a:gd name="connsiteX11" fmla="*/ 133489 w 740865"/>
                <a:gd name="connsiteY11" fmla="*/ 93442 h 651065"/>
                <a:gd name="connsiteX12" fmla="*/ 140164 w 740865"/>
                <a:gd name="connsiteY12" fmla="*/ 100117 h 651065"/>
                <a:gd name="connsiteX13" fmla="*/ 153513 w 740865"/>
                <a:gd name="connsiteY13" fmla="*/ 116803 h 651065"/>
                <a:gd name="connsiteX14" fmla="*/ 156850 w 740865"/>
                <a:gd name="connsiteY14" fmla="*/ 126814 h 651065"/>
                <a:gd name="connsiteX15" fmla="*/ 183548 w 740865"/>
                <a:gd name="connsiteY15" fmla="*/ 146838 h 651065"/>
                <a:gd name="connsiteX16" fmla="*/ 203571 w 740865"/>
                <a:gd name="connsiteY16" fmla="*/ 156849 h 651065"/>
                <a:gd name="connsiteX17" fmla="*/ 216920 w 740865"/>
                <a:gd name="connsiteY17" fmla="*/ 173536 h 651065"/>
                <a:gd name="connsiteX18" fmla="*/ 223595 w 740865"/>
                <a:gd name="connsiteY18" fmla="*/ 180210 h 651065"/>
                <a:gd name="connsiteX19" fmla="*/ 230269 w 740865"/>
                <a:gd name="connsiteY19" fmla="*/ 200233 h 651065"/>
                <a:gd name="connsiteX20" fmla="*/ 253630 w 740865"/>
                <a:gd name="connsiteY20" fmla="*/ 220257 h 651065"/>
                <a:gd name="connsiteX21" fmla="*/ 273653 w 740865"/>
                <a:gd name="connsiteY21" fmla="*/ 226931 h 651065"/>
                <a:gd name="connsiteX22" fmla="*/ 283665 w 740865"/>
                <a:gd name="connsiteY22" fmla="*/ 230268 h 651065"/>
                <a:gd name="connsiteX23" fmla="*/ 297014 w 740865"/>
                <a:gd name="connsiteY23" fmla="*/ 243617 h 651065"/>
                <a:gd name="connsiteX24" fmla="*/ 303688 w 740865"/>
                <a:gd name="connsiteY24" fmla="*/ 253629 h 651065"/>
                <a:gd name="connsiteX25" fmla="*/ 317037 w 740865"/>
                <a:gd name="connsiteY25" fmla="*/ 266978 h 651065"/>
                <a:gd name="connsiteX26" fmla="*/ 327049 w 740865"/>
                <a:gd name="connsiteY26" fmla="*/ 276990 h 651065"/>
                <a:gd name="connsiteX27" fmla="*/ 337060 w 740865"/>
                <a:gd name="connsiteY27" fmla="*/ 283664 h 651065"/>
                <a:gd name="connsiteX28" fmla="*/ 357084 w 740865"/>
                <a:gd name="connsiteY28" fmla="*/ 290339 h 651065"/>
                <a:gd name="connsiteX29" fmla="*/ 377107 w 740865"/>
                <a:gd name="connsiteY29" fmla="*/ 300350 h 651065"/>
                <a:gd name="connsiteX30" fmla="*/ 387119 w 740865"/>
                <a:gd name="connsiteY30" fmla="*/ 307025 h 651065"/>
                <a:gd name="connsiteX31" fmla="*/ 407142 w 740865"/>
                <a:gd name="connsiteY31" fmla="*/ 313699 h 651065"/>
                <a:gd name="connsiteX32" fmla="*/ 433840 w 740865"/>
                <a:gd name="connsiteY32" fmla="*/ 327048 h 651065"/>
                <a:gd name="connsiteX33" fmla="*/ 443851 w 740865"/>
                <a:gd name="connsiteY33" fmla="*/ 330385 h 651065"/>
                <a:gd name="connsiteX34" fmla="*/ 463875 w 740865"/>
                <a:gd name="connsiteY34" fmla="*/ 340397 h 651065"/>
                <a:gd name="connsiteX35" fmla="*/ 483898 w 740865"/>
                <a:gd name="connsiteY35" fmla="*/ 350409 h 651065"/>
                <a:gd name="connsiteX36" fmla="*/ 497247 w 740865"/>
                <a:gd name="connsiteY36" fmla="*/ 363758 h 651065"/>
                <a:gd name="connsiteX37" fmla="*/ 503922 w 740865"/>
                <a:gd name="connsiteY37" fmla="*/ 373769 h 651065"/>
                <a:gd name="connsiteX38" fmla="*/ 513933 w 740865"/>
                <a:gd name="connsiteY38" fmla="*/ 377106 h 651065"/>
                <a:gd name="connsiteX39" fmla="*/ 527282 w 740865"/>
                <a:gd name="connsiteY39" fmla="*/ 393793 h 651065"/>
                <a:gd name="connsiteX40" fmla="*/ 547305 w 740865"/>
                <a:gd name="connsiteY40" fmla="*/ 420490 h 651065"/>
                <a:gd name="connsiteX41" fmla="*/ 557317 w 740865"/>
                <a:gd name="connsiteY41" fmla="*/ 450525 h 651065"/>
                <a:gd name="connsiteX42" fmla="*/ 560654 w 740865"/>
                <a:gd name="connsiteY42" fmla="*/ 460537 h 651065"/>
                <a:gd name="connsiteX43" fmla="*/ 567329 w 740865"/>
                <a:gd name="connsiteY43" fmla="*/ 483898 h 651065"/>
                <a:gd name="connsiteX44" fmla="*/ 570666 w 740865"/>
                <a:gd name="connsiteY44" fmla="*/ 517270 h 651065"/>
                <a:gd name="connsiteX45" fmla="*/ 577341 w 740865"/>
                <a:gd name="connsiteY45" fmla="*/ 537293 h 651065"/>
                <a:gd name="connsiteX46" fmla="*/ 580678 w 740865"/>
                <a:gd name="connsiteY46" fmla="*/ 547305 h 651065"/>
                <a:gd name="connsiteX47" fmla="*/ 587352 w 740865"/>
                <a:gd name="connsiteY47" fmla="*/ 557317 h 651065"/>
                <a:gd name="connsiteX48" fmla="*/ 590689 w 740865"/>
                <a:gd name="connsiteY48" fmla="*/ 567328 h 651065"/>
                <a:gd name="connsiteX49" fmla="*/ 607376 w 740865"/>
                <a:gd name="connsiteY49" fmla="*/ 584014 h 651065"/>
                <a:gd name="connsiteX50" fmla="*/ 624062 w 740865"/>
                <a:gd name="connsiteY50" fmla="*/ 600701 h 651065"/>
                <a:gd name="connsiteX51" fmla="*/ 644085 w 740865"/>
                <a:gd name="connsiteY51" fmla="*/ 614049 h 651065"/>
                <a:gd name="connsiteX52" fmla="*/ 654097 w 740865"/>
                <a:gd name="connsiteY52" fmla="*/ 620724 h 651065"/>
                <a:gd name="connsiteX53" fmla="*/ 664108 w 740865"/>
                <a:gd name="connsiteY53" fmla="*/ 624061 h 651065"/>
                <a:gd name="connsiteX54" fmla="*/ 670783 w 740865"/>
                <a:gd name="connsiteY54" fmla="*/ 630736 h 651065"/>
                <a:gd name="connsiteX55" fmla="*/ 690806 w 740865"/>
                <a:gd name="connsiteY55" fmla="*/ 637410 h 651065"/>
                <a:gd name="connsiteX56" fmla="*/ 714167 w 740865"/>
                <a:gd name="connsiteY56" fmla="*/ 647422 h 651065"/>
                <a:gd name="connsiteX57" fmla="*/ 724178 w 740865"/>
                <a:gd name="connsiteY57" fmla="*/ 650759 h 651065"/>
                <a:gd name="connsiteX58" fmla="*/ 740865 w 740865"/>
                <a:gd name="connsiteY58" fmla="*/ 650759 h 651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740865" h="651065">
                  <a:moveTo>
                    <a:pt x="0" y="0"/>
                  </a:moveTo>
                  <a:cubicBezTo>
                    <a:pt x="8899" y="1112"/>
                    <a:pt x="17874" y="1733"/>
                    <a:pt x="26698" y="3337"/>
                  </a:cubicBezTo>
                  <a:cubicBezTo>
                    <a:pt x="30159" y="3966"/>
                    <a:pt x="33847" y="4629"/>
                    <a:pt x="36710" y="6674"/>
                  </a:cubicBezTo>
                  <a:cubicBezTo>
                    <a:pt x="41831" y="10332"/>
                    <a:pt x="45609" y="15573"/>
                    <a:pt x="50059" y="20023"/>
                  </a:cubicBezTo>
                  <a:lnTo>
                    <a:pt x="63408" y="33372"/>
                  </a:lnTo>
                  <a:cubicBezTo>
                    <a:pt x="66745" y="35597"/>
                    <a:pt x="70287" y="37541"/>
                    <a:pt x="73419" y="40047"/>
                  </a:cubicBezTo>
                  <a:cubicBezTo>
                    <a:pt x="75876" y="42013"/>
                    <a:pt x="77396" y="45102"/>
                    <a:pt x="80094" y="46721"/>
                  </a:cubicBezTo>
                  <a:cubicBezTo>
                    <a:pt x="83110" y="48531"/>
                    <a:pt x="86768" y="48946"/>
                    <a:pt x="90105" y="50058"/>
                  </a:cubicBezTo>
                  <a:cubicBezTo>
                    <a:pt x="92330" y="52283"/>
                    <a:pt x="94323" y="54767"/>
                    <a:pt x="96780" y="56733"/>
                  </a:cubicBezTo>
                  <a:cubicBezTo>
                    <a:pt x="99912" y="59238"/>
                    <a:pt x="104286" y="60275"/>
                    <a:pt x="106792" y="63407"/>
                  </a:cubicBezTo>
                  <a:cubicBezTo>
                    <a:pt x="119737" y="79588"/>
                    <a:pt x="98296" y="69475"/>
                    <a:pt x="120141" y="76756"/>
                  </a:cubicBezTo>
                  <a:cubicBezTo>
                    <a:pt x="136261" y="92878"/>
                    <a:pt x="116644" y="72386"/>
                    <a:pt x="133489" y="93442"/>
                  </a:cubicBezTo>
                  <a:cubicBezTo>
                    <a:pt x="135455" y="95899"/>
                    <a:pt x="138198" y="97660"/>
                    <a:pt x="140164" y="100117"/>
                  </a:cubicBezTo>
                  <a:cubicBezTo>
                    <a:pt x="157004" y="121167"/>
                    <a:pt x="137395" y="100685"/>
                    <a:pt x="153513" y="116803"/>
                  </a:cubicBezTo>
                  <a:cubicBezTo>
                    <a:pt x="154625" y="120140"/>
                    <a:pt x="155040" y="123798"/>
                    <a:pt x="156850" y="126814"/>
                  </a:cubicBezTo>
                  <a:cubicBezTo>
                    <a:pt x="160967" y="133676"/>
                    <a:pt x="181886" y="145730"/>
                    <a:pt x="183548" y="146838"/>
                  </a:cubicBezTo>
                  <a:cubicBezTo>
                    <a:pt x="196486" y="155463"/>
                    <a:pt x="189756" y="152244"/>
                    <a:pt x="203571" y="156849"/>
                  </a:cubicBezTo>
                  <a:cubicBezTo>
                    <a:pt x="219692" y="172970"/>
                    <a:pt x="200075" y="152480"/>
                    <a:pt x="216920" y="173536"/>
                  </a:cubicBezTo>
                  <a:cubicBezTo>
                    <a:pt x="218886" y="175993"/>
                    <a:pt x="221370" y="177985"/>
                    <a:pt x="223595" y="180210"/>
                  </a:cubicBezTo>
                  <a:cubicBezTo>
                    <a:pt x="225820" y="186884"/>
                    <a:pt x="225294" y="195258"/>
                    <a:pt x="230269" y="200233"/>
                  </a:cubicBezTo>
                  <a:cubicBezTo>
                    <a:pt x="236884" y="206848"/>
                    <a:pt x="244482" y="216191"/>
                    <a:pt x="253630" y="220257"/>
                  </a:cubicBezTo>
                  <a:cubicBezTo>
                    <a:pt x="260059" y="223114"/>
                    <a:pt x="266979" y="224706"/>
                    <a:pt x="273653" y="226931"/>
                  </a:cubicBezTo>
                  <a:lnTo>
                    <a:pt x="283665" y="230268"/>
                  </a:lnTo>
                  <a:cubicBezTo>
                    <a:pt x="288115" y="234718"/>
                    <a:pt x="293524" y="238381"/>
                    <a:pt x="297014" y="243617"/>
                  </a:cubicBezTo>
                  <a:cubicBezTo>
                    <a:pt x="299239" y="246954"/>
                    <a:pt x="301078" y="250584"/>
                    <a:pt x="303688" y="253629"/>
                  </a:cubicBezTo>
                  <a:cubicBezTo>
                    <a:pt x="307783" y="258407"/>
                    <a:pt x="312587" y="262528"/>
                    <a:pt x="317037" y="266978"/>
                  </a:cubicBezTo>
                  <a:cubicBezTo>
                    <a:pt x="320374" y="270315"/>
                    <a:pt x="323122" y="274372"/>
                    <a:pt x="327049" y="276990"/>
                  </a:cubicBezTo>
                  <a:cubicBezTo>
                    <a:pt x="330386" y="279215"/>
                    <a:pt x="333395" y="282035"/>
                    <a:pt x="337060" y="283664"/>
                  </a:cubicBezTo>
                  <a:cubicBezTo>
                    <a:pt x="343489" y="286522"/>
                    <a:pt x="351230" y="286436"/>
                    <a:pt x="357084" y="290339"/>
                  </a:cubicBezTo>
                  <a:cubicBezTo>
                    <a:pt x="370022" y="298964"/>
                    <a:pt x="363290" y="295745"/>
                    <a:pt x="377107" y="300350"/>
                  </a:cubicBezTo>
                  <a:cubicBezTo>
                    <a:pt x="380444" y="302575"/>
                    <a:pt x="383454" y="305396"/>
                    <a:pt x="387119" y="307025"/>
                  </a:cubicBezTo>
                  <a:cubicBezTo>
                    <a:pt x="393548" y="309882"/>
                    <a:pt x="407142" y="313699"/>
                    <a:pt x="407142" y="313699"/>
                  </a:cubicBezTo>
                  <a:cubicBezTo>
                    <a:pt x="418791" y="325349"/>
                    <a:pt x="410831" y="319379"/>
                    <a:pt x="433840" y="327048"/>
                  </a:cubicBezTo>
                  <a:lnTo>
                    <a:pt x="443851" y="330385"/>
                  </a:lnTo>
                  <a:cubicBezTo>
                    <a:pt x="472535" y="349509"/>
                    <a:pt x="436249" y="326585"/>
                    <a:pt x="463875" y="340397"/>
                  </a:cubicBezTo>
                  <a:cubicBezTo>
                    <a:pt x="489763" y="353340"/>
                    <a:pt x="458725" y="342016"/>
                    <a:pt x="483898" y="350409"/>
                  </a:cubicBezTo>
                  <a:cubicBezTo>
                    <a:pt x="488348" y="354859"/>
                    <a:pt x="493756" y="358522"/>
                    <a:pt x="497247" y="363758"/>
                  </a:cubicBezTo>
                  <a:cubicBezTo>
                    <a:pt x="499472" y="367095"/>
                    <a:pt x="500790" y="371264"/>
                    <a:pt x="503922" y="373769"/>
                  </a:cubicBezTo>
                  <a:cubicBezTo>
                    <a:pt x="506669" y="375966"/>
                    <a:pt x="510596" y="375994"/>
                    <a:pt x="513933" y="377106"/>
                  </a:cubicBezTo>
                  <a:cubicBezTo>
                    <a:pt x="530054" y="393227"/>
                    <a:pt x="510437" y="372737"/>
                    <a:pt x="527282" y="393793"/>
                  </a:cubicBezTo>
                  <a:cubicBezTo>
                    <a:pt x="536320" y="405091"/>
                    <a:pt x="540648" y="400521"/>
                    <a:pt x="547305" y="420490"/>
                  </a:cubicBezTo>
                  <a:lnTo>
                    <a:pt x="557317" y="450525"/>
                  </a:lnTo>
                  <a:cubicBezTo>
                    <a:pt x="558429" y="453862"/>
                    <a:pt x="559801" y="457124"/>
                    <a:pt x="560654" y="460537"/>
                  </a:cubicBezTo>
                  <a:cubicBezTo>
                    <a:pt x="564845" y="477299"/>
                    <a:pt x="562542" y="469535"/>
                    <a:pt x="567329" y="483898"/>
                  </a:cubicBezTo>
                  <a:cubicBezTo>
                    <a:pt x="568441" y="495022"/>
                    <a:pt x="568606" y="506282"/>
                    <a:pt x="570666" y="517270"/>
                  </a:cubicBezTo>
                  <a:cubicBezTo>
                    <a:pt x="571963" y="524185"/>
                    <a:pt x="575116" y="530619"/>
                    <a:pt x="577341" y="537293"/>
                  </a:cubicBezTo>
                  <a:cubicBezTo>
                    <a:pt x="578453" y="540630"/>
                    <a:pt x="578727" y="544378"/>
                    <a:pt x="580678" y="547305"/>
                  </a:cubicBezTo>
                  <a:cubicBezTo>
                    <a:pt x="582903" y="550642"/>
                    <a:pt x="585558" y="553730"/>
                    <a:pt x="587352" y="557317"/>
                  </a:cubicBezTo>
                  <a:cubicBezTo>
                    <a:pt x="588925" y="560463"/>
                    <a:pt x="588578" y="564514"/>
                    <a:pt x="590689" y="567328"/>
                  </a:cubicBezTo>
                  <a:cubicBezTo>
                    <a:pt x="595409" y="573621"/>
                    <a:pt x="601814" y="578452"/>
                    <a:pt x="607376" y="584014"/>
                  </a:cubicBezTo>
                  <a:lnTo>
                    <a:pt x="624062" y="600701"/>
                  </a:lnTo>
                  <a:lnTo>
                    <a:pt x="644085" y="614049"/>
                  </a:lnTo>
                  <a:cubicBezTo>
                    <a:pt x="647422" y="616274"/>
                    <a:pt x="650292" y="619456"/>
                    <a:pt x="654097" y="620724"/>
                  </a:cubicBezTo>
                  <a:lnTo>
                    <a:pt x="664108" y="624061"/>
                  </a:lnTo>
                  <a:cubicBezTo>
                    <a:pt x="666333" y="626286"/>
                    <a:pt x="667969" y="629329"/>
                    <a:pt x="670783" y="630736"/>
                  </a:cubicBezTo>
                  <a:cubicBezTo>
                    <a:pt x="677076" y="633882"/>
                    <a:pt x="690806" y="637410"/>
                    <a:pt x="690806" y="637410"/>
                  </a:cubicBezTo>
                  <a:cubicBezTo>
                    <a:pt x="706048" y="647572"/>
                    <a:pt x="695310" y="642035"/>
                    <a:pt x="714167" y="647422"/>
                  </a:cubicBezTo>
                  <a:cubicBezTo>
                    <a:pt x="717549" y="648388"/>
                    <a:pt x="720688" y="650323"/>
                    <a:pt x="724178" y="650759"/>
                  </a:cubicBezTo>
                  <a:cubicBezTo>
                    <a:pt x="729697" y="651449"/>
                    <a:pt x="735303" y="650759"/>
                    <a:pt x="740865" y="65075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821232DE-41B4-913C-458F-858F1BA5C12E}"/>
                </a:ext>
              </a:extLst>
            </p:cNvPr>
            <p:cNvSpPr/>
            <p:nvPr/>
          </p:nvSpPr>
          <p:spPr>
            <a:xfrm>
              <a:off x="2012238" y="4649339"/>
              <a:ext cx="333722" cy="47901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isometricOffAxis2Top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3" name="Parallelogramm 32">
              <a:extLst>
                <a:ext uri="{FF2B5EF4-FFF2-40B4-BE49-F238E27FC236}">
                  <a16:creationId xmlns:a16="http://schemas.microsoft.com/office/drawing/2014/main" id="{02D035CB-EEB1-D5DE-2EF6-81011D3356E5}"/>
                </a:ext>
              </a:extLst>
            </p:cNvPr>
            <p:cNvSpPr/>
            <p:nvPr/>
          </p:nvSpPr>
          <p:spPr>
            <a:xfrm rot="11314823" flipV="1">
              <a:off x="1902308" y="5024627"/>
              <a:ext cx="358030" cy="170993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4" name="Parallelogramm 33">
              <a:extLst>
                <a:ext uri="{FF2B5EF4-FFF2-40B4-BE49-F238E27FC236}">
                  <a16:creationId xmlns:a16="http://schemas.microsoft.com/office/drawing/2014/main" id="{51DACA57-3C77-78F5-F932-F81B2E4DA294}"/>
                </a:ext>
              </a:extLst>
            </p:cNvPr>
            <p:cNvSpPr/>
            <p:nvPr/>
          </p:nvSpPr>
          <p:spPr>
            <a:xfrm rot="5400000" flipV="1">
              <a:off x="2184408" y="4962614"/>
              <a:ext cx="295320" cy="222199"/>
            </a:xfrm>
            <a:prstGeom prst="parallelogram">
              <a:avLst>
                <a:gd name="adj" fmla="val 57579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5690A084-C62C-E6A4-FAF8-BEE3B3FDE9D4}"/>
                </a:ext>
              </a:extLst>
            </p:cNvPr>
            <p:cNvSpPr/>
            <p:nvPr/>
          </p:nvSpPr>
          <p:spPr>
            <a:xfrm>
              <a:off x="2107725" y="4436333"/>
              <a:ext cx="143604" cy="132325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71CC66EB-B4F7-C30A-F49A-0806F2513861}"/>
                </a:ext>
              </a:extLst>
            </p:cNvPr>
            <p:cNvSpPr/>
            <p:nvPr/>
          </p:nvSpPr>
          <p:spPr>
            <a:xfrm>
              <a:off x="2074533" y="4403039"/>
              <a:ext cx="209307" cy="198912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280FF351-BA6A-A9B1-278B-CCAB424AD754}"/>
                </a:ext>
              </a:extLst>
            </p:cNvPr>
            <p:cNvSpPr/>
            <p:nvPr/>
          </p:nvSpPr>
          <p:spPr>
            <a:xfrm>
              <a:off x="2040577" y="4366753"/>
              <a:ext cx="281969" cy="271483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49B7B86F-A29F-3925-AF59-085911187BBE}"/>
                </a:ext>
              </a:extLst>
            </p:cNvPr>
            <p:cNvSpPr/>
            <p:nvPr/>
          </p:nvSpPr>
          <p:spPr>
            <a:xfrm>
              <a:off x="2173699" y="4487978"/>
              <a:ext cx="10800" cy="400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  <p:sp>
        <p:nvSpPr>
          <p:cNvPr id="46" name="Textfeld 45">
            <a:extLst>
              <a:ext uri="{FF2B5EF4-FFF2-40B4-BE49-F238E27FC236}">
                <a16:creationId xmlns:a16="http://schemas.microsoft.com/office/drawing/2014/main" id="{C8191E9F-46AB-C2D6-0DFF-7D59AAA8AF02}"/>
              </a:ext>
            </a:extLst>
          </p:cNvPr>
          <p:cNvSpPr txBox="1"/>
          <p:nvPr/>
        </p:nvSpPr>
        <p:spPr>
          <a:xfrm>
            <a:off x="10444162" y="5745262"/>
            <a:ext cx="1679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Courtesy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Dr.J.Gerl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Progress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report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WP 1-13-05-24</a:t>
            </a:r>
          </a:p>
        </p:txBody>
      </p:sp>
    </p:spTree>
    <p:extLst>
      <p:ext uri="{BB962C8B-B14F-4D97-AF65-F5344CB8AC3E}">
        <p14:creationId xmlns:p14="http://schemas.microsoft.com/office/powerpoint/2010/main" val="2003854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8FBAA-3732-46CD-712F-DD995C61A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4">
            <a:extLst>
              <a:ext uri="{FF2B5EF4-FFF2-40B4-BE49-F238E27FC236}">
                <a16:creationId xmlns:a16="http://schemas.microsoft.com/office/drawing/2014/main" id="{E482AE38-6B60-E5A1-DC93-4B6F6CF68480}"/>
              </a:ext>
            </a:extLst>
          </p:cNvPr>
          <p:cNvCxnSpPr/>
          <p:nvPr/>
        </p:nvCxnSpPr>
        <p:spPr>
          <a:xfrm>
            <a:off x="0" y="10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6">
            <a:extLst>
              <a:ext uri="{FF2B5EF4-FFF2-40B4-BE49-F238E27FC236}">
                <a16:creationId xmlns:a16="http://schemas.microsoft.com/office/drawing/2014/main" id="{73912197-2136-6B93-DEC2-9006B17B5080}"/>
              </a:ext>
            </a:extLst>
          </p:cNvPr>
          <p:cNvCxnSpPr/>
          <p:nvPr/>
        </p:nvCxnSpPr>
        <p:spPr>
          <a:xfrm>
            <a:off x="0" y="1161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7">
            <a:extLst>
              <a:ext uri="{FF2B5EF4-FFF2-40B4-BE49-F238E27FC236}">
                <a16:creationId xmlns:a16="http://schemas.microsoft.com/office/drawing/2014/main" id="{2F62E35C-9277-AD54-9F98-6C4F7993E095}"/>
              </a:ext>
            </a:extLst>
          </p:cNvPr>
          <p:cNvCxnSpPr/>
          <p:nvPr/>
        </p:nvCxnSpPr>
        <p:spPr>
          <a:xfrm>
            <a:off x="0" y="64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6CE7217D-C0EB-145A-A4D0-BF27CD416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600" y="6480000"/>
            <a:ext cx="4114800" cy="365125"/>
          </a:xfrm>
        </p:spPr>
        <p:txBody>
          <a:bodyPr/>
          <a:lstStyle/>
          <a:p>
            <a:r>
              <a:rPr lang="ru-RU" noProof="0"/>
              <a:t>80 Години Катедра “Атомна Физика“</a:t>
            </a:r>
            <a:endParaRPr lang="bg-BG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AD9C037-B40E-F606-8DBF-31DAA9EB8C17}"/>
              </a:ext>
            </a:extLst>
          </p:cNvPr>
          <p:cNvSpPr txBox="1"/>
          <p:nvPr/>
        </p:nvSpPr>
        <p:spPr>
          <a:xfrm>
            <a:off x="85726" y="177853"/>
            <a:ext cx="2336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Приложна гама-спектроскопия</a:t>
            </a:r>
            <a:b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51DEC93-A89F-D181-7D5B-E8CFF799D601}"/>
              </a:ext>
            </a:extLst>
          </p:cNvPr>
          <p:cNvSpPr txBox="1"/>
          <p:nvPr/>
        </p:nvSpPr>
        <p:spPr>
          <a:xfrm>
            <a:off x="281559" y="1356999"/>
            <a:ext cx="384038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Пример3 – спомени от бъдещето.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oogle Shape;96;p16">
            <a:extLst>
              <a:ext uri="{FF2B5EF4-FFF2-40B4-BE49-F238E27FC236}">
                <a16:creationId xmlns:a16="http://schemas.microsoft.com/office/drawing/2014/main" id="{0022864B-46E5-53A8-3334-9188A7DE177A}"/>
              </a:ext>
            </a:extLst>
          </p:cNvPr>
          <p:cNvPicPr/>
          <p:nvPr/>
        </p:nvPicPr>
        <p:blipFill rotWithShape="1">
          <a:blip r:embed="rId2">
            <a:alphaModFix/>
          </a:blip>
          <a:srcRect l="1993" t="11325" r="8600" b="-715"/>
          <a:stretch/>
        </p:blipFill>
        <p:spPr>
          <a:xfrm>
            <a:off x="281559" y="2003330"/>
            <a:ext cx="2009775" cy="1610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4;p15">
            <a:extLst>
              <a:ext uri="{FF2B5EF4-FFF2-40B4-BE49-F238E27FC236}">
                <a16:creationId xmlns:a16="http://schemas.microsoft.com/office/drawing/2014/main" id="{BDF800A7-BB43-073E-3C3F-0A0BF97DDF36}"/>
              </a:ext>
            </a:extLst>
          </p:cNvPr>
          <p:cNvPicPr/>
          <p:nvPr/>
        </p:nvPicPr>
        <p:blipFill rotWithShape="1">
          <a:blip r:embed="rId3">
            <a:alphaModFix/>
          </a:blip>
          <a:srcRect l="2071" t="8366" r="8537" b="2564"/>
          <a:stretch/>
        </p:blipFill>
        <p:spPr bwMode="auto">
          <a:xfrm>
            <a:off x="2329037" y="2040160"/>
            <a:ext cx="3413125" cy="15741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5EE86CA-98A4-6347-B76C-0FB9139103F4}"/>
              </a:ext>
            </a:extLst>
          </p:cNvPr>
          <p:cNvSpPr txBox="1"/>
          <p:nvPr/>
        </p:nvSpPr>
        <p:spPr>
          <a:xfrm>
            <a:off x="85726" y="3810778"/>
            <a:ext cx="6107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Basic geometry of the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detector in the sensor housing (left) and simulated detector response for radon-loaded water (right).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oogle Shape;145;p19">
            <a:extLst>
              <a:ext uri="{FF2B5EF4-FFF2-40B4-BE49-F238E27FC236}">
                <a16:creationId xmlns:a16="http://schemas.microsoft.com/office/drawing/2014/main" id="{195CF1D7-8463-846D-3E49-842E57C7270F}"/>
              </a:ext>
            </a:extLst>
          </p:cNvPr>
          <p:cNvPicPr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133" y="4693907"/>
            <a:ext cx="3277235" cy="168529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AE6BF4C-77F1-D654-4968-589A309D8EEB}"/>
              </a:ext>
            </a:extLst>
          </p:cNvPr>
          <p:cNvSpPr txBox="1"/>
          <p:nvPr/>
        </p:nvSpPr>
        <p:spPr>
          <a:xfrm>
            <a:off x="3840368" y="4625900"/>
            <a:ext cx="33962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Radon count rate in the detector as function of the radius of the water sphere.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1416F43-ED8F-E712-E88B-8123BA6379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7"/>
          <a:stretch/>
        </p:blipFill>
        <p:spPr>
          <a:xfrm>
            <a:off x="7034847" y="1737368"/>
            <a:ext cx="4237355" cy="238569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C9E5761E-12EB-CADB-E0DB-11C858985BCF}"/>
              </a:ext>
            </a:extLst>
          </p:cNvPr>
          <p:cNvSpPr txBox="1"/>
          <p:nvPr/>
        </p:nvSpPr>
        <p:spPr>
          <a:xfrm>
            <a:off x="7485237" y="4199016"/>
            <a:ext cx="3673301" cy="350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typical radon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spectrum from a well.</a:t>
            </a:r>
            <a:endParaRPr lang="de-DE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970A534-4805-00D3-9F74-162289F2FB79}"/>
              </a:ext>
            </a:extLst>
          </p:cNvPr>
          <p:cNvSpPr txBox="1"/>
          <p:nvPr/>
        </p:nvSpPr>
        <p:spPr>
          <a:xfrm>
            <a:off x="10444162" y="5745262"/>
            <a:ext cx="1679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Courtesy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Dr.J.Gerl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Progress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report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WP 1-13-05-24</a:t>
            </a:r>
          </a:p>
        </p:txBody>
      </p:sp>
    </p:spTree>
    <p:extLst>
      <p:ext uri="{BB962C8B-B14F-4D97-AF65-F5344CB8AC3E}">
        <p14:creationId xmlns:p14="http://schemas.microsoft.com/office/powerpoint/2010/main" val="1868265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857F2-7304-D007-152A-B8A0939FE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4">
            <a:extLst>
              <a:ext uri="{FF2B5EF4-FFF2-40B4-BE49-F238E27FC236}">
                <a16:creationId xmlns:a16="http://schemas.microsoft.com/office/drawing/2014/main" id="{4FCEC820-6675-395E-0EC7-CB2D680D77B8}"/>
              </a:ext>
            </a:extLst>
          </p:cNvPr>
          <p:cNvCxnSpPr/>
          <p:nvPr/>
        </p:nvCxnSpPr>
        <p:spPr>
          <a:xfrm>
            <a:off x="0" y="10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6">
            <a:extLst>
              <a:ext uri="{FF2B5EF4-FFF2-40B4-BE49-F238E27FC236}">
                <a16:creationId xmlns:a16="http://schemas.microsoft.com/office/drawing/2014/main" id="{24B368A9-7374-9F7C-B56E-6D0C675EE09E}"/>
              </a:ext>
            </a:extLst>
          </p:cNvPr>
          <p:cNvCxnSpPr/>
          <p:nvPr/>
        </p:nvCxnSpPr>
        <p:spPr>
          <a:xfrm>
            <a:off x="0" y="1161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7">
            <a:extLst>
              <a:ext uri="{FF2B5EF4-FFF2-40B4-BE49-F238E27FC236}">
                <a16:creationId xmlns:a16="http://schemas.microsoft.com/office/drawing/2014/main" id="{E9F4C48B-6AAE-1793-4F3D-F7B30CB51B4F}"/>
              </a:ext>
            </a:extLst>
          </p:cNvPr>
          <p:cNvCxnSpPr/>
          <p:nvPr/>
        </p:nvCxnSpPr>
        <p:spPr>
          <a:xfrm>
            <a:off x="0" y="64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73B00398-2191-2508-952B-6270395F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600" y="6480000"/>
            <a:ext cx="4114800" cy="365125"/>
          </a:xfrm>
        </p:spPr>
        <p:txBody>
          <a:bodyPr/>
          <a:lstStyle/>
          <a:p>
            <a:r>
              <a:rPr lang="ru-RU" noProof="0"/>
              <a:t>80 Години Катедра “Атомна Физика“</a:t>
            </a:r>
            <a:endParaRPr lang="bg-BG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9F2E1B1-A861-4A47-A096-F2F0AD651295}"/>
              </a:ext>
            </a:extLst>
          </p:cNvPr>
          <p:cNvSpPr txBox="1"/>
          <p:nvPr/>
        </p:nvSpPr>
        <p:spPr>
          <a:xfrm>
            <a:off x="85726" y="177853"/>
            <a:ext cx="2336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Приложна гама-спектроскопия</a:t>
            </a:r>
            <a:b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D4F80CB-0B31-8F6A-BFFC-6AB0BAFF691D}"/>
              </a:ext>
            </a:extLst>
          </p:cNvPr>
          <p:cNvSpPr txBox="1"/>
          <p:nvPr/>
        </p:nvSpPr>
        <p:spPr>
          <a:xfrm>
            <a:off x="281559" y="1356999"/>
            <a:ext cx="384038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Пример3 – спомени от бъдещето.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67D7415-46A7-84AA-0940-358F6092BA73}"/>
              </a:ext>
            </a:extLst>
          </p:cNvPr>
          <p:cNvSpPr txBox="1"/>
          <p:nvPr/>
        </p:nvSpPr>
        <p:spPr>
          <a:xfrm>
            <a:off x="137181" y="1818664"/>
            <a:ext cx="10060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Някой да си спомня за “Директна гама-спектроскопия на природни води“. Това беше отдавна...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CC5DEB-EE57-BD41-5E5C-6DCBFEADE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63" y="2204863"/>
            <a:ext cx="4101465" cy="29718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18F4292-87AE-FC4E-84AC-EC86D2B57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89" y="3367658"/>
            <a:ext cx="3855720" cy="27051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457C937-6DED-89AE-878D-C398C537A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42" y="2320336"/>
            <a:ext cx="2657475" cy="387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11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8EF71-A148-CCD7-967A-5E85DD686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4">
            <a:extLst>
              <a:ext uri="{FF2B5EF4-FFF2-40B4-BE49-F238E27FC236}">
                <a16:creationId xmlns:a16="http://schemas.microsoft.com/office/drawing/2014/main" id="{894E9CD5-15C7-6785-7FA0-B360D803B8D4}"/>
              </a:ext>
            </a:extLst>
          </p:cNvPr>
          <p:cNvCxnSpPr/>
          <p:nvPr/>
        </p:nvCxnSpPr>
        <p:spPr>
          <a:xfrm>
            <a:off x="0" y="10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6">
            <a:extLst>
              <a:ext uri="{FF2B5EF4-FFF2-40B4-BE49-F238E27FC236}">
                <a16:creationId xmlns:a16="http://schemas.microsoft.com/office/drawing/2014/main" id="{288D6D67-EEBD-DBB2-9D4A-A0C025889D05}"/>
              </a:ext>
            </a:extLst>
          </p:cNvPr>
          <p:cNvCxnSpPr/>
          <p:nvPr/>
        </p:nvCxnSpPr>
        <p:spPr>
          <a:xfrm>
            <a:off x="0" y="1161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7">
            <a:extLst>
              <a:ext uri="{FF2B5EF4-FFF2-40B4-BE49-F238E27FC236}">
                <a16:creationId xmlns:a16="http://schemas.microsoft.com/office/drawing/2014/main" id="{CF458B4C-87BB-A358-5ACF-E5BEDB90B96D}"/>
              </a:ext>
            </a:extLst>
          </p:cNvPr>
          <p:cNvCxnSpPr/>
          <p:nvPr/>
        </p:nvCxnSpPr>
        <p:spPr>
          <a:xfrm>
            <a:off x="0" y="64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0874FE6D-488E-CE10-5FDB-4AD40AA00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600" y="6480000"/>
            <a:ext cx="4114800" cy="365125"/>
          </a:xfrm>
        </p:spPr>
        <p:txBody>
          <a:bodyPr/>
          <a:lstStyle/>
          <a:p>
            <a:r>
              <a:rPr lang="ru-RU" noProof="0"/>
              <a:t>80 Години Катедра “Атомна Физика“</a:t>
            </a:r>
            <a:endParaRPr lang="bg-BG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A9E078D-FBB9-2E68-358C-BDE20ACFCFD7}"/>
              </a:ext>
            </a:extLst>
          </p:cNvPr>
          <p:cNvSpPr txBox="1"/>
          <p:nvPr/>
        </p:nvSpPr>
        <p:spPr>
          <a:xfrm>
            <a:off x="85726" y="177853"/>
            <a:ext cx="2336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Приложна гама-спектроскопия</a:t>
            </a:r>
            <a:b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E03331F-9A08-CC2D-8037-EABFD143EB33}"/>
              </a:ext>
            </a:extLst>
          </p:cNvPr>
          <p:cNvSpPr txBox="1"/>
          <p:nvPr/>
        </p:nvSpPr>
        <p:spPr>
          <a:xfrm>
            <a:off x="281559" y="1356999"/>
            <a:ext cx="384038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Пример3 – спомени от бъдещето.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D6D3463-716B-E7B8-EBFC-BD2338483978}"/>
              </a:ext>
            </a:extLst>
          </p:cNvPr>
          <p:cNvSpPr txBox="1"/>
          <p:nvPr/>
        </p:nvSpPr>
        <p:spPr>
          <a:xfrm>
            <a:off x="137181" y="1818664"/>
            <a:ext cx="6421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И две снимки, които нямат много отношение към темата... 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C0D6080-B7EF-298D-B413-28371F404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89" y="2435051"/>
            <a:ext cx="3848100" cy="288845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DE1BB47-2C7C-9AF0-599A-3DC846648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428" y="2280269"/>
            <a:ext cx="4041934" cy="3043238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A399C00-6730-4C48-AB61-DB70B6FA1F1F}"/>
              </a:ext>
            </a:extLst>
          </p:cNvPr>
          <p:cNvSpPr txBox="1"/>
          <p:nvPr/>
        </p:nvSpPr>
        <p:spPr>
          <a:xfrm>
            <a:off x="243830" y="5404962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В процес на каране на... 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4A5868D-F00F-E86D-8311-6F7EDBA9DFCD}"/>
              </a:ext>
            </a:extLst>
          </p:cNvPr>
          <p:cNvSpPr txBox="1"/>
          <p:nvPr/>
        </p:nvSpPr>
        <p:spPr>
          <a:xfrm>
            <a:off x="3277109" y="5385896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... ски </a:t>
            </a:r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5F32EFA-5646-F145-40C8-C4F0D0144E6E}"/>
              </a:ext>
            </a:extLst>
          </p:cNvPr>
          <p:cNvSpPr txBox="1"/>
          <p:nvPr/>
        </p:nvSpPr>
        <p:spPr>
          <a:xfrm>
            <a:off x="8437340" y="5404962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... и лодка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1990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31C97FD-B5B3-8202-CB17-EC1292E008CA}"/>
              </a:ext>
            </a:extLst>
          </p:cNvPr>
          <p:cNvSpPr txBox="1"/>
          <p:nvPr/>
        </p:nvSpPr>
        <p:spPr>
          <a:xfrm>
            <a:off x="4071938" y="3136106"/>
            <a:ext cx="307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Благодаря за вниманието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82986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7B90C-D161-3F25-0D1B-4712158C3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4">
            <a:extLst>
              <a:ext uri="{FF2B5EF4-FFF2-40B4-BE49-F238E27FC236}">
                <a16:creationId xmlns:a16="http://schemas.microsoft.com/office/drawing/2014/main" id="{23F5262C-9AFC-559D-6C7E-165246B49B60}"/>
              </a:ext>
            </a:extLst>
          </p:cNvPr>
          <p:cNvCxnSpPr/>
          <p:nvPr/>
        </p:nvCxnSpPr>
        <p:spPr>
          <a:xfrm>
            <a:off x="0" y="10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6">
            <a:extLst>
              <a:ext uri="{FF2B5EF4-FFF2-40B4-BE49-F238E27FC236}">
                <a16:creationId xmlns:a16="http://schemas.microsoft.com/office/drawing/2014/main" id="{E934FDE5-94CA-4D5C-4BDD-7ACADBA8A66D}"/>
              </a:ext>
            </a:extLst>
          </p:cNvPr>
          <p:cNvCxnSpPr/>
          <p:nvPr/>
        </p:nvCxnSpPr>
        <p:spPr>
          <a:xfrm>
            <a:off x="0" y="1161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7">
            <a:extLst>
              <a:ext uri="{FF2B5EF4-FFF2-40B4-BE49-F238E27FC236}">
                <a16:creationId xmlns:a16="http://schemas.microsoft.com/office/drawing/2014/main" id="{207DFCF6-DFE2-DB85-65DC-B99ED58AFB51}"/>
              </a:ext>
            </a:extLst>
          </p:cNvPr>
          <p:cNvCxnSpPr/>
          <p:nvPr/>
        </p:nvCxnSpPr>
        <p:spPr>
          <a:xfrm>
            <a:off x="0" y="64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AEA8C583-1BB8-5EDC-647C-60E0934E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600" y="6480000"/>
            <a:ext cx="4114800" cy="365125"/>
          </a:xfrm>
        </p:spPr>
        <p:txBody>
          <a:bodyPr/>
          <a:lstStyle/>
          <a:p>
            <a:r>
              <a:rPr lang="ru-RU" noProof="0"/>
              <a:t>80 Години Катедра “Атомна Физика“</a:t>
            </a:r>
            <a:endParaRPr lang="bg-BG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192DE3B-797A-137B-2D32-4CCE352C5E82}"/>
              </a:ext>
            </a:extLst>
          </p:cNvPr>
          <p:cNvSpPr txBox="1"/>
          <p:nvPr/>
        </p:nvSpPr>
        <p:spPr>
          <a:xfrm>
            <a:off x="85726" y="177853"/>
            <a:ext cx="2336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Приложна гама-спектроскопия</a:t>
            </a:r>
            <a:b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C350474-0332-FD36-B68D-675E114CD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0">
            <a:off x="2677887" y="1683537"/>
            <a:ext cx="2438956" cy="137064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96F8F1D-E6AA-FD0C-705C-EAE23C2A4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104" y="1440637"/>
            <a:ext cx="1905000" cy="107156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19919F3-0196-4B1A-E152-75800ED9C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0">
            <a:off x="7455366" y="1890774"/>
            <a:ext cx="1905000" cy="107156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A8C92BB-6017-90ED-4C0B-15B5BBFF3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172" y="3139502"/>
            <a:ext cx="1905000" cy="107156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29892681-E144-2A02-42ED-F42BE074A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12" y="4464734"/>
            <a:ext cx="1951164" cy="109753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8C04EBA-83FD-3164-D114-0922D1A14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0">
            <a:off x="1787214" y="4263664"/>
            <a:ext cx="1951164" cy="109753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A9A2255-3E0E-FBBB-D313-6268FCE090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97" y="2722970"/>
            <a:ext cx="1951164" cy="109753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B192C30-645E-08E6-2D41-643F281E21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0">
            <a:off x="8977031" y="4580037"/>
            <a:ext cx="1951164" cy="109753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D2B955CE-20BF-6D16-7F0C-0709F61299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158" y="4398842"/>
            <a:ext cx="1828800" cy="1220153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48C4DE4-87B4-82C3-A780-B80E5D4C8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6" y="2368858"/>
            <a:ext cx="476250" cy="6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E0EDAA11-E2E4-6925-857A-FD66A6381933}"/>
              </a:ext>
            </a:extLst>
          </p:cNvPr>
          <p:cNvSpPr txBox="1"/>
          <p:nvPr/>
        </p:nvSpPr>
        <p:spPr>
          <a:xfrm>
            <a:off x="6023844" y="2876117"/>
            <a:ext cx="6992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/>
              <a:t>?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F6542D9B-3276-2A1D-C042-321B550494C9}"/>
              </a:ext>
            </a:extLst>
          </p:cNvPr>
          <p:cNvSpPr txBox="1"/>
          <p:nvPr/>
        </p:nvSpPr>
        <p:spPr>
          <a:xfrm>
            <a:off x="95098" y="1371310"/>
            <a:ext cx="4211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>
                <a:latin typeface="Arial" panose="020B0604020202020204" pitchFamily="34" charset="0"/>
                <a:cs typeface="Arial" panose="020B0604020202020204" pitchFamily="34" charset="0"/>
              </a:rPr>
              <a:t>...коя кола е наѝ-добрата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bg-BG" sz="24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AE7B4E0-5907-2489-5FFA-68DA08635945}"/>
              </a:ext>
            </a:extLst>
          </p:cNvPr>
          <p:cNvSpPr txBox="1"/>
          <p:nvPr/>
        </p:nvSpPr>
        <p:spPr>
          <a:xfrm>
            <a:off x="8478952" y="5915300"/>
            <a:ext cx="175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>
                <a:latin typeface="Arial" panose="020B0604020202020204" pitchFamily="34" charset="0"/>
                <a:cs typeface="Arial" panose="020B0604020202020204" pitchFamily="34" charset="0"/>
              </a:rPr>
              <a:t>...новата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bg-BG" sz="24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031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646BC-D3FE-5547-28A8-9EA460337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4">
            <a:extLst>
              <a:ext uri="{FF2B5EF4-FFF2-40B4-BE49-F238E27FC236}">
                <a16:creationId xmlns:a16="http://schemas.microsoft.com/office/drawing/2014/main" id="{35D94F79-BE54-4BBD-AB6A-2587DD4B7C1E}"/>
              </a:ext>
            </a:extLst>
          </p:cNvPr>
          <p:cNvCxnSpPr/>
          <p:nvPr/>
        </p:nvCxnSpPr>
        <p:spPr>
          <a:xfrm>
            <a:off x="0" y="10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6">
            <a:extLst>
              <a:ext uri="{FF2B5EF4-FFF2-40B4-BE49-F238E27FC236}">
                <a16:creationId xmlns:a16="http://schemas.microsoft.com/office/drawing/2014/main" id="{111F68E1-4C22-56BA-8E8E-86600C5302F2}"/>
              </a:ext>
            </a:extLst>
          </p:cNvPr>
          <p:cNvCxnSpPr/>
          <p:nvPr/>
        </p:nvCxnSpPr>
        <p:spPr>
          <a:xfrm>
            <a:off x="0" y="1161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7">
            <a:extLst>
              <a:ext uri="{FF2B5EF4-FFF2-40B4-BE49-F238E27FC236}">
                <a16:creationId xmlns:a16="http://schemas.microsoft.com/office/drawing/2014/main" id="{F913FC36-A867-65F6-AB06-5F92580D7260}"/>
              </a:ext>
            </a:extLst>
          </p:cNvPr>
          <p:cNvCxnSpPr/>
          <p:nvPr/>
        </p:nvCxnSpPr>
        <p:spPr>
          <a:xfrm>
            <a:off x="0" y="64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9BB09A10-C2F0-A75B-7F8C-E6611B8A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600" y="6480000"/>
            <a:ext cx="4114800" cy="365125"/>
          </a:xfrm>
        </p:spPr>
        <p:txBody>
          <a:bodyPr/>
          <a:lstStyle/>
          <a:p>
            <a:r>
              <a:rPr lang="ru-RU" noProof="0"/>
              <a:t>80 Години Катедра “Атомна Физика“</a:t>
            </a:r>
            <a:endParaRPr lang="bg-BG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7B66AAC-503C-2B3E-D278-2706599317FF}"/>
              </a:ext>
            </a:extLst>
          </p:cNvPr>
          <p:cNvSpPr txBox="1"/>
          <p:nvPr/>
        </p:nvSpPr>
        <p:spPr>
          <a:xfrm>
            <a:off x="85726" y="177853"/>
            <a:ext cx="2336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Приложна гама-спектроскопия</a:t>
            </a:r>
            <a:b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55B692C-A26E-891B-675B-5F5555BC416B}"/>
              </a:ext>
            </a:extLst>
          </p:cNvPr>
          <p:cNvSpPr txBox="1"/>
          <p:nvPr/>
        </p:nvSpPr>
        <p:spPr>
          <a:xfrm>
            <a:off x="2950367" y="1664494"/>
            <a:ext cx="6007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/>
              <a:t>Коѝ детектор за гама-лъчи е наѝ-добрия</a:t>
            </a:r>
            <a:r>
              <a:rPr lang="de-DE" sz="2400" dirty="0"/>
              <a:t>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3F95F6F-6D5E-7E36-60A6-E9B38B1166F4}"/>
              </a:ext>
            </a:extLst>
          </p:cNvPr>
          <p:cNvSpPr txBox="1"/>
          <p:nvPr/>
        </p:nvSpPr>
        <p:spPr>
          <a:xfrm>
            <a:off x="4429125" y="2714625"/>
            <a:ext cx="1256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/>
              <a:t>HPGe</a:t>
            </a:r>
            <a:r>
              <a:rPr lang="de-DE" sz="2800" dirty="0"/>
              <a:t>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C9D3F56-76FA-3E8B-D67A-25D1531C23D3}"/>
              </a:ext>
            </a:extLst>
          </p:cNvPr>
          <p:cNvSpPr txBox="1"/>
          <p:nvPr/>
        </p:nvSpPr>
        <p:spPr>
          <a:xfrm>
            <a:off x="2771775" y="4143375"/>
            <a:ext cx="7039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/>
              <a:t>Този, коѝто отговаря наѝ-добре на вашия проект</a:t>
            </a:r>
            <a:r>
              <a:rPr lang="de-DE" sz="2400" dirty="0"/>
              <a:t>!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6D27E02E-071D-794A-93A8-CC4B1368E15A}"/>
              </a:ext>
            </a:extLst>
          </p:cNvPr>
          <p:cNvCxnSpPr/>
          <p:nvPr/>
        </p:nvCxnSpPr>
        <p:spPr>
          <a:xfrm flipV="1">
            <a:off x="4636294" y="2528888"/>
            <a:ext cx="921544" cy="1100137"/>
          </a:xfrm>
          <a:prstGeom prst="line">
            <a:avLst/>
          </a:prstGeom>
          <a:ln w="317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9089AF50-84DF-BFBF-E22E-0ACDE29125AF}"/>
              </a:ext>
            </a:extLst>
          </p:cNvPr>
          <p:cNvCxnSpPr/>
          <p:nvPr/>
        </p:nvCxnSpPr>
        <p:spPr>
          <a:xfrm>
            <a:off x="4529138" y="2400300"/>
            <a:ext cx="785812" cy="1243013"/>
          </a:xfrm>
          <a:prstGeom prst="line">
            <a:avLst/>
          </a:prstGeom>
          <a:ln w="317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973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9667F-741F-CA14-A3CF-67A598952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hteck 104">
            <a:extLst>
              <a:ext uri="{FF2B5EF4-FFF2-40B4-BE49-F238E27FC236}">
                <a16:creationId xmlns:a16="http://schemas.microsoft.com/office/drawing/2014/main" id="{178EFB69-3E81-EE52-72CD-CBFB5EA7E1D0}"/>
              </a:ext>
            </a:extLst>
          </p:cNvPr>
          <p:cNvSpPr/>
          <p:nvPr/>
        </p:nvSpPr>
        <p:spPr>
          <a:xfrm>
            <a:off x="4883898" y="1986248"/>
            <a:ext cx="4845664" cy="429882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1" name="Gerade Verbindung 4">
            <a:extLst>
              <a:ext uri="{FF2B5EF4-FFF2-40B4-BE49-F238E27FC236}">
                <a16:creationId xmlns:a16="http://schemas.microsoft.com/office/drawing/2014/main" id="{133B598E-33A6-BB54-722F-61505C12EFDD}"/>
              </a:ext>
            </a:extLst>
          </p:cNvPr>
          <p:cNvCxnSpPr/>
          <p:nvPr/>
        </p:nvCxnSpPr>
        <p:spPr>
          <a:xfrm>
            <a:off x="0" y="10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6">
            <a:extLst>
              <a:ext uri="{FF2B5EF4-FFF2-40B4-BE49-F238E27FC236}">
                <a16:creationId xmlns:a16="http://schemas.microsoft.com/office/drawing/2014/main" id="{F2CC9D89-911E-C14B-21F5-3E8161DC9178}"/>
              </a:ext>
            </a:extLst>
          </p:cNvPr>
          <p:cNvCxnSpPr/>
          <p:nvPr/>
        </p:nvCxnSpPr>
        <p:spPr>
          <a:xfrm>
            <a:off x="0" y="1161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7">
            <a:extLst>
              <a:ext uri="{FF2B5EF4-FFF2-40B4-BE49-F238E27FC236}">
                <a16:creationId xmlns:a16="http://schemas.microsoft.com/office/drawing/2014/main" id="{981E25DE-F90A-4697-9C5A-BB46590CFEB9}"/>
              </a:ext>
            </a:extLst>
          </p:cNvPr>
          <p:cNvCxnSpPr/>
          <p:nvPr/>
        </p:nvCxnSpPr>
        <p:spPr>
          <a:xfrm>
            <a:off x="0" y="64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E4BFC11-59C6-BA75-A86E-DE9DA4935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600" y="6480000"/>
            <a:ext cx="4114800" cy="365125"/>
          </a:xfrm>
        </p:spPr>
        <p:txBody>
          <a:bodyPr/>
          <a:lstStyle/>
          <a:p>
            <a:r>
              <a:rPr lang="ru-RU" noProof="0"/>
              <a:t>80 Години Катедра “Атомна Физика“</a:t>
            </a:r>
            <a:endParaRPr lang="bg-BG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B2F5C7B-7BDA-E431-89E0-D563DB1E66CA}"/>
              </a:ext>
            </a:extLst>
          </p:cNvPr>
          <p:cNvSpPr txBox="1"/>
          <p:nvPr/>
        </p:nvSpPr>
        <p:spPr>
          <a:xfrm>
            <a:off x="85726" y="177853"/>
            <a:ext cx="2336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Приложна гама-спектроскопия</a:t>
            </a:r>
            <a:b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06A789-96A2-BCD3-1923-340CFEC24325}"/>
              </a:ext>
            </a:extLst>
          </p:cNvPr>
          <p:cNvSpPr txBox="1"/>
          <p:nvPr/>
        </p:nvSpPr>
        <p:spPr>
          <a:xfrm>
            <a:off x="85726" y="1242000"/>
            <a:ext cx="4644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dirty="0">
                <a:latin typeface="Arial" panose="020B0604020202020204" pitchFamily="34" charset="0"/>
                <a:cs typeface="Arial" panose="020B0604020202020204" pitchFamily="34" charset="0"/>
              </a:rPr>
              <a:t>Как да изберем правилно детектора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406E0B4-71C8-A8F8-5E9E-FA05CC7EC1CA}"/>
              </a:ext>
            </a:extLst>
          </p:cNvPr>
          <p:cNvSpPr txBox="1"/>
          <p:nvPr/>
        </p:nvSpPr>
        <p:spPr>
          <a:xfrm>
            <a:off x="356134" y="1933814"/>
            <a:ext cx="2530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Физически параметри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33CCEB5-770B-5585-E3F6-D5AD25FF0DAC}"/>
              </a:ext>
            </a:extLst>
          </p:cNvPr>
          <p:cNvSpPr txBox="1"/>
          <p:nvPr/>
        </p:nvSpPr>
        <p:spPr>
          <a:xfrm>
            <a:off x="3123192" y="1928813"/>
            <a:ext cx="125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Материал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BA8CFC5-0BBE-790A-EE8E-8005235662C9}"/>
              </a:ext>
            </a:extLst>
          </p:cNvPr>
          <p:cNvSpPr txBox="1"/>
          <p:nvPr/>
        </p:nvSpPr>
        <p:spPr>
          <a:xfrm>
            <a:off x="5245582" y="1914437"/>
            <a:ext cx="261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Фронт-Енд електроник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DC0F9C2-0FE2-727B-FA70-6C5EAD5BB633}"/>
              </a:ext>
            </a:extLst>
          </p:cNvPr>
          <p:cNvSpPr txBox="1"/>
          <p:nvPr/>
        </p:nvSpPr>
        <p:spPr>
          <a:xfrm>
            <a:off x="9787184" y="1914437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Функционалност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97C9354-A50B-3D2D-75FD-82BD2703AECE}"/>
              </a:ext>
            </a:extLst>
          </p:cNvPr>
          <p:cNvSpPr txBox="1"/>
          <p:nvPr/>
        </p:nvSpPr>
        <p:spPr>
          <a:xfrm>
            <a:off x="612252" y="2491915"/>
            <a:ext cx="1672317" cy="923330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Енергетична</a:t>
            </a:r>
          </a:p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разделителна</a:t>
            </a:r>
          </a:p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способност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1614246-62FF-D450-F818-37BC8729BE40}"/>
              </a:ext>
            </a:extLst>
          </p:cNvPr>
          <p:cNvSpPr txBox="1"/>
          <p:nvPr/>
        </p:nvSpPr>
        <p:spPr>
          <a:xfrm>
            <a:off x="612252" y="3725805"/>
            <a:ext cx="1672317" cy="923330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Времева</a:t>
            </a:r>
          </a:p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разделителна</a:t>
            </a:r>
          </a:p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способност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5BC027C-016B-1074-32D0-7BC197A500D3}"/>
              </a:ext>
            </a:extLst>
          </p:cNvPr>
          <p:cNvSpPr txBox="1"/>
          <p:nvPr/>
        </p:nvSpPr>
        <p:spPr>
          <a:xfrm>
            <a:off x="612252" y="4925410"/>
            <a:ext cx="1594667" cy="369332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Ефективност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9CCAD88-1E2C-609A-DDD7-7D7ECCC71FFA}"/>
              </a:ext>
            </a:extLst>
          </p:cNvPr>
          <p:cNvSpPr txBox="1"/>
          <p:nvPr/>
        </p:nvSpPr>
        <p:spPr>
          <a:xfrm>
            <a:off x="2886314" y="2569313"/>
            <a:ext cx="1842299" cy="369332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Полупроводник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AEDDD4E-9ABA-82A1-10CF-DC1BDBF686F9}"/>
              </a:ext>
            </a:extLst>
          </p:cNvPr>
          <p:cNvSpPr txBox="1"/>
          <p:nvPr/>
        </p:nvSpPr>
        <p:spPr>
          <a:xfrm>
            <a:off x="2886923" y="3796525"/>
            <a:ext cx="1590885" cy="369332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Сцинтилатор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92592E1-99B8-1D82-8192-D04F68874064}"/>
              </a:ext>
            </a:extLst>
          </p:cNvPr>
          <p:cNvSpPr txBox="1"/>
          <p:nvPr/>
        </p:nvSpPr>
        <p:spPr>
          <a:xfrm>
            <a:off x="2953946" y="5870735"/>
            <a:ext cx="796052" cy="369332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Други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6AFB55F-5396-E29F-BDE2-488922604EB3}"/>
              </a:ext>
            </a:extLst>
          </p:cNvPr>
          <p:cNvSpPr txBox="1"/>
          <p:nvPr/>
        </p:nvSpPr>
        <p:spPr>
          <a:xfrm>
            <a:off x="5356901" y="5870333"/>
            <a:ext cx="736099" cy="369332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endParaRPr lang="bg-B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70DCE1E-5054-FA1A-8473-1B2D6EF61A86}"/>
              </a:ext>
            </a:extLst>
          </p:cNvPr>
          <p:cNvSpPr txBox="1"/>
          <p:nvPr/>
        </p:nvSpPr>
        <p:spPr>
          <a:xfrm>
            <a:off x="5356901" y="5031368"/>
            <a:ext cx="1877502" cy="369332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Фотоумножител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F2FBC31-0FB4-468F-FB5A-4E66E2B26E03}"/>
              </a:ext>
            </a:extLst>
          </p:cNvPr>
          <p:cNvSpPr txBox="1"/>
          <p:nvPr/>
        </p:nvSpPr>
        <p:spPr>
          <a:xfrm>
            <a:off x="5350226" y="2569313"/>
            <a:ext cx="2405210" cy="646331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Зарядочувствителен</a:t>
            </a:r>
          </a:p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предусилвател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8322B8B-0E9C-D9FF-C29D-BA70A34795E1}"/>
              </a:ext>
            </a:extLst>
          </p:cNvPr>
          <p:cNvSpPr txBox="1"/>
          <p:nvPr/>
        </p:nvSpPr>
        <p:spPr>
          <a:xfrm>
            <a:off x="8150400" y="2584248"/>
            <a:ext cx="1458733" cy="369332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Студен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FET</a:t>
            </a:r>
            <a:endParaRPr lang="bg-B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8C018FB-685D-3BDD-6949-007C7E9D299E}"/>
              </a:ext>
            </a:extLst>
          </p:cNvPr>
          <p:cNvSpPr txBox="1"/>
          <p:nvPr/>
        </p:nvSpPr>
        <p:spPr>
          <a:xfrm>
            <a:off x="8150400" y="3230579"/>
            <a:ext cx="1340047" cy="369332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Топъл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FET</a:t>
            </a:r>
            <a:endParaRPr lang="bg-B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0D91047D-57F1-DDDD-C14F-23D92A3FB20A}"/>
              </a:ext>
            </a:extLst>
          </p:cNvPr>
          <p:cNvSpPr txBox="1"/>
          <p:nvPr/>
        </p:nvSpPr>
        <p:spPr>
          <a:xfrm>
            <a:off x="612252" y="5593334"/>
            <a:ext cx="1850186" cy="646331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Позиционна</a:t>
            </a:r>
          </a:p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чувствителност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51826DB-B1E3-E044-8197-9A8D0DBB8DA2}"/>
              </a:ext>
            </a:extLst>
          </p:cNvPr>
          <p:cNvSpPr txBox="1"/>
          <p:nvPr/>
        </p:nvSpPr>
        <p:spPr>
          <a:xfrm>
            <a:off x="7414770" y="5569922"/>
            <a:ext cx="1854610" cy="646331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Трансимпеданс</a:t>
            </a:r>
          </a:p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предусилвател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A4E076B-D89F-FE87-9486-306BF1A6C315}"/>
              </a:ext>
            </a:extLst>
          </p:cNvPr>
          <p:cNvSpPr txBox="1"/>
          <p:nvPr/>
        </p:nvSpPr>
        <p:spPr>
          <a:xfrm>
            <a:off x="9966064" y="2584248"/>
            <a:ext cx="1317284" cy="369332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Геометрия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9E24AD48-429C-8EC3-063E-454DD1F30FBA}"/>
              </a:ext>
            </a:extLst>
          </p:cNvPr>
          <p:cNvSpPr txBox="1"/>
          <p:nvPr/>
        </p:nvSpPr>
        <p:spPr>
          <a:xfrm>
            <a:off x="9966064" y="3209478"/>
            <a:ext cx="1535374" cy="369332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Охлаждане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2C9E276A-2A69-4D87-E0DD-7BEC3C1C104C}"/>
              </a:ext>
            </a:extLst>
          </p:cNvPr>
          <p:cNvSpPr txBox="1"/>
          <p:nvPr/>
        </p:nvSpPr>
        <p:spPr>
          <a:xfrm>
            <a:off x="9966060" y="4319853"/>
            <a:ext cx="1535373" cy="369332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Течен азот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57E7B31-C2F8-5826-1C9D-C8CF0F6F99DA}"/>
              </a:ext>
            </a:extLst>
          </p:cNvPr>
          <p:cNvSpPr txBox="1"/>
          <p:nvPr/>
        </p:nvSpPr>
        <p:spPr>
          <a:xfrm>
            <a:off x="9966063" y="3582224"/>
            <a:ext cx="1535374" cy="369332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Електромех.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FCE9FFE-FD48-D977-AFCB-62B8B265AF2C}"/>
              </a:ext>
            </a:extLst>
          </p:cNvPr>
          <p:cNvSpPr txBox="1"/>
          <p:nvPr/>
        </p:nvSpPr>
        <p:spPr>
          <a:xfrm>
            <a:off x="9966062" y="3949452"/>
            <a:ext cx="1535373" cy="369332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Пелтие</a:t>
            </a:r>
          </a:p>
        </p:txBody>
      </p:sp>
      <p:sp>
        <p:nvSpPr>
          <p:cNvPr id="36" name="Freihandform: Form 35">
            <a:extLst>
              <a:ext uri="{FF2B5EF4-FFF2-40B4-BE49-F238E27FC236}">
                <a16:creationId xmlns:a16="http://schemas.microsoft.com/office/drawing/2014/main" id="{0B7A285F-7B82-E679-DD69-28CF8559C93C}"/>
              </a:ext>
            </a:extLst>
          </p:cNvPr>
          <p:cNvSpPr/>
          <p:nvPr/>
        </p:nvSpPr>
        <p:spPr>
          <a:xfrm>
            <a:off x="149136" y="2957513"/>
            <a:ext cx="472370" cy="3117202"/>
          </a:xfrm>
          <a:custGeom>
            <a:avLst/>
            <a:gdLst>
              <a:gd name="csX0" fmla="*/ 472370 w 472370"/>
              <a:gd name="csY0" fmla="*/ 0 h 3117202"/>
              <a:gd name="csX1" fmla="*/ 108039 w 472370"/>
              <a:gd name="csY1" fmla="*/ 571500 h 3117202"/>
              <a:gd name="csX2" fmla="*/ 22314 w 472370"/>
              <a:gd name="csY2" fmla="*/ 2543175 h 3117202"/>
              <a:gd name="csX3" fmla="*/ 465227 w 472370"/>
              <a:gd name="csY3" fmla="*/ 3086100 h 3117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72370" h="3117202">
                <a:moveTo>
                  <a:pt x="472370" y="0"/>
                </a:moveTo>
                <a:cubicBezTo>
                  <a:pt x="327709" y="73819"/>
                  <a:pt x="183048" y="147638"/>
                  <a:pt x="108039" y="571500"/>
                </a:cubicBezTo>
                <a:cubicBezTo>
                  <a:pt x="33030" y="995362"/>
                  <a:pt x="-37217" y="2124075"/>
                  <a:pt x="22314" y="2543175"/>
                </a:cubicBezTo>
                <a:cubicBezTo>
                  <a:pt x="81845" y="2962275"/>
                  <a:pt x="394980" y="3207544"/>
                  <a:pt x="465227" y="3086100"/>
                </a:cubicBezTo>
              </a:path>
            </a:pathLst>
          </a:custGeom>
          <a:ln>
            <a:prstDash val="dash"/>
            <a:headEnd type="stealth" w="med" len="lg"/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A379A602-BEF0-57FA-62AD-BF477E12585A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>
            <a:off x="1448411" y="3415245"/>
            <a:ext cx="0" cy="310560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2E675537-CB33-9663-DB2A-0FCFE57107FB}"/>
              </a:ext>
            </a:extLst>
          </p:cNvPr>
          <p:cNvCxnSpPr>
            <a:cxnSpLocks/>
            <a:stCxn id="16" idx="3"/>
            <a:endCxn id="19" idx="1"/>
          </p:cNvCxnSpPr>
          <p:nvPr/>
        </p:nvCxnSpPr>
        <p:spPr>
          <a:xfrm flipV="1">
            <a:off x="2284569" y="2753979"/>
            <a:ext cx="601745" cy="1996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2B1589D7-562B-D4B3-BAAE-D23BBAAEB9D5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>
            <a:off x="2284569" y="2953580"/>
            <a:ext cx="602354" cy="1027611"/>
          </a:xfrm>
          <a:prstGeom prst="straightConnector1">
            <a:avLst/>
          </a:prstGeom>
          <a:ln>
            <a:headEnd w="med" len="lg"/>
            <a:tailEnd type="triangle" w="med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69DAC85D-DFB7-5012-FB93-1D607AC1B80B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 flipV="1">
            <a:off x="2206919" y="3981191"/>
            <a:ext cx="680004" cy="1128885"/>
          </a:xfrm>
          <a:prstGeom prst="straightConnector1">
            <a:avLst/>
          </a:prstGeom>
          <a:ln>
            <a:tailEnd type="triangle" w="med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34E81EEF-F33B-C758-E713-E558E0FCE579}"/>
              </a:ext>
            </a:extLst>
          </p:cNvPr>
          <p:cNvCxnSpPr>
            <a:cxnSpLocks/>
            <a:stCxn id="17" idx="3"/>
            <a:endCxn id="19" idx="2"/>
          </p:cNvCxnSpPr>
          <p:nvPr/>
        </p:nvCxnSpPr>
        <p:spPr>
          <a:xfrm flipV="1">
            <a:off x="2284569" y="2938645"/>
            <a:ext cx="1522895" cy="1248825"/>
          </a:xfrm>
          <a:prstGeom prst="straightConnector1">
            <a:avLst/>
          </a:prstGeom>
          <a:ln>
            <a:prstDash val="dash"/>
            <a:headEnd w="med" len="lg"/>
            <a:tailEnd type="triangle" w="med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F0812C9D-5B72-671A-C894-D5DE7992BBCE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2284569" y="3952980"/>
            <a:ext cx="599035" cy="234490"/>
          </a:xfrm>
          <a:prstGeom prst="straightConnector1">
            <a:avLst/>
          </a:prstGeom>
          <a:ln>
            <a:tailEnd type="triangle" w="med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" name="Gerade Verbindung mit Pfeil 58">
            <a:extLst>
              <a:ext uri="{FF2B5EF4-FFF2-40B4-BE49-F238E27FC236}">
                <a16:creationId xmlns:a16="http://schemas.microsoft.com/office/drawing/2014/main" id="{60B95A60-572C-2187-DC50-B1645981D2AD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2206919" y="2876809"/>
            <a:ext cx="676685" cy="2233267"/>
          </a:xfrm>
          <a:prstGeom prst="straightConnector1">
            <a:avLst/>
          </a:prstGeom>
          <a:ln>
            <a:prstDash val="dash"/>
            <a:tailEnd type="triangle" w="med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Gerade Verbindung mit Pfeil 63">
            <a:extLst>
              <a:ext uri="{FF2B5EF4-FFF2-40B4-BE49-F238E27FC236}">
                <a16:creationId xmlns:a16="http://schemas.microsoft.com/office/drawing/2014/main" id="{AD9E6608-5118-2F19-DC4D-1ABD8D8DEBD3}"/>
              </a:ext>
            </a:extLst>
          </p:cNvPr>
          <p:cNvCxnSpPr>
            <a:cxnSpLocks/>
            <a:stCxn id="18" idx="3"/>
            <a:endCxn id="21" idx="1"/>
          </p:cNvCxnSpPr>
          <p:nvPr/>
        </p:nvCxnSpPr>
        <p:spPr>
          <a:xfrm>
            <a:off x="2206919" y="5110076"/>
            <a:ext cx="747027" cy="945325"/>
          </a:xfrm>
          <a:prstGeom prst="straightConnector1">
            <a:avLst/>
          </a:prstGeom>
          <a:ln>
            <a:tailEnd type="triangle" w="med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638EBB87-6981-ACB9-2524-6DAEAB087548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2462438" y="2903758"/>
            <a:ext cx="421166" cy="3012742"/>
          </a:xfrm>
          <a:prstGeom prst="straightConnector1">
            <a:avLst/>
          </a:prstGeom>
          <a:ln>
            <a:tailEnd type="triangle" w="med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0" name="Gerade Verbindung mit Pfeil 69">
            <a:extLst>
              <a:ext uri="{FF2B5EF4-FFF2-40B4-BE49-F238E27FC236}">
                <a16:creationId xmlns:a16="http://schemas.microsoft.com/office/drawing/2014/main" id="{6EE5B2B7-31AA-F6AE-0416-33CA3C9E3BD8}"/>
              </a:ext>
            </a:extLst>
          </p:cNvPr>
          <p:cNvCxnSpPr>
            <a:cxnSpLocks/>
            <a:stCxn id="27" idx="3"/>
            <a:endCxn id="20" idx="2"/>
          </p:cNvCxnSpPr>
          <p:nvPr/>
        </p:nvCxnSpPr>
        <p:spPr>
          <a:xfrm flipV="1">
            <a:off x="2462438" y="4165857"/>
            <a:ext cx="1219928" cy="1750643"/>
          </a:xfrm>
          <a:prstGeom prst="straightConnector1">
            <a:avLst/>
          </a:prstGeom>
          <a:ln>
            <a:tailEnd type="triangle" w="med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5" name="Gerade Verbindung mit Pfeil 74">
            <a:extLst>
              <a:ext uri="{FF2B5EF4-FFF2-40B4-BE49-F238E27FC236}">
                <a16:creationId xmlns:a16="http://schemas.microsoft.com/office/drawing/2014/main" id="{62ACBBFE-2708-9CF6-A99B-BF3623D6A2C7}"/>
              </a:ext>
            </a:extLst>
          </p:cNvPr>
          <p:cNvCxnSpPr>
            <a:cxnSpLocks/>
            <a:stCxn id="27" idx="3"/>
            <a:endCxn id="21" idx="1"/>
          </p:cNvCxnSpPr>
          <p:nvPr/>
        </p:nvCxnSpPr>
        <p:spPr>
          <a:xfrm>
            <a:off x="2462438" y="5916500"/>
            <a:ext cx="491508" cy="138901"/>
          </a:xfrm>
          <a:prstGeom prst="straightConnector1">
            <a:avLst/>
          </a:prstGeom>
          <a:ln>
            <a:tailEnd type="triangle" w="med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8" name="Gerade Verbindung mit Pfeil 77">
            <a:extLst>
              <a:ext uri="{FF2B5EF4-FFF2-40B4-BE49-F238E27FC236}">
                <a16:creationId xmlns:a16="http://schemas.microsoft.com/office/drawing/2014/main" id="{F9992BEF-57D1-8FC3-E267-431AB0B2D7B4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4477808" y="3981191"/>
            <a:ext cx="872418" cy="19353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9" name="Gerade Verbindung mit Pfeil 78">
            <a:extLst>
              <a:ext uri="{FF2B5EF4-FFF2-40B4-BE49-F238E27FC236}">
                <a16:creationId xmlns:a16="http://schemas.microsoft.com/office/drawing/2014/main" id="{270CF060-BBA5-E3BB-FAC2-FEC242950BAF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4477808" y="3981191"/>
            <a:ext cx="1651417" cy="10392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4" name="Gerade Verbindung mit Pfeil 83">
            <a:extLst>
              <a:ext uri="{FF2B5EF4-FFF2-40B4-BE49-F238E27FC236}">
                <a16:creationId xmlns:a16="http://schemas.microsoft.com/office/drawing/2014/main" id="{0AB7E1F7-F826-4B2D-AC2B-692690844A12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4477808" y="3230579"/>
            <a:ext cx="859425" cy="750612"/>
          </a:xfrm>
          <a:prstGeom prst="straightConnector1">
            <a:avLst/>
          </a:prstGeom>
          <a:ln>
            <a:tailEnd type="triangle" w="med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D75E23AD-97A2-ACCD-A887-E501C1D1DDB4}"/>
              </a:ext>
            </a:extLst>
          </p:cNvPr>
          <p:cNvCxnSpPr>
            <a:cxnSpLocks/>
            <a:stCxn id="19" idx="3"/>
            <a:endCxn id="24" idx="1"/>
          </p:cNvCxnSpPr>
          <p:nvPr/>
        </p:nvCxnSpPr>
        <p:spPr>
          <a:xfrm>
            <a:off x="4728613" y="2753979"/>
            <a:ext cx="621613" cy="138500"/>
          </a:xfrm>
          <a:prstGeom prst="straightConnector1">
            <a:avLst/>
          </a:prstGeom>
          <a:ln>
            <a:tailEnd type="triangle" w="med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0" name="Gerade Verbindung mit Pfeil 89">
            <a:extLst>
              <a:ext uri="{FF2B5EF4-FFF2-40B4-BE49-F238E27FC236}">
                <a16:creationId xmlns:a16="http://schemas.microsoft.com/office/drawing/2014/main" id="{CB54F69C-42E9-741E-1319-438C4682779B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 flipV="1">
            <a:off x="7755436" y="2768914"/>
            <a:ext cx="394964" cy="123565"/>
          </a:xfrm>
          <a:prstGeom prst="straightConnector1">
            <a:avLst/>
          </a:prstGeom>
          <a:ln>
            <a:tailEnd type="triangle" w="med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1" name="Gerade Verbindung mit Pfeil 90">
            <a:extLst>
              <a:ext uri="{FF2B5EF4-FFF2-40B4-BE49-F238E27FC236}">
                <a16:creationId xmlns:a16="http://schemas.microsoft.com/office/drawing/2014/main" id="{8D35B6AC-1A6D-B7C9-24E7-5928EBE4BE0B}"/>
              </a:ext>
            </a:extLst>
          </p:cNvPr>
          <p:cNvCxnSpPr>
            <a:cxnSpLocks/>
            <a:stCxn id="22" idx="3"/>
            <a:endCxn id="28" idx="1"/>
          </p:cNvCxnSpPr>
          <p:nvPr/>
        </p:nvCxnSpPr>
        <p:spPr>
          <a:xfrm flipV="1">
            <a:off x="6093000" y="5893088"/>
            <a:ext cx="1321770" cy="161911"/>
          </a:xfrm>
          <a:prstGeom prst="straightConnector1">
            <a:avLst/>
          </a:prstGeom>
          <a:ln>
            <a:tailEnd type="triangle" w="med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6" name="Gerade Verbindung mit Pfeil 95">
            <a:extLst>
              <a:ext uri="{FF2B5EF4-FFF2-40B4-BE49-F238E27FC236}">
                <a16:creationId xmlns:a16="http://schemas.microsoft.com/office/drawing/2014/main" id="{9AFE102A-53C1-2C59-2084-C95D28EA7805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>
            <a:off x="7755436" y="2892479"/>
            <a:ext cx="394964" cy="522766"/>
          </a:xfrm>
          <a:prstGeom prst="straightConnector1">
            <a:avLst/>
          </a:prstGeom>
          <a:ln>
            <a:tailEnd type="triangle" w="med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3" name="Rechteck 102">
            <a:extLst>
              <a:ext uri="{FF2B5EF4-FFF2-40B4-BE49-F238E27FC236}">
                <a16:creationId xmlns:a16="http://schemas.microsoft.com/office/drawing/2014/main" id="{9FCF7E4E-0328-5E3B-C432-A4C32BCBFDC4}"/>
              </a:ext>
            </a:extLst>
          </p:cNvPr>
          <p:cNvSpPr/>
          <p:nvPr/>
        </p:nvSpPr>
        <p:spPr>
          <a:xfrm>
            <a:off x="356134" y="1978819"/>
            <a:ext cx="2445375" cy="430625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" name="Rechteck 103">
            <a:extLst>
              <a:ext uri="{FF2B5EF4-FFF2-40B4-BE49-F238E27FC236}">
                <a16:creationId xmlns:a16="http://schemas.microsoft.com/office/drawing/2014/main" id="{0F74FE62-2E3E-765D-812A-992F5EC6EFAC}"/>
              </a:ext>
            </a:extLst>
          </p:cNvPr>
          <p:cNvSpPr/>
          <p:nvPr/>
        </p:nvSpPr>
        <p:spPr>
          <a:xfrm>
            <a:off x="2803431" y="1986248"/>
            <a:ext cx="2080467" cy="4298822"/>
          </a:xfrm>
          <a:prstGeom prst="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028D6064-D5A2-71DE-6A2D-CB212565BE09}"/>
              </a:ext>
            </a:extLst>
          </p:cNvPr>
          <p:cNvSpPr txBox="1"/>
          <p:nvPr/>
        </p:nvSpPr>
        <p:spPr>
          <a:xfrm>
            <a:off x="5917352" y="3886909"/>
            <a:ext cx="1215738" cy="523220"/>
          </a:xfrm>
          <a:prstGeom prst="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bg-BG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ЦЕНА</a:t>
            </a:r>
          </a:p>
        </p:txBody>
      </p:sp>
      <p:sp>
        <p:nvSpPr>
          <p:cNvPr id="107" name="Rechteck 106">
            <a:extLst>
              <a:ext uri="{FF2B5EF4-FFF2-40B4-BE49-F238E27FC236}">
                <a16:creationId xmlns:a16="http://schemas.microsoft.com/office/drawing/2014/main" id="{251EC71C-B5D9-798F-48C8-580D76097D9E}"/>
              </a:ext>
            </a:extLst>
          </p:cNvPr>
          <p:cNvSpPr/>
          <p:nvPr/>
        </p:nvSpPr>
        <p:spPr>
          <a:xfrm>
            <a:off x="9729562" y="1978818"/>
            <a:ext cx="2313302" cy="4306245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7882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4D822-EF4B-3695-9BB3-83A95DAB8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4">
            <a:extLst>
              <a:ext uri="{FF2B5EF4-FFF2-40B4-BE49-F238E27FC236}">
                <a16:creationId xmlns:a16="http://schemas.microsoft.com/office/drawing/2014/main" id="{092C4B1B-7A74-3BCD-DEA6-354B35A0E21E}"/>
              </a:ext>
            </a:extLst>
          </p:cNvPr>
          <p:cNvCxnSpPr/>
          <p:nvPr/>
        </p:nvCxnSpPr>
        <p:spPr>
          <a:xfrm>
            <a:off x="0" y="10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6">
            <a:extLst>
              <a:ext uri="{FF2B5EF4-FFF2-40B4-BE49-F238E27FC236}">
                <a16:creationId xmlns:a16="http://schemas.microsoft.com/office/drawing/2014/main" id="{6F5F58C4-A172-1A88-31E9-19777502B14B}"/>
              </a:ext>
            </a:extLst>
          </p:cNvPr>
          <p:cNvCxnSpPr/>
          <p:nvPr/>
        </p:nvCxnSpPr>
        <p:spPr>
          <a:xfrm>
            <a:off x="0" y="1161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7">
            <a:extLst>
              <a:ext uri="{FF2B5EF4-FFF2-40B4-BE49-F238E27FC236}">
                <a16:creationId xmlns:a16="http://schemas.microsoft.com/office/drawing/2014/main" id="{896BC38D-AD7D-1B34-4310-9F3776BF2D33}"/>
              </a:ext>
            </a:extLst>
          </p:cNvPr>
          <p:cNvCxnSpPr/>
          <p:nvPr/>
        </p:nvCxnSpPr>
        <p:spPr>
          <a:xfrm>
            <a:off x="0" y="64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5BAC8A2F-C21C-3044-7592-99032FADA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600" y="6480000"/>
            <a:ext cx="4114800" cy="365125"/>
          </a:xfrm>
        </p:spPr>
        <p:txBody>
          <a:bodyPr/>
          <a:lstStyle/>
          <a:p>
            <a:r>
              <a:rPr lang="ru-RU" noProof="0"/>
              <a:t>80 Години Катедра “Атомна Физика“</a:t>
            </a:r>
            <a:endParaRPr lang="bg-BG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094041D-2439-378C-082E-810563A92EFD}"/>
              </a:ext>
            </a:extLst>
          </p:cNvPr>
          <p:cNvSpPr txBox="1"/>
          <p:nvPr/>
        </p:nvSpPr>
        <p:spPr>
          <a:xfrm>
            <a:off x="85726" y="177853"/>
            <a:ext cx="2336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Приложна гама-спектроскопия</a:t>
            </a:r>
            <a:b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372EEAD1-B026-F410-71F6-0A10A6B8AB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537877"/>
              </p:ext>
            </p:extLst>
          </p:nvPr>
        </p:nvGraphicFramePr>
        <p:xfrm>
          <a:off x="235745" y="1750621"/>
          <a:ext cx="11694316" cy="388677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12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42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83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60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203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465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4222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03525">
                <a:tc>
                  <a:txBody>
                    <a:bodyPr/>
                    <a:lstStyle/>
                    <a:p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Детектиращ материал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Плътност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Среден атомен номер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Канстанта на решетката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Ширина на забранената зона 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(Gap)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Енергия за двойка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Подвижност на токоносителите</a:t>
                      </a:r>
                      <a:r>
                        <a:rPr lang="en-US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e/h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Време на живот токоносителите</a:t>
                      </a:r>
                      <a:r>
                        <a:rPr lang="en-US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e/h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Приложение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270">
                <a:tc>
                  <a:txBody>
                    <a:bodyPr/>
                    <a:lstStyle/>
                    <a:p>
                      <a:endParaRPr 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g/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ccm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US" sz="1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/V.s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585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Елеменарен</a:t>
                      </a:r>
                      <a:endParaRPr lang="en-US" sz="1000" b="1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5.33/32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5.65791</a:t>
                      </a:r>
                      <a:endParaRPr lang="en-US" sz="1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3900/1900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&gt;10</a:t>
                      </a:r>
                      <a:r>
                        <a:rPr lang="en-US" sz="1000" b="1" baseline="30000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r>
                        <a:rPr lang="en-US" sz="1000" b="1" baseline="0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/2.</a:t>
                      </a:r>
                      <a:r>
                        <a:rPr lang="en-US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</a:t>
                      </a:r>
                      <a:r>
                        <a:rPr lang="en-US" sz="1000" b="1" baseline="30000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1000" b="1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γ</a:t>
                      </a:r>
                      <a:r>
                        <a:rPr lang="en-US" sz="1000" b="1" noProof="0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bg-BG" sz="1000" b="1" noProof="0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спектроскопия с висока</a:t>
                      </a:r>
                      <a:r>
                        <a:rPr lang="de-DE" sz="1000" b="1" noProof="0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bg-BG" sz="1000" b="1" noProof="0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раздели</a:t>
                      </a:r>
                      <a:r>
                        <a:rPr lang="de-DE" sz="1000" b="1" noProof="0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bg-BG" sz="1000" b="1" noProof="0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телна способност </a:t>
                      </a:r>
                      <a:endParaRPr lang="en-US" sz="1000" b="1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3525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Елеменарен</a:t>
                      </a:r>
                      <a:endParaRPr lang="en-US" sz="1000" b="1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2.33/14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5.4311</a:t>
                      </a:r>
                      <a:endParaRPr lang="en-US" sz="1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1350/480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&gt;10</a:t>
                      </a:r>
                      <a:r>
                        <a:rPr lang="en-US" sz="1000" b="1" baseline="30000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r>
                        <a:rPr lang="en-US" sz="1000" b="1" baseline="0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/&gt;</a:t>
                      </a:r>
                      <a:r>
                        <a:rPr lang="en-US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</a:t>
                      </a:r>
                      <a:r>
                        <a:rPr lang="en-US" sz="1000" b="1" baseline="30000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1000" b="1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r>
                        <a:rPr lang="de-DE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e, p, HI </a:t>
                      </a:r>
                      <a:r>
                        <a:rPr lang="bg-BG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de-DE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X-</a:t>
                      </a:r>
                      <a:r>
                        <a:rPr lang="de-DE" sz="1000" b="1" dirty="0" err="1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ray</a:t>
                      </a:r>
                      <a:r>
                        <a:rPr lang="en-US" sz="1000" b="1" noProof="0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bg-BG" sz="1000" b="1" noProof="0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спектроскопия с висока</a:t>
                      </a:r>
                      <a:r>
                        <a:rPr lang="de-DE" sz="1000" b="1" noProof="0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bg-BG" sz="1000" b="1" noProof="0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раздели</a:t>
                      </a:r>
                      <a:r>
                        <a:rPr lang="de-DE" sz="1000" b="1" noProof="0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bg-BG" sz="1000" b="1" noProof="0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телна способност </a:t>
                      </a:r>
                      <a:endParaRPr lang="en-US" sz="1000" b="1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3525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Комплексен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5.32/31.5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8000/400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</a:t>
                      </a:r>
                      <a:r>
                        <a:rPr lang="en-US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/&gt;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</a:t>
                      </a:r>
                      <a:r>
                        <a:rPr lang="en-US" sz="1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X-rays,</a:t>
                      </a:r>
                      <a:r>
                        <a:rPr lang="en-US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bg-BG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светлина</a:t>
                      </a:r>
                      <a:r>
                        <a:rPr lang="en-US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bg-BG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запедени частици</a:t>
                      </a:r>
                      <a:r>
                        <a:rPr lang="en-US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bg-BG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бърз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645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Комплексен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5.85/50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1100/100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3.10</a:t>
                      </a:r>
                      <a:r>
                        <a:rPr lang="en-US" sz="1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</a:t>
                      </a:r>
                      <a:r>
                        <a:rPr lang="en-US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2.10</a:t>
                      </a:r>
                      <a:r>
                        <a:rPr lang="en-US" sz="1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X-rays, </a:t>
                      </a:r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позиционно чувствителни блокове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701">
                <a:tc>
                  <a:txBody>
                    <a:bodyPr/>
                    <a:lstStyle/>
                    <a:p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HgI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Комплексен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6.4/62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3.10</a:t>
                      </a:r>
                      <a:r>
                        <a:rPr lang="en-US" sz="1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</a:t>
                      </a:r>
                      <a:r>
                        <a:rPr lang="en-US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9FC3715B-3D6B-1C2A-49C6-3C8FD856D3A2}"/>
              </a:ext>
            </a:extLst>
          </p:cNvPr>
          <p:cNvSpPr txBox="1"/>
          <p:nvPr/>
        </p:nvSpPr>
        <p:spPr>
          <a:xfrm>
            <a:off x="128589" y="1301250"/>
            <a:ext cx="3513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Полупроводникови материали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377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553B0-F330-D0D8-7326-EFEA4F9F7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4">
            <a:extLst>
              <a:ext uri="{FF2B5EF4-FFF2-40B4-BE49-F238E27FC236}">
                <a16:creationId xmlns:a16="http://schemas.microsoft.com/office/drawing/2014/main" id="{5671428E-F8FD-5072-644B-ADCFD37C31F8}"/>
              </a:ext>
            </a:extLst>
          </p:cNvPr>
          <p:cNvCxnSpPr/>
          <p:nvPr/>
        </p:nvCxnSpPr>
        <p:spPr>
          <a:xfrm>
            <a:off x="0" y="10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6">
            <a:extLst>
              <a:ext uri="{FF2B5EF4-FFF2-40B4-BE49-F238E27FC236}">
                <a16:creationId xmlns:a16="http://schemas.microsoft.com/office/drawing/2014/main" id="{BFEDE134-01F4-05AC-4FDE-7D2840B7CC61}"/>
              </a:ext>
            </a:extLst>
          </p:cNvPr>
          <p:cNvCxnSpPr/>
          <p:nvPr/>
        </p:nvCxnSpPr>
        <p:spPr>
          <a:xfrm>
            <a:off x="0" y="1161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7">
            <a:extLst>
              <a:ext uri="{FF2B5EF4-FFF2-40B4-BE49-F238E27FC236}">
                <a16:creationId xmlns:a16="http://schemas.microsoft.com/office/drawing/2014/main" id="{EDA0DFD6-3D3E-C469-A1A1-35A5D4C1C7A4}"/>
              </a:ext>
            </a:extLst>
          </p:cNvPr>
          <p:cNvCxnSpPr/>
          <p:nvPr/>
        </p:nvCxnSpPr>
        <p:spPr>
          <a:xfrm>
            <a:off x="0" y="64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C5C70176-F699-46A0-C385-C26FA5D09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600" y="6480000"/>
            <a:ext cx="4114800" cy="365125"/>
          </a:xfrm>
        </p:spPr>
        <p:txBody>
          <a:bodyPr/>
          <a:lstStyle/>
          <a:p>
            <a:r>
              <a:rPr lang="ru-RU" noProof="0"/>
              <a:t>80 Години Катедра “Атомна Физика“</a:t>
            </a:r>
            <a:endParaRPr lang="bg-BG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EE4A0F6-49E8-1BD5-B50C-30D26E14C0B7}"/>
              </a:ext>
            </a:extLst>
          </p:cNvPr>
          <p:cNvSpPr txBox="1"/>
          <p:nvPr/>
        </p:nvSpPr>
        <p:spPr>
          <a:xfrm>
            <a:off x="85726" y="177853"/>
            <a:ext cx="2336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Приложна гама-спектроскопия</a:t>
            </a:r>
            <a:b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602861AA-E549-D89D-BB30-9CFC05658F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668329"/>
              </p:ext>
            </p:extLst>
          </p:nvPr>
        </p:nvGraphicFramePr>
        <p:xfrm>
          <a:off x="464344" y="1786340"/>
          <a:ext cx="9262716" cy="454767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988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7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87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79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71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9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39575">
                  <a:extLst>
                    <a:ext uri="{9D8B030D-6E8A-4147-A177-3AD203B41FA5}">
                      <a16:colId xmlns:a16="http://schemas.microsoft.com/office/drawing/2014/main" val="2068283406"/>
                    </a:ext>
                  </a:extLst>
                </a:gridCol>
              </a:tblGrid>
              <a:tr h="703525">
                <a:tc>
                  <a:txBody>
                    <a:bodyPr/>
                    <a:lstStyle/>
                    <a:p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Сцинтилатор</a:t>
                      </a:r>
                    </a:p>
                    <a:p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(Активатор)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Квантов добив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Плътност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Дължина на вълната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Време на затихване 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на рефракция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Коефициент на отслабване за 0.5 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Радиоактивност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270">
                <a:tc>
                  <a:txBody>
                    <a:bodyPr/>
                    <a:lstStyle/>
                    <a:p>
                      <a:endParaRPr 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/keV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g/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ccm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US" sz="1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1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247">
                <a:tc>
                  <a:txBody>
                    <a:bodyPr/>
                    <a:lstStyle/>
                    <a:p>
                      <a:r>
                        <a:rPr lang="en-US" sz="1000" b="1" dirty="0" err="1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NaI</a:t>
                      </a:r>
                      <a:r>
                        <a:rPr lang="en-US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en-US" sz="1000" b="1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410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181">
                <a:tc>
                  <a:txBody>
                    <a:bodyPr/>
                    <a:lstStyle/>
                    <a:p>
                      <a:r>
                        <a:rPr lang="en-US" sz="1000" b="1" dirty="0" err="1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CsI</a:t>
                      </a:r>
                      <a:r>
                        <a:rPr lang="en-US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US" sz="1000" b="1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182">
                <a:tc>
                  <a:txBody>
                    <a:bodyPr/>
                    <a:lstStyle/>
                    <a:p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CsI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037">
                <a:tc>
                  <a:txBody>
                    <a:bodyPr/>
                    <a:lstStyle/>
                    <a:p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CsI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181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BGO(Ce)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LaBr(Ce)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de-DE" sz="1000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</a:t>
                      </a:r>
                      <a:r>
                        <a:rPr lang="de-DE" sz="10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180436"/>
                  </a:ext>
                </a:extLst>
              </a:tr>
              <a:tr h="335756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LaBr(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Ce+Sr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de-DE" sz="1000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</a:t>
                      </a:r>
                      <a:r>
                        <a:rPr lang="de-DE" sz="10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77482"/>
                  </a:ext>
                </a:extLst>
              </a:tr>
              <a:tr h="350044">
                <a:tc>
                  <a:txBody>
                    <a:bodyPr/>
                    <a:lstStyle/>
                    <a:p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CeBr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863511"/>
                  </a:ext>
                </a:extLst>
              </a:tr>
              <a:tr h="328612">
                <a:tc>
                  <a:txBody>
                    <a:bodyPr/>
                    <a:lstStyle/>
                    <a:p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300/340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300/30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21501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CdWO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287804"/>
                  </a:ext>
                </a:extLst>
              </a:tr>
              <a:tr h="404701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LSO(Ce)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de-DE" sz="1000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</a:t>
                      </a:r>
                      <a:r>
                        <a:rPr lang="de-DE" sz="10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292997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87308C58-7CD3-621D-CB03-CE4657BDE5CF}"/>
              </a:ext>
            </a:extLst>
          </p:cNvPr>
          <p:cNvSpPr txBox="1"/>
          <p:nvPr/>
        </p:nvSpPr>
        <p:spPr>
          <a:xfrm>
            <a:off x="394166" y="1271022"/>
            <a:ext cx="171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Сцинтилатори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470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F87F1-619A-3D3D-16B2-243904D18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4">
            <a:extLst>
              <a:ext uri="{FF2B5EF4-FFF2-40B4-BE49-F238E27FC236}">
                <a16:creationId xmlns:a16="http://schemas.microsoft.com/office/drawing/2014/main" id="{3164E42A-2CA8-7707-779F-791666649180}"/>
              </a:ext>
            </a:extLst>
          </p:cNvPr>
          <p:cNvCxnSpPr/>
          <p:nvPr/>
        </p:nvCxnSpPr>
        <p:spPr>
          <a:xfrm>
            <a:off x="0" y="10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6">
            <a:extLst>
              <a:ext uri="{FF2B5EF4-FFF2-40B4-BE49-F238E27FC236}">
                <a16:creationId xmlns:a16="http://schemas.microsoft.com/office/drawing/2014/main" id="{A777A4F1-3FAA-2464-A619-789861466193}"/>
              </a:ext>
            </a:extLst>
          </p:cNvPr>
          <p:cNvCxnSpPr/>
          <p:nvPr/>
        </p:nvCxnSpPr>
        <p:spPr>
          <a:xfrm>
            <a:off x="0" y="1161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7">
            <a:extLst>
              <a:ext uri="{FF2B5EF4-FFF2-40B4-BE49-F238E27FC236}">
                <a16:creationId xmlns:a16="http://schemas.microsoft.com/office/drawing/2014/main" id="{ABD5094D-10CE-2776-D1A5-7DD79EAB39AE}"/>
              </a:ext>
            </a:extLst>
          </p:cNvPr>
          <p:cNvCxnSpPr/>
          <p:nvPr/>
        </p:nvCxnSpPr>
        <p:spPr>
          <a:xfrm>
            <a:off x="0" y="64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7F50EA27-5218-E39C-7E4C-3A06EFC7C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600" y="6480000"/>
            <a:ext cx="4114800" cy="365125"/>
          </a:xfrm>
        </p:spPr>
        <p:txBody>
          <a:bodyPr/>
          <a:lstStyle/>
          <a:p>
            <a:r>
              <a:rPr lang="ru-RU" noProof="0"/>
              <a:t>80 Години Катедра “Атомна Физика“</a:t>
            </a:r>
            <a:endParaRPr lang="bg-BG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3FC8E39-EAB3-8546-E58B-E23924ACC8E8}"/>
              </a:ext>
            </a:extLst>
          </p:cNvPr>
          <p:cNvSpPr txBox="1"/>
          <p:nvPr/>
        </p:nvSpPr>
        <p:spPr>
          <a:xfrm>
            <a:off x="85726" y="177853"/>
            <a:ext cx="2336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Приложна гама-спектроскопия</a:t>
            </a:r>
            <a:b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8A334C-8607-C77D-6382-5DFD9EA36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70" y="1953600"/>
            <a:ext cx="3760470" cy="3733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BFD3E77-5BEA-7C4B-7FC7-737C4C565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96" y="1997510"/>
            <a:ext cx="3478435" cy="36898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8C1CD8E-F3AD-8031-7326-AD65452B07FF}"/>
              </a:ext>
            </a:extLst>
          </p:cNvPr>
          <p:cNvSpPr txBox="1"/>
          <p:nvPr/>
        </p:nvSpPr>
        <p:spPr>
          <a:xfrm>
            <a:off x="264319" y="1334771"/>
            <a:ext cx="3191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Спектрална чувствителност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4F03A54-2C1A-134C-5FBD-77FA3565BEE2}"/>
              </a:ext>
            </a:extLst>
          </p:cNvPr>
          <p:cNvSpPr txBox="1"/>
          <p:nvPr/>
        </p:nvSpPr>
        <p:spPr>
          <a:xfrm>
            <a:off x="877552" y="5796141"/>
            <a:ext cx="469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Фотоумножител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R1924A-700 (Hamamatsu)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E621CFF-598E-D6BD-5B1E-F6695568B75E}"/>
              </a:ext>
            </a:extLst>
          </p:cNvPr>
          <p:cNvSpPr txBox="1"/>
          <p:nvPr/>
        </p:nvSpPr>
        <p:spPr>
          <a:xfrm>
            <a:off x="6735877" y="5796141"/>
            <a:ext cx="523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MicroFC-30035-SMT (ON Semiconductors)</a:t>
            </a:r>
          </a:p>
        </p:txBody>
      </p:sp>
    </p:spTree>
    <p:extLst>
      <p:ext uri="{BB962C8B-B14F-4D97-AF65-F5344CB8AC3E}">
        <p14:creationId xmlns:p14="http://schemas.microsoft.com/office/powerpoint/2010/main" val="3351295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E94B5-2D98-72B3-FEDB-C19AAD7F2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4">
            <a:extLst>
              <a:ext uri="{FF2B5EF4-FFF2-40B4-BE49-F238E27FC236}">
                <a16:creationId xmlns:a16="http://schemas.microsoft.com/office/drawing/2014/main" id="{C9A19C9F-561F-F2A5-376C-028C584D4DEF}"/>
              </a:ext>
            </a:extLst>
          </p:cNvPr>
          <p:cNvCxnSpPr/>
          <p:nvPr/>
        </p:nvCxnSpPr>
        <p:spPr>
          <a:xfrm>
            <a:off x="0" y="10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6">
            <a:extLst>
              <a:ext uri="{FF2B5EF4-FFF2-40B4-BE49-F238E27FC236}">
                <a16:creationId xmlns:a16="http://schemas.microsoft.com/office/drawing/2014/main" id="{3C0EE763-7010-4F00-19F2-D6019DC21B4C}"/>
              </a:ext>
            </a:extLst>
          </p:cNvPr>
          <p:cNvCxnSpPr/>
          <p:nvPr/>
        </p:nvCxnSpPr>
        <p:spPr>
          <a:xfrm>
            <a:off x="0" y="1161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7">
            <a:extLst>
              <a:ext uri="{FF2B5EF4-FFF2-40B4-BE49-F238E27FC236}">
                <a16:creationId xmlns:a16="http://schemas.microsoft.com/office/drawing/2014/main" id="{E48431AA-0692-9E12-B3F8-20048591FADD}"/>
              </a:ext>
            </a:extLst>
          </p:cNvPr>
          <p:cNvCxnSpPr/>
          <p:nvPr/>
        </p:nvCxnSpPr>
        <p:spPr>
          <a:xfrm>
            <a:off x="0" y="64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C9E2C462-4F47-3851-9C90-EEEC23DEB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600" y="6480000"/>
            <a:ext cx="4114800" cy="365125"/>
          </a:xfrm>
        </p:spPr>
        <p:txBody>
          <a:bodyPr/>
          <a:lstStyle/>
          <a:p>
            <a:r>
              <a:rPr lang="ru-RU" noProof="0"/>
              <a:t>80 Години Катедра “Атомна Физика“</a:t>
            </a:r>
            <a:endParaRPr lang="bg-BG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0B45CEC-168E-B850-D9A5-89BFC6658FD3}"/>
              </a:ext>
            </a:extLst>
          </p:cNvPr>
          <p:cNvSpPr txBox="1"/>
          <p:nvPr/>
        </p:nvSpPr>
        <p:spPr>
          <a:xfrm>
            <a:off x="85726" y="177853"/>
            <a:ext cx="2336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Приложна гама-спектроскопия</a:t>
            </a:r>
            <a:b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442F6B3-6EAE-FEF9-16AB-F60CA3BF11E1}"/>
              </a:ext>
            </a:extLst>
          </p:cNvPr>
          <p:cNvSpPr txBox="1"/>
          <p:nvPr/>
        </p:nvSpPr>
        <p:spPr>
          <a:xfrm>
            <a:off x="314325" y="3266502"/>
            <a:ext cx="3107582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Охлаждане на детекторите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B6B32DE-2597-6861-521B-A1485A331A80}"/>
              </a:ext>
            </a:extLst>
          </p:cNvPr>
          <p:cNvSpPr txBox="1"/>
          <p:nvPr/>
        </p:nvSpPr>
        <p:spPr>
          <a:xfrm>
            <a:off x="4103577" y="3266501"/>
            <a:ext cx="222342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лектромеханично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8F9D76E-6D93-1171-081E-A4DFDC84E80A}"/>
              </a:ext>
            </a:extLst>
          </p:cNvPr>
          <p:cNvSpPr txBox="1"/>
          <p:nvPr/>
        </p:nvSpPr>
        <p:spPr>
          <a:xfrm>
            <a:off x="6155531" y="1428150"/>
            <a:ext cx="5289012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Дюаров съд – обемно, ограничава геометрията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40BC6BC-9A97-192C-EA2D-4221BC2D669C}"/>
              </a:ext>
            </a:extLst>
          </p:cNvPr>
          <p:cNvSpPr txBox="1"/>
          <p:nvPr/>
        </p:nvSpPr>
        <p:spPr>
          <a:xfrm>
            <a:off x="4100512" y="1797482"/>
            <a:ext cx="1332031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Течен азот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119E651-814D-8987-0C40-5362F3BB4CF5}"/>
              </a:ext>
            </a:extLst>
          </p:cNvPr>
          <p:cNvSpPr txBox="1"/>
          <p:nvPr/>
        </p:nvSpPr>
        <p:spPr>
          <a:xfrm>
            <a:off x="6155531" y="2024285"/>
            <a:ext cx="252107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Логистични проблеми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Money Bilder - Kostenloser Download auf Freepik">
            <a:extLst>
              <a:ext uri="{FF2B5EF4-FFF2-40B4-BE49-F238E27FC236}">
                <a16:creationId xmlns:a16="http://schemas.microsoft.com/office/drawing/2014/main" id="{9408F446-887E-8BD8-2BB5-B0877EDC2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299" y="2943288"/>
            <a:ext cx="1114425" cy="104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8AAAE5E-EADD-CC53-004C-32268DD81423}"/>
              </a:ext>
            </a:extLst>
          </p:cNvPr>
          <p:cNvSpPr txBox="1"/>
          <p:nvPr/>
        </p:nvSpPr>
        <p:spPr>
          <a:xfrm>
            <a:off x="4100512" y="4826314"/>
            <a:ext cx="96885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Пелтие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B7D3CC6-04EB-3240-1C08-120300495EDE}"/>
              </a:ext>
            </a:extLst>
          </p:cNvPr>
          <p:cNvSpPr txBox="1"/>
          <p:nvPr/>
        </p:nvSpPr>
        <p:spPr>
          <a:xfrm>
            <a:off x="6426563" y="3882810"/>
            <a:ext cx="2108334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CANBERRA - CP5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A04A562-27B9-CF8C-61F8-950FB20D7AD7}"/>
              </a:ext>
            </a:extLst>
          </p:cNvPr>
          <p:cNvSpPr txBox="1"/>
          <p:nvPr/>
        </p:nvSpPr>
        <p:spPr>
          <a:xfrm>
            <a:off x="6426563" y="2620420"/>
            <a:ext cx="1578317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ORTEC - ICS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9DC93BC-B06D-B703-5BF1-AD62C7953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418" y="2241206"/>
            <a:ext cx="435293" cy="112776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2109AE1-C6FB-1F46-1329-D667630ED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606" y="3541458"/>
            <a:ext cx="1194435" cy="89535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613D5133-54E9-203A-34A0-FBE2662D77E9}"/>
              </a:ext>
            </a:extLst>
          </p:cNvPr>
          <p:cNvSpPr txBox="1"/>
          <p:nvPr/>
        </p:nvSpPr>
        <p:spPr>
          <a:xfrm>
            <a:off x="2476349" y="5741336"/>
            <a:ext cx="421718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Ограничено само за малки детектори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1AC154B-6520-962D-CDD4-0E7A0CA6B0A8}"/>
              </a:ext>
            </a:extLst>
          </p:cNvPr>
          <p:cNvSpPr txBox="1"/>
          <p:nvPr/>
        </p:nvSpPr>
        <p:spPr>
          <a:xfrm>
            <a:off x="6468463" y="4697525"/>
            <a:ext cx="5385257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Проблеми – акустика, комплицирана поддръжка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AEAAFF2-18BD-6FB5-1CE4-664E168B29AD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>
          <a:xfrm flipV="1">
            <a:off x="3421907" y="3451167"/>
            <a:ext cx="681670" cy="1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62D80BA5-39A9-CF57-281D-0EA62CAF924E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3421907" y="2166814"/>
            <a:ext cx="1344621" cy="1099686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2D6E010E-6B28-CF32-336D-3FED742E007B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3421907" y="3631366"/>
            <a:ext cx="1163033" cy="1194948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48600ABA-5FED-3867-CDC5-438105BDAA17}"/>
              </a:ext>
            </a:extLst>
          </p:cNvPr>
          <p:cNvCxnSpPr>
            <a:cxnSpLocks/>
            <a:stCxn id="8" idx="2"/>
            <a:endCxn id="19" idx="0"/>
          </p:cNvCxnSpPr>
          <p:nvPr/>
        </p:nvCxnSpPr>
        <p:spPr>
          <a:xfrm flipH="1">
            <a:off x="4584939" y="5195646"/>
            <a:ext cx="1" cy="54569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B49C6237-7AE7-793E-7908-F0D82E8EE38B}"/>
              </a:ext>
            </a:extLst>
          </p:cNvPr>
          <p:cNvCxnSpPr>
            <a:cxnSpLocks/>
            <a:stCxn id="6" idx="3"/>
            <a:endCxn id="5" idx="1"/>
          </p:cNvCxnSpPr>
          <p:nvPr/>
        </p:nvCxnSpPr>
        <p:spPr>
          <a:xfrm flipV="1">
            <a:off x="5432543" y="1612816"/>
            <a:ext cx="722988" cy="369332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08E90543-270D-60F7-AB95-1DAB4C04DD2C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5432543" y="1982148"/>
            <a:ext cx="722988" cy="226803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6DCAEC68-7EA1-1917-0452-3F989EC5A3DB}"/>
              </a:ext>
            </a:extLst>
          </p:cNvPr>
          <p:cNvCxnSpPr>
            <a:cxnSpLocks/>
            <a:stCxn id="4" idx="2"/>
            <a:endCxn id="9" idx="1"/>
          </p:cNvCxnSpPr>
          <p:nvPr/>
        </p:nvCxnSpPr>
        <p:spPr>
          <a:xfrm>
            <a:off x="5215292" y="3635833"/>
            <a:ext cx="1211271" cy="431643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0D3081FA-0EAD-C5BE-1EE1-233BE9E76558}"/>
              </a:ext>
            </a:extLst>
          </p:cNvPr>
          <p:cNvCxnSpPr>
            <a:cxnSpLocks/>
            <a:endCxn id="4098" idx="1"/>
          </p:cNvCxnSpPr>
          <p:nvPr/>
        </p:nvCxnSpPr>
        <p:spPr>
          <a:xfrm flipV="1">
            <a:off x="9871041" y="3466211"/>
            <a:ext cx="746258" cy="457957"/>
          </a:xfrm>
          <a:prstGeom prst="straightConnector1">
            <a:avLst/>
          </a:prstGeom>
          <a:ln w="31750">
            <a:solidFill>
              <a:srgbClr val="FF0000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8CD81FE9-68A3-D2A4-4963-BF6DAA684A50}"/>
              </a:ext>
            </a:extLst>
          </p:cNvPr>
          <p:cNvCxnSpPr>
            <a:cxnSpLocks/>
            <a:endCxn id="4098" idx="1"/>
          </p:cNvCxnSpPr>
          <p:nvPr/>
        </p:nvCxnSpPr>
        <p:spPr>
          <a:xfrm>
            <a:off x="9597632" y="3153257"/>
            <a:ext cx="1019667" cy="312954"/>
          </a:xfrm>
          <a:prstGeom prst="straightConnector1">
            <a:avLst/>
          </a:prstGeom>
          <a:ln w="31750">
            <a:solidFill>
              <a:srgbClr val="FF0000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BCFB0F50-27BF-A408-835A-CFC2B9A26245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215292" y="3635833"/>
            <a:ext cx="1253171" cy="1061692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E844B9F2-60C8-35D5-9027-A20C1B430A5F}"/>
              </a:ext>
            </a:extLst>
          </p:cNvPr>
          <p:cNvCxnSpPr>
            <a:cxnSpLocks/>
            <a:stCxn id="4" idx="0"/>
            <a:endCxn id="10" idx="1"/>
          </p:cNvCxnSpPr>
          <p:nvPr/>
        </p:nvCxnSpPr>
        <p:spPr>
          <a:xfrm flipV="1">
            <a:off x="5215292" y="2805086"/>
            <a:ext cx="1211271" cy="461415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103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10E80-3062-6389-4A92-DB8A2B9AA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4">
            <a:extLst>
              <a:ext uri="{FF2B5EF4-FFF2-40B4-BE49-F238E27FC236}">
                <a16:creationId xmlns:a16="http://schemas.microsoft.com/office/drawing/2014/main" id="{96002AAB-7136-DE93-BA35-E94E3328F247}"/>
              </a:ext>
            </a:extLst>
          </p:cNvPr>
          <p:cNvCxnSpPr/>
          <p:nvPr/>
        </p:nvCxnSpPr>
        <p:spPr>
          <a:xfrm>
            <a:off x="0" y="10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6">
            <a:extLst>
              <a:ext uri="{FF2B5EF4-FFF2-40B4-BE49-F238E27FC236}">
                <a16:creationId xmlns:a16="http://schemas.microsoft.com/office/drawing/2014/main" id="{442E1E5A-7F55-8139-811D-B91715ED26FA}"/>
              </a:ext>
            </a:extLst>
          </p:cNvPr>
          <p:cNvCxnSpPr/>
          <p:nvPr/>
        </p:nvCxnSpPr>
        <p:spPr>
          <a:xfrm>
            <a:off x="0" y="1161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7">
            <a:extLst>
              <a:ext uri="{FF2B5EF4-FFF2-40B4-BE49-F238E27FC236}">
                <a16:creationId xmlns:a16="http://schemas.microsoft.com/office/drawing/2014/main" id="{163C6D5D-19DE-19F6-2E6D-7E2D1ADD385D}"/>
              </a:ext>
            </a:extLst>
          </p:cNvPr>
          <p:cNvCxnSpPr/>
          <p:nvPr/>
        </p:nvCxnSpPr>
        <p:spPr>
          <a:xfrm>
            <a:off x="0" y="6480000"/>
            <a:ext cx="12186000" cy="0"/>
          </a:xfrm>
          <a:prstGeom prst="line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572A26FB-C18C-9AFA-CA1C-E28A384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600" y="6480000"/>
            <a:ext cx="4114800" cy="365125"/>
          </a:xfrm>
        </p:spPr>
        <p:txBody>
          <a:bodyPr/>
          <a:lstStyle/>
          <a:p>
            <a:r>
              <a:rPr lang="ru-RU" noProof="0"/>
              <a:t>80 Години Катедра “Атомна Физика“</a:t>
            </a:r>
            <a:endParaRPr lang="bg-BG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32D3770-8301-8216-619C-BA187BAF8D0A}"/>
              </a:ext>
            </a:extLst>
          </p:cNvPr>
          <p:cNvSpPr txBox="1"/>
          <p:nvPr/>
        </p:nvSpPr>
        <p:spPr>
          <a:xfrm>
            <a:off x="85726" y="177853"/>
            <a:ext cx="2336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Приложна гама-спектроскопия</a:t>
            </a:r>
            <a:b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718F673-8A74-0E35-920A-96D53E82FB05}"/>
              </a:ext>
            </a:extLst>
          </p:cNvPr>
          <p:cNvSpPr txBox="1"/>
          <p:nvPr/>
        </p:nvSpPr>
        <p:spPr>
          <a:xfrm>
            <a:off x="281559" y="1356999"/>
            <a:ext cx="7508081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Пример1 – когато ефективността изисква определена геометрия, която изисква определено охлаждане, което се оказа много скъпо.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0A46108-535E-7920-87AB-E6FAADB3E75E}"/>
              </a:ext>
            </a:extLst>
          </p:cNvPr>
          <p:cNvGrpSpPr>
            <a:grpSpLocks noChangeAspect="1"/>
          </p:cNvGrpSpPr>
          <p:nvPr/>
        </p:nvGrpSpPr>
        <p:grpSpPr>
          <a:xfrm>
            <a:off x="3326814" y="2744360"/>
            <a:ext cx="1955199" cy="1642677"/>
            <a:chOff x="2529002" y="1372598"/>
            <a:chExt cx="3605716" cy="3029373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56C36D77-AD97-46D9-8621-D475E9286C28}"/>
                </a:ext>
              </a:extLst>
            </p:cNvPr>
            <p:cNvSpPr txBox="1"/>
            <p:nvPr/>
          </p:nvSpPr>
          <p:spPr>
            <a:xfrm>
              <a:off x="5169192" y="1591362"/>
              <a:ext cx="184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7" descr="C:\Users\kojouhar\Desktop\DEGAS-Setup\Schnitt-Hinten.PNG">
              <a:extLst>
                <a:ext uri="{FF2B5EF4-FFF2-40B4-BE49-F238E27FC236}">
                  <a16:creationId xmlns:a16="http://schemas.microsoft.com/office/drawing/2014/main" id="{07965023-B378-87B2-3B0C-3B85EF94F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9002" y="1372598"/>
              <a:ext cx="3605716" cy="3029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DA4744DE-7B33-B67A-17B8-C1D1C648AA09}"/>
                </a:ext>
              </a:extLst>
            </p:cNvPr>
            <p:cNvSpPr/>
            <p:nvPr/>
          </p:nvSpPr>
          <p:spPr>
            <a:xfrm>
              <a:off x="3384000" y="2132856"/>
              <a:ext cx="1440160" cy="602848"/>
            </a:xfrm>
            <a:prstGeom prst="rect">
              <a:avLst/>
            </a:prstGeom>
            <a:noFill/>
            <a:ln w="1587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F1A4718E-E808-B9BC-8C5C-AFD5581D8276}"/>
                </a:ext>
              </a:extLst>
            </p:cNvPr>
            <p:cNvSpPr/>
            <p:nvPr/>
          </p:nvSpPr>
          <p:spPr>
            <a:xfrm>
              <a:off x="4047645" y="3106800"/>
              <a:ext cx="1440160" cy="602848"/>
            </a:xfrm>
            <a:prstGeom prst="rect">
              <a:avLst/>
            </a:prstGeom>
            <a:noFill/>
            <a:ln w="1587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30B3F94-FA39-38D2-9D99-3A3930F602C7}"/>
                </a:ext>
              </a:extLst>
            </p:cNvPr>
            <p:cNvSpPr/>
            <p:nvPr/>
          </p:nvSpPr>
          <p:spPr>
            <a:xfrm rot="16200000">
              <a:off x="3226931" y="2892774"/>
              <a:ext cx="973944" cy="659803"/>
            </a:xfrm>
            <a:prstGeom prst="rect">
              <a:avLst/>
            </a:prstGeom>
            <a:noFill/>
            <a:ln w="1587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E4DFACDA-1AA4-95AD-A786-AE6574B00760}"/>
                </a:ext>
              </a:extLst>
            </p:cNvPr>
            <p:cNvSpPr/>
            <p:nvPr/>
          </p:nvSpPr>
          <p:spPr>
            <a:xfrm rot="16200000">
              <a:off x="4670932" y="2289978"/>
              <a:ext cx="973944" cy="659803"/>
            </a:xfrm>
            <a:prstGeom prst="rect">
              <a:avLst/>
            </a:prstGeom>
            <a:noFill/>
            <a:ln w="1587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6A4A6538-0622-F0C9-DBE7-C53448353E19}"/>
              </a:ext>
            </a:extLst>
          </p:cNvPr>
          <p:cNvGrpSpPr>
            <a:grpSpLocks noChangeAspect="1"/>
          </p:cNvGrpSpPr>
          <p:nvPr/>
        </p:nvGrpSpPr>
        <p:grpSpPr>
          <a:xfrm>
            <a:off x="197796" y="2862985"/>
            <a:ext cx="1203514" cy="1370642"/>
            <a:chOff x="5554800" y="1340768"/>
            <a:chExt cx="2023288" cy="2304256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CAE81DF0-4EC0-8358-8B64-860D9DD619E6}"/>
                </a:ext>
              </a:extLst>
            </p:cNvPr>
            <p:cNvGrpSpPr/>
            <p:nvPr/>
          </p:nvGrpSpPr>
          <p:grpSpPr>
            <a:xfrm rot="20930050">
              <a:off x="5979604" y="1556792"/>
              <a:ext cx="601216" cy="1881509"/>
              <a:chOff x="5724779" y="1556792"/>
              <a:chExt cx="601216" cy="1881509"/>
            </a:xfrm>
          </p:grpSpPr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82DFDF70-E003-9477-612B-6C7C3971DBF6}"/>
                  </a:ext>
                </a:extLst>
              </p:cNvPr>
              <p:cNvSpPr/>
              <p:nvPr/>
            </p:nvSpPr>
            <p:spPr>
              <a:xfrm>
                <a:off x="5724779" y="1556792"/>
                <a:ext cx="601216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rapezoid 28">
                <a:extLst>
                  <a:ext uri="{FF2B5EF4-FFF2-40B4-BE49-F238E27FC236}">
                    <a16:creationId xmlns:a16="http://schemas.microsoft.com/office/drawing/2014/main" id="{007FB859-C596-604B-56B4-3FAC939D1B9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5796787" y="2830225"/>
                <a:ext cx="457200" cy="608076"/>
              </a:xfrm>
              <a:prstGeom prst="trapezoid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hteck 29">
                <a:extLst>
                  <a:ext uri="{FF2B5EF4-FFF2-40B4-BE49-F238E27FC236}">
                    <a16:creationId xmlns:a16="http://schemas.microsoft.com/office/drawing/2014/main" id="{F141C826-1E73-1D7F-BCB9-CEDE0D83623F}"/>
                  </a:ext>
                </a:extLst>
              </p:cNvPr>
              <p:cNvSpPr/>
              <p:nvPr/>
            </p:nvSpPr>
            <p:spPr>
              <a:xfrm>
                <a:off x="5935377" y="2471193"/>
                <a:ext cx="180020" cy="3590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D8A640BA-7E8A-EFE7-92BD-D22647B2641C}"/>
                </a:ext>
              </a:extLst>
            </p:cNvPr>
            <p:cNvGrpSpPr/>
            <p:nvPr/>
          </p:nvGrpSpPr>
          <p:grpSpPr>
            <a:xfrm rot="658435">
              <a:off x="6559328" y="1545951"/>
              <a:ext cx="601216" cy="1894948"/>
              <a:chOff x="6503640" y="1556792"/>
              <a:chExt cx="601216" cy="1881510"/>
            </a:xfrm>
          </p:grpSpPr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C569F859-15FF-1509-97F6-B486E441C5F1}"/>
                  </a:ext>
                </a:extLst>
              </p:cNvPr>
              <p:cNvSpPr/>
              <p:nvPr/>
            </p:nvSpPr>
            <p:spPr>
              <a:xfrm>
                <a:off x="6503640" y="1556792"/>
                <a:ext cx="601216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rapezoid 25">
                <a:extLst>
                  <a:ext uri="{FF2B5EF4-FFF2-40B4-BE49-F238E27FC236}">
                    <a16:creationId xmlns:a16="http://schemas.microsoft.com/office/drawing/2014/main" id="{837C4B8E-FCAB-CB3B-1486-CDAAF07DC87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575648" y="2830226"/>
                <a:ext cx="457200" cy="608076"/>
              </a:xfrm>
              <a:prstGeom prst="trapezoid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hteck 26">
                <a:extLst>
                  <a:ext uri="{FF2B5EF4-FFF2-40B4-BE49-F238E27FC236}">
                    <a16:creationId xmlns:a16="http://schemas.microsoft.com/office/drawing/2014/main" id="{1A1B8E9B-9E45-5A63-EAC7-1F1578D781A2}"/>
                  </a:ext>
                </a:extLst>
              </p:cNvPr>
              <p:cNvSpPr/>
              <p:nvPr/>
            </p:nvSpPr>
            <p:spPr>
              <a:xfrm>
                <a:off x="6714238" y="2471194"/>
                <a:ext cx="180020" cy="3590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Gerade Verbindung 34">
              <a:extLst>
                <a:ext uri="{FF2B5EF4-FFF2-40B4-BE49-F238E27FC236}">
                  <a16:creationId xmlns:a16="http://schemas.microsoft.com/office/drawing/2014/main" id="{3060730F-B550-25EF-BFE8-CC8A0C768A8B}"/>
                </a:ext>
              </a:extLst>
            </p:cNvPr>
            <p:cNvCxnSpPr/>
            <p:nvPr/>
          </p:nvCxnSpPr>
          <p:spPr>
            <a:xfrm>
              <a:off x="6569877" y="1340768"/>
              <a:ext cx="0" cy="230425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5">
              <a:extLst>
                <a:ext uri="{FF2B5EF4-FFF2-40B4-BE49-F238E27FC236}">
                  <a16:creationId xmlns:a16="http://schemas.microsoft.com/office/drawing/2014/main" id="{13884F08-6702-5D2B-5C19-615CA483E711}"/>
                </a:ext>
              </a:extLst>
            </p:cNvPr>
            <p:cNvCxnSpPr/>
            <p:nvPr/>
          </p:nvCxnSpPr>
          <p:spPr>
            <a:xfrm flipH="1">
              <a:off x="6786000" y="1456268"/>
              <a:ext cx="792088" cy="199598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6">
              <a:extLst>
                <a:ext uri="{FF2B5EF4-FFF2-40B4-BE49-F238E27FC236}">
                  <a16:creationId xmlns:a16="http://schemas.microsoft.com/office/drawing/2014/main" id="{0B5414B0-28B0-A815-4922-5F2E0161C638}"/>
                </a:ext>
              </a:extLst>
            </p:cNvPr>
            <p:cNvCxnSpPr/>
            <p:nvPr/>
          </p:nvCxnSpPr>
          <p:spPr>
            <a:xfrm>
              <a:off x="5554800" y="1412776"/>
              <a:ext cx="801768" cy="204474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9C0DF12E-C30C-F6A7-B890-2686226628BE}"/>
              </a:ext>
            </a:extLst>
          </p:cNvPr>
          <p:cNvGrpSpPr>
            <a:grpSpLocks noChangeAspect="1"/>
          </p:cNvGrpSpPr>
          <p:nvPr/>
        </p:nvGrpSpPr>
        <p:grpSpPr>
          <a:xfrm>
            <a:off x="1979529" y="2833156"/>
            <a:ext cx="762535" cy="1370642"/>
            <a:chOff x="6976871" y="4633059"/>
            <a:chExt cx="1054224" cy="1894948"/>
          </a:xfrm>
        </p:grpSpPr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BE1199E7-C02F-B461-EDEE-B4AD2540F8DD}"/>
                </a:ext>
              </a:extLst>
            </p:cNvPr>
            <p:cNvGrpSpPr/>
            <p:nvPr/>
          </p:nvGrpSpPr>
          <p:grpSpPr>
            <a:xfrm>
              <a:off x="6976871" y="4633061"/>
              <a:ext cx="601216" cy="1892283"/>
              <a:chOff x="6503639" y="1559438"/>
              <a:chExt cx="601216" cy="1878864"/>
            </a:xfrm>
          </p:grpSpPr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2434D1C6-E44B-5AF7-975C-C4B7ABAE621C}"/>
                  </a:ext>
                </a:extLst>
              </p:cNvPr>
              <p:cNvSpPr/>
              <p:nvPr/>
            </p:nvSpPr>
            <p:spPr>
              <a:xfrm>
                <a:off x="6503639" y="1559438"/>
                <a:ext cx="601216" cy="92036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rapezoid 38">
                <a:extLst>
                  <a:ext uri="{FF2B5EF4-FFF2-40B4-BE49-F238E27FC236}">
                    <a16:creationId xmlns:a16="http://schemas.microsoft.com/office/drawing/2014/main" id="{DF96946E-C897-F1EF-4BFD-F8AE3388AC9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575648" y="2830226"/>
                <a:ext cx="457200" cy="608076"/>
              </a:xfrm>
              <a:prstGeom prst="trapezoid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chteck 39">
                <a:extLst>
                  <a:ext uri="{FF2B5EF4-FFF2-40B4-BE49-F238E27FC236}">
                    <a16:creationId xmlns:a16="http://schemas.microsoft.com/office/drawing/2014/main" id="{A1599FFA-F70F-E5E5-38BE-68177EFCF98B}"/>
                  </a:ext>
                </a:extLst>
              </p:cNvPr>
              <p:cNvSpPr/>
              <p:nvPr/>
            </p:nvSpPr>
            <p:spPr>
              <a:xfrm>
                <a:off x="6714238" y="2471194"/>
                <a:ext cx="180020" cy="3590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6645AD9D-71EF-5C09-0EBD-D497EAE632FD}"/>
                </a:ext>
              </a:extLst>
            </p:cNvPr>
            <p:cNvGrpSpPr/>
            <p:nvPr/>
          </p:nvGrpSpPr>
          <p:grpSpPr>
            <a:xfrm>
              <a:off x="7429879" y="4633059"/>
              <a:ext cx="601216" cy="1894948"/>
              <a:chOff x="6503640" y="1556792"/>
              <a:chExt cx="601216" cy="1881510"/>
            </a:xfrm>
          </p:grpSpPr>
          <p:sp>
            <p:nvSpPr>
              <p:cNvPr id="35" name="Rechteck 34">
                <a:extLst>
                  <a:ext uri="{FF2B5EF4-FFF2-40B4-BE49-F238E27FC236}">
                    <a16:creationId xmlns:a16="http://schemas.microsoft.com/office/drawing/2014/main" id="{60CB8D62-CBA4-D130-34BB-9899BE005DAE}"/>
                  </a:ext>
                </a:extLst>
              </p:cNvPr>
              <p:cNvSpPr/>
              <p:nvPr/>
            </p:nvSpPr>
            <p:spPr>
              <a:xfrm>
                <a:off x="6503640" y="1556792"/>
                <a:ext cx="601216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43392316-7585-A8EB-1BB1-BF102497E53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575648" y="2830226"/>
                <a:ext cx="457200" cy="608076"/>
              </a:xfrm>
              <a:prstGeom prst="trapezoid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hteck 36">
                <a:extLst>
                  <a:ext uri="{FF2B5EF4-FFF2-40B4-BE49-F238E27FC236}">
                    <a16:creationId xmlns:a16="http://schemas.microsoft.com/office/drawing/2014/main" id="{EB14CFF3-62E4-A1D3-3F31-58F22004738E}"/>
                  </a:ext>
                </a:extLst>
              </p:cNvPr>
              <p:cNvSpPr/>
              <p:nvPr/>
            </p:nvSpPr>
            <p:spPr>
              <a:xfrm>
                <a:off x="6714238" y="2471194"/>
                <a:ext cx="180020" cy="3590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2B69A6D8-AE26-A75C-5C34-CCAAC7B91840}"/>
                </a:ext>
              </a:extLst>
            </p:cNvPr>
            <p:cNvSpPr/>
            <p:nvPr/>
          </p:nvSpPr>
          <p:spPr>
            <a:xfrm>
              <a:off x="7429879" y="4633061"/>
              <a:ext cx="148208" cy="918268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3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DF98FE64-57D1-8CB6-C737-E019531915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3" t="8024" r="23867" b="19551"/>
          <a:stretch/>
        </p:blipFill>
        <p:spPr>
          <a:xfrm>
            <a:off x="6244826" y="2271513"/>
            <a:ext cx="671570" cy="2207514"/>
          </a:xfrm>
          <a:prstGeom prst="rect">
            <a:avLst/>
          </a:prstGeom>
        </p:spPr>
      </p:pic>
      <p:pic>
        <p:nvPicPr>
          <p:cNvPr id="42" name="Picture 18" descr="Chart&#10;&#10;Description automatically generated">
            <a:extLst>
              <a:ext uri="{FF2B5EF4-FFF2-40B4-BE49-F238E27FC236}">
                <a16:creationId xmlns:a16="http://schemas.microsoft.com/office/drawing/2014/main" id="{FD1CF0A6-E5FE-5403-0999-C5F3AE0784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" r="9381" b="1193"/>
          <a:stretch/>
        </p:blipFill>
        <p:spPr>
          <a:xfrm>
            <a:off x="5821580" y="4827290"/>
            <a:ext cx="2602895" cy="14587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F9247228-381F-5608-112B-29533E322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213" y="4576730"/>
            <a:ext cx="2287386" cy="1715193"/>
          </a:xfrm>
          <a:prstGeom prst="rect">
            <a:avLst/>
          </a:prstGeom>
        </p:spPr>
      </p:pic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2722CC82-D5D1-502C-1B0B-438393A4FE2E}"/>
              </a:ext>
            </a:extLst>
          </p:cNvPr>
          <p:cNvGrpSpPr>
            <a:grpSpLocks noChangeAspect="1"/>
          </p:cNvGrpSpPr>
          <p:nvPr/>
        </p:nvGrpSpPr>
        <p:grpSpPr>
          <a:xfrm>
            <a:off x="9221283" y="1407988"/>
            <a:ext cx="2367436" cy="3044302"/>
            <a:chOff x="9450388" y="2003330"/>
            <a:chExt cx="1972863" cy="2536918"/>
          </a:xfrm>
        </p:grpSpPr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9DE72E70-D047-DAF1-7A4C-92F2833F2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25631">
              <a:off x="9444354" y="2720449"/>
              <a:ext cx="2127885" cy="1154430"/>
            </a:xfrm>
            <a:prstGeom prst="rect">
              <a:avLst/>
            </a:prstGeom>
          </p:spPr>
        </p:pic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6EA4CD7D-A71B-3F78-9246-6E56C348C7EF}"/>
                </a:ext>
              </a:extLst>
            </p:cNvPr>
            <p:cNvSpPr/>
            <p:nvPr/>
          </p:nvSpPr>
          <p:spPr>
            <a:xfrm>
              <a:off x="9685338" y="4100031"/>
              <a:ext cx="1414041" cy="440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177EB8C9-E219-C5BD-DAE6-7000969F142A}"/>
                </a:ext>
              </a:extLst>
            </p:cNvPr>
            <p:cNvSpPr/>
            <p:nvPr/>
          </p:nvSpPr>
          <p:spPr>
            <a:xfrm>
              <a:off x="9825038" y="2003330"/>
              <a:ext cx="1598213" cy="577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099061BB-7711-D2FD-6AB8-F02F4166713E}"/>
                </a:ext>
              </a:extLst>
            </p:cNvPr>
            <p:cNvSpPr/>
            <p:nvPr/>
          </p:nvSpPr>
          <p:spPr>
            <a:xfrm>
              <a:off x="9450388" y="2500313"/>
              <a:ext cx="735012" cy="1696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B4AB016F-68A1-45AA-DDA3-C83BC742A4C8}"/>
                </a:ext>
              </a:extLst>
            </p:cNvPr>
            <p:cNvSpPr/>
            <p:nvPr/>
          </p:nvSpPr>
          <p:spPr>
            <a:xfrm>
              <a:off x="10758488" y="2544763"/>
              <a:ext cx="619125" cy="158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2" name="Textfeld 51">
            <a:extLst>
              <a:ext uri="{FF2B5EF4-FFF2-40B4-BE49-F238E27FC236}">
                <a16:creationId xmlns:a16="http://schemas.microsoft.com/office/drawing/2014/main" id="{FFC92BDE-9E34-1F66-542B-035A037DF28E}"/>
              </a:ext>
            </a:extLst>
          </p:cNvPr>
          <p:cNvSpPr txBox="1"/>
          <p:nvPr/>
        </p:nvSpPr>
        <p:spPr>
          <a:xfrm>
            <a:off x="111086" y="4443112"/>
            <a:ext cx="3275052" cy="14773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Сферичната геометрия толерира различни размери нь дюаровия съд, докато паралелната (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box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налага ограничения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56279DAC-46F7-E24E-F9F8-61F674FBD1D7}"/>
              </a:ext>
            </a:extLst>
          </p:cNvPr>
          <p:cNvSpPr txBox="1"/>
          <p:nvPr/>
        </p:nvSpPr>
        <p:spPr>
          <a:xfrm>
            <a:off x="3071469" y="2196226"/>
            <a:ext cx="2408736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“Вихрова“ геометрия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98F5392E-FBA3-C137-CA2D-2541E81AA929}"/>
              </a:ext>
            </a:extLst>
          </p:cNvPr>
          <p:cNvSpPr txBox="1"/>
          <p:nvPr/>
        </p:nvSpPr>
        <p:spPr>
          <a:xfrm>
            <a:off x="264240" y="2146912"/>
            <a:ext cx="1083951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DEGAS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C246F4DF-AD63-CED6-C5AC-4E9A74CB06BA}"/>
              </a:ext>
            </a:extLst>
          </p:cNvPr>
          <p:cNvSpPr txBox="1"/>
          <p:nvPr/>
        </p:nvSpPr>
        <p:spPr>
          <a:xfrm>
            <a:off x="6948019" y="2399306"/>
            <a:ext cx="1120820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eDEGAS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02719632-2EC3-8684-2A45-2B9E4735D6E3}"/>
              </a:ext>
            </a:extLst>
          </p:cNvPr>
          <p:cNvSpPr txBox="1"/>
          <p:nvPr/>
        </p:nvSpPr>
        <p:spPr>
          <a:xfrm>
            <a:off x="8321805" y="2003330"/>
            <a:ext cx="1706837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2l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дюаров съд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DEGAS</a:t>
            </a:r>
          </a:p>
        </p:txBody>
      </p:sp>
      <p:sp>
        <p:nvSpPr>
          <p:cNvPr id="57" name="Pfeil: nach rechts 56">
            <a:extLst>
              <a:ext uri="{FF2B5EF4-FFF2-40B4-BE49-F238E27FC236}">
                <a16:creationId xmlns:a16="http://schemas.microsoft.com/office/drawing/2014/main" id="{D17F735A-B51B-A1E2-3C92-EC56945994EA}"/>
              </a:ext>
            </a:extLst>
          </p:cNvPr>
          <p:cNvSpPr/>
          <p:nvPr/>
        </p:nvSpPr>
        <p:spPr>
          <a:xfrm>
            <a:off x="1307240" y="3453246"/>
            <a:ext cx="587143" cy="244836"/>
          </a:xfrm>
          <a:prstGeom prst="rightArrow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Pfeil: nach rechts 57">
            <a:extLst>
              <a:ext uri="{FF2B5EF4-FFF2-40B4-BE49-F238E27FC236}">
                <a16:creationId xmlns:a16="http://schemas.microsoft.com/office/drawing/2014/main" id="{FAFB4F4F-300D-1D76-D7E8-1C125F8C1AAC}"/>
              </a:ext>
            </a:extLst>
          </p:cNvPr>
          <p:cNvSpPr/>
          <p:nvPr/>
        </p:nvSpPr>
        <p:spPr>
          <a:xfrm>
            <a:off x="2702547" y="3505708"/>
            <a:ext cx="587143" cy="244836"/>
          </a:xfrm>
          <a:prstGeom prst="rightArrow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Pfeil: nach rechts 58">
            <a:extLst>
              <a:ext uri="{FF2B5EF4-FFF2-40B4-BE49-F238E27FC236}">
                <a16:creationId xmlns:a16="http://schemas.microsoft.com/office/drawing/2014/main" id="{714DC58E-3FDB-38BD-8356-CACD76915FE8}"/>
              </a:ext>
            </a:extLst>
          </p:cNvPr>
          <p:cNvSpPr/>
          <p:nvPr/>
        </p:nvSpPr>
        <p:spPr>
          <a:xfrm>
            <a:off x="7202497" y="3338630"/>
            <a:ext cx="587143" cy="244836"/>
          </a:xfrm>
          <a:prstGeom prst="rightArrow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Pfeil: nach rechts 59">
            <a:extLst>
              <a:ext uri="{FF2B5EF4-FFF2-40B4-BE49-F238E27FC236}">
                <a16:creationId xmlns:a16="http://schemas.microsoft.com/office/drawing/2014/main" id="{AF66D7DD-91E0-7386-F751-512BD0ED9848}"/>
              </a:ext>
            </a:extLst>
          </p:cNvPr>
          <p:cNvSpPr/>
          <p:nvPr/>
        </p:nvSpPr>
        <p:spPr>
          <a:xfrm>
            <a:off x="5451668" y="3356324"/>
            <a:ext cx="587143" cy="244836"/>
          </a:xfrm>
          <a:prstGeom prst="rightArrow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1" name="Picture 2" descr="Money Bilder - Kostenloser Download auf Freepik">
            <a:extLst>
              <a:ext uri="{FF2B5EF4-FFF2-40B4-BE49-F238E27FC236}">
                <a16:creationId xmlns:a16="http://schemas.microsoft.com/office/drawing/2014/main" id="{374E9A56-1671-7938-FC98-0D623658C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204" y="2797134"/>
            <a:ext cx="1114425" cy="104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Pfeil: nach rechts 61">
            <a:extLst>
              <a:ext uri="{FF2B5EF4-FFF2-40B4-BE49-F238E27FC236}">
                <a16:creationId xmlns:a16="http://schemas.microsoft.com/office/drawing/2014/main" id="{ADEC61E4-0EF7-C602-1CB2-0236AB8CF4AF}"/>
              </a:ext>
            </a:extLst>
          </p:cNvPr>
          <p:cNvSpPr/>
          <p:nvPr/>
        </p:nvSpPr>
        <p:spPr>
          <a:xfrm>
            <a:off x="9377291" y="3292571"/>
            <a:ext cx="587143" cy="244836"/>
          </a:xfrm>
          <a:prstGeom prst="rightArrow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3817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1086</Words>
  <Application>Microsoft Office PowerPoint</Application>
  <PresentationFormat>Breitbild</PresentationFormat>
  <Paragraphs>285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Office</vt:lpstr>
      <vt:lpstr>Приложна гама-спектроскопия Иван Кожухаров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Ivan Kojouharov</dc:creator>
  <cp:lastModifiedBy>Ivan Kojouharov</cp:lastModifiedBy>
  <cp:revision>13</cp:revision>
  <cp:lastPrinted>2026-04-09T10:21:14Z</cp:lastPrinted>
  <dcterms:created xsi:type="dcterms:W3CDTF">2026-04-09T09:10:04Z</dcterms:created>
  <dcterms:modified xsi:type="dcterms:W3CDTF">2026-04-15T12:47:38Z</dcterms:modified>
</cp:coreProperties>
</file>