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7" r:id="rId2"/>
    <p:sldId id="279" r:id="rId3"/>
    <p:sldId id="278" r:id="rId4"/>
    <p:sldId id="287" r:id="rId5"/>
    <p:sldId id="280" r:id="rId6"/>
    <p:sldId id="276" r:id="rId7"/>
    <p:sldId id="283" r:id="rId8"/>
    <p:sldId id="309" r:id="rId9"/>
    <p:sldId id="310" r:id="rId10"/>
    <p:sldId id="311" r:id="rId11"/>
    <p:sldId id="285" r:id="rId12"/>
    <p:sldId id="284" r:id="rId13"/>
    <p:sldId id="290" r:id="rId14"/>
    <p:sldId id="269" r:id="rId15"/>
    <p:sldId id="270" r:id="rId16"/>
    <p:sldId id="271" r:id="rId17"/>
    <p:sldId id="289" r:id="rId18"/>
    <p:sldId id="272" r:id="rId19"/>
    <p:sldId id="282" r:id="rId20"/>
    <p:sldId id="258" r:id="rId21"/>
    <p:sldId id="259" r:id="rId22"/>
    <p:sldId id="277" r:id="rId23"/>
    <p:sldId id="294" r:id="rId24"/>
    <p:sldId id="297" r:id="rId25"/>
    <p:sldId id="306" r:id="rId26"/>
    <p:sldId id="308" r:id="rId27"/>
    <p:sldId id="281" r:id="rId28"/>
    <p:sldId id="295" r:id="rId29"/>
    <p:sldId id="293" r:id="rId30"/>
    <p:sldId id="298" r:id="rId31"/>
    <p:sldId id="300" r:id="rId32"/>
    <p:sldId id="291" r:id="rId33"/>
    <p:sldId id="307" r:id="rId34"/>
    <p:sldId id="292" r:id="rId35"/>
    <p:sldId id="301" r:id="rId36"/>
    <p:sldId id="299" r:id="rId37"/>
    <p:sldId id="303" r:id="rId38"/>
    <p:sldId id="312" r:id="rId39"/>
    <p:sldId id="302" r:id="rId40"/>
    <p:sldId id="304" r:id="rId41"/>
    <p:sldId id="288" r:id="rId42"/>
    <p:sldId id="305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C189B90-2AC8-4A97-9496-C6D9F64D24CB}" type="datetimeFigureOut">
              <a:rPr lang="bg-BG"/>
              <a:pPr>
                <a:defRPr/>
              </a:pPr>
              <a:t>15.04.2026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bg-BG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BBA23A6-B371-4251-8EAC-76C2BA2816D8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448750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bg-BG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AF4FA9-91BB-455D-8A44-E716F5962337}" type="slidenum">
              <a:rPr lang="bg-BG" altLang="bg-BG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bg-BG" altLang="bg-B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0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C81C26-1B47-4144-87F3-3AF72B634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5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4BA15A-7BE6-4A77-B4A9-72C522CBF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80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99420-480A-495D-80B0-470586C4DC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25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24662-6FF5-4992-8721-6F32C7830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32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9C4BA-9969-481A-B510-4CF693C3F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63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6A4A69-639A-4C62-B317-0AEFA5E32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70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ED331C-A952-4681-814E-793F36D4D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02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56976-CF00-4D97-AE22-4F05D07614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4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5D6C2-0A1B-4B35-A692-B3E3F0D45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96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9DC4C-82D2-455E-A09B-236DC76D8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637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F7C8E-761A-426C-BF56-0A877A3505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15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565B1-3C78-40CF-917D-3D0877EC2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87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9448951-EE8F-48F0-8D80-2E8B8502EA3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9.pn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.png"/><Relationship Id="rId5" Type="http://schemas.openxmlformats.org/officeDocument/2006/relationships/image" Target="../media/image26.wmf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rusanov@phys.uni-sofia.b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5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6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6804025" y="0"/>
            <a:ext cx="2339975" cy="68849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>
              <a:latin typeface="Times New Roman" panose="02020603050405020304" pitchFamily="18" charset="0"/>
            </a:endParaRPr>
          </a:p>
        </p:txBody>
      </p:sp>
      <p:pic>
        <p:nvPicPr>
          <p:cNvPr id="3075" name="Picture 2" descr="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68310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5940425" y="333375"/>
            <a:ext cx="3203575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 за България от ядрените аварии в Къйштъйм, Чернобил и Фукушима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bg-BG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Проф. дфзн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Венцислав Русанов Янков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bg-BG" sz="1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Софийски университет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 факултет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Катедра Атомна физика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042988" y="1371600"/>
            <a:ext cx="76327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заключение следует отметит, что состояние здоровья, заболеваемость и смертность населения, находившегося в зоне радиационного воздействия (эффективная экви</a:t>
            </a:r>
            <a:r>
              <a:rPr lang="en-US" altLang="bg-BG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bg-BG" altLang="bg-BG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валентная доза от 1 до 52 бэр при доза на отдельные органы до 150 бэр), не отличается от соответствующих показателей в контрольной группе. </a:t>
            </a:r>
            <a:endParaRPr lang="en-US" altLang="bg-BG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bg-BG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данни от списание Природа, Кыштымская авария крупным планом, № 5, 47-75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315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13324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25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900113" y="4724400"/>
            <a:ext cx="77755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bg-BG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ber </a:t>
            </a:r>
            <a:r>
              <a:rPr lang="bg-BG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е извънсистемна единица за измерване на </a:t>
            </a:r>
            <a:r>
              <a:rPr lang="bg-BG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еквивалентната доза</a:t>
            </a:r>
            <a:r>
              <a:rPr lang="bg-BG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йонизиращо лъчение в радиобиологията и радиационната защита. Името произлиза от английската абревиатура </a:t>
            </a:r>
            <a:r>
              <a:rPr lang="bg-BG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BER</a:t>
            </a:r>
            <a:r>
              <a:rPr lang="bg-BG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(Biological Equivalent of Roentgen). 1 ber е количеството йонизиращо лъчение, което предизвиква същия биологичен ефект в живата тъкан, както 1 рентген (R) гама или рентгенови лъчи, или 1 R </a:t>
            </a:r>
            <a:r>
              <a:rPr lang="bg-BG" altLang="en-US" sz="16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 1 rad  1 ber. </a:t>
            </a:r>
          </a:p>
        </p:txBody>
      </p:sp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49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а X-лъчи 1 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  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 rad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  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 ber </a:t>
            </a:r>
          </a:p>
        </p:txBody>
      </p:sp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4111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Box 5"/>
          <p:cNvSpPr txBox="1">
            <a:spLocks noChangeArrowheads="1"/>
          </p:cNvSpPr>
          <p:nvPr/>
        </p:nvSpPr>
        <p:spPr bwMode="auto">
          <a:xfrm>
            <a:off x="3635375" y="6165850"/>
            <a:ext cx="288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Radiation Absorbed Dose</a:t>
            </a:r>
          </a:p>
        </p:txBody>
      </p:sp>
      <p:sp>
        <p:nvSpPr>
          <p:cNvPr id="7" name="Arrow: Down 6"/>
          <p:cNvSpPr/>
          <p:nvPr/>
        </p:nvSpPr>
        <p:spPr>
          <a:xfrm>
            <a:off x="4643438" y="5976938"/>
            <a:ext cx="360362" cy="2603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 rot="10800000" flipV="1">
            <a:off x="1692275" y="5661025"/>
            <a:ext cx="612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на радиаоктивното замърсяване в района около АЕЦ Фукушима (22.03 – 3 април 2011)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6" descr="https://upload.wikimedia.org/wikipedia/commons/d/d7/NIT_Combined_Flights_Ground_Measurements_30Mar_03Apr2011_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20713"/>
            <a:ext cx="727233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0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14341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2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476375" y="4941888"/>
            <a:ext cx="66246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на възможния път на изтичане на радиоактивна вода от централата към океана. 1. Сграда на реактора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2. Турбинна зала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3. Място на впръскване на натриев силикат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15365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66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7800" y="241300"/>
            <a:ext cx="7212013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Radioactive transborder transfer: Fukushima</a:t>
            </a:r>
            <a:endParaRPr lang="bg-BG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36613"/>
            <a:ext cx="4762501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173413"/>
            <a:ext cx="46323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327525"/>
            <a:ext cx="47625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31975"/>
            <a:ext cx="47625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2"/>
          <p:cNvSpPr txBox="1">
            <a:spLocks noChangeArrowheads="1"/>
          </p:cNvSpPr>
          <p:nvPr/>
        </p:nvSpPr>
        <p:spPr bwMode="auto">
          <a:xfrm>
            <a:off x="4627563" y="1052513"/>
            <a:ext cx="4481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 на проф. д-р Димитър Тонев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5513" y="2133600"/>
            <a:ext cx="46037" cy="18415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4" name="TextBox 2"/>
          <p:cNvSpPr txBox="1">
            <a:spLocks noChangeArrowheads="1"/>
          </p:cNvSpPr>
          <p:nvPr/>
        </p:nvSpPr>
        <p:spPr bwMode="auto">
          <a:xfrm>
            <a:off x="798513" y="1801813"/>
            <a:ext cx="30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84213" y="1831975"/>
            <a:ext cx="574675" cy="58896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3"/>
          <p:cNvGrpSpPr>
            <a:grpSpLocks/>
          </p:cNvGrpSpPr>
          <p:nvPr/>
        </p:nvGrpSpPr>
        <p:grpSpPr bwMode="auto">
          <a:xfrm>
            <a:off x="127000" y="692150"/>
            <a:ext cx="8978900" cy="5907088"/>
            <a:chOff x="107" y="526"/>
            <a:chExt cx="5656" cy="3721"/>
          </a:xfrm>
        </p:grpSpPr>
        <p:pic>
          <p:nvPicPr>
            <p:cNvPr id="17415" name="Picture 4" descr="Tscher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" y="572"/>
              <a:ext cx="3373" cy="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416" name="Picture 5" descr="Tscher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" y="1888"/>
              <a:ext cx="2042" cy="2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7" name="Oval 6"/>
            <p:cNvSpPr>
              <a:spLocks noChangeArrowheads="1"/>
            </p:cNvSpPr>
            <p:nvPr/>
          </p:nvSpPr>
          <p:spPr bwMode="auto">
            <a:xfrm rot="1969473">
              <a:off x="5459" y="2568"/>
              <a:ext cx="47" cy="21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bg-BG" altLang="bg-BG" sz="1800"/>
            </a:p>
          </p:txBody>
        </p:sp>
        <p:sp>
          <p:nvSpPr>
            <p:cNvPr id="17418" name="Text Box 7"/>
            <p:cNvSpPr txBox="1">
              <a:spLocks noChangeArrowheads="1"/>
            </p:cNvSpPr>
            <p:nvPr/>
          </p:nvSpPr>
          <p:spPr bwMode="auto">
            <a:xfrm>
              <a:off x="3632" y="585"/>
              <a:ext cx="1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bg-BG" altLang="bg-BG" sz="1800">
                <a:cs typeface="Arial" panose="020B0604020202020204" pitchFamily="34" charset="0"/>
              </a:endParaRPr>
            </a:p>
          </p:txBody>
        </p:sp>
        <p:sp>
          <p:nvSpPr>
            <p:cNvPr id="17419" name="Text Box 8"/>
            <p:cNvSpPr txBox="1">
              <a:spLocks noChangeArrowheads="1"/>
            </p:cNvSpPr>
            <p:nvPr/>
          </p:nvSpPr>
          <p:spPr bwMode="auto">
            <a:xfrm>
              <a:off x="3577" y="526"/>
              <a:ext cx="2186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Am 26. April  1986 ereignete  sich der  erste  Größte  Anzune-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mende  Unfall in der Geschichte der friedlichen  Nutzung  der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Kernenergie. Das  Satellitenbild  zeigt das  G</a:t>
              </a: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elände des Kern-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kraftwerks  – Tschernobyl. Die Aufnahme entstand  drei Tage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nach  der  Reaktorkatastrophe  aus  einer  Höhe von 735 Kilo-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metern.  Der  offene, geborstene  Reaktorkern  ist  als intensiv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leuchtender roter Punkt  sichtbar.  Die  übrigen  (3)  Reaktoren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waren  zu diesem Zeitpunkt abgeschaltet und  können  deshalb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auf dem Bild nicht  identifiziert  werden. Zum linken Bildrand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hin ist ein weiterer  leuchtender  Punkt in schwächerem Rot zu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sehen, der allerdings keinen brennenden Reaktor darstellt.</a:t>
              </a:r>
            </a:p>
            <a:p>
              <a:pPr algn="just" eaLnBrk="1" hangingPunct="1">
                <a:spcBef>
                  <a:spcPts val="60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Quelle</a:t>
              </a:r>
              <a:r>
                <a:rPr lang="en-US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Der grosse Welt Atlas, Mohndruck Graphischer Betrieb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de-DE" altLang="bg-BG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GmbH, Gütersloh, 1996.</a:t>
              </a:r>
              <a:endParaRPr lang="bg-BG" altLang="bg-BG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0" name="AutoShape 9"/>
            <p:cNvSpPr>
              <a:spLocks noChangeArrowheads="1"/>
            </p:cNvSpPr>
            <p:nvPr/>
          </p:nvSpPr>
          <p:spPr bwMode="auto">
            <a:xfrm>
              <a:off x="525" y="1247"/>
              <a:ext cx="155" cy="300"/>
            </a:xfrm>
            <a:prstGeom prst="downArrow">
              <a:avLst>
                <a:gd name="adj1" fmla="val 50000"/>
                <a:gd name="adj2" fmla="val 3998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bg-BG" altLang="bg-BG" sz="1800"/>
            </a:p>
          </p:txBody>
        </p:sp>
        <p:sp>
          <p:nvSpPr>
            <p:cNvPr id="17421" name="AutoShape 10"/>
            <p:cNvSpPr>
              <a:spLocks noChangeArrowheads="1"/>
            </p:cNvSpPr>
            <p:nvPr/>
          </p:nvSpPr>
          <p:spPr bwMode="auto">
            <a:xfrm>
              <a:off x="192" y="1298"/>
              <a:ext cx="164" cy="323"/>
            </a:xfrm>
            <a:prstGeom prst="downArrow">
              <a:avLst>
                <a:gd name="adj1" fmla="val 50000"/>
                <a:gd name="adj2" fmla="val 39974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bg-BG" altLang="bg-BG" sz="1800"/>
            </a:p>
          </p:txBody>
        </p:sp>
        <p:sp>
          <p:nvSpPr>
            <p:cNvPr id="17422" name="Rectangle 11"/>
            <p:cNvSpPr>
              <a:spLocks noChangeArrowheads="1"/>
            </p:cNvSpPr>
            <p:nvPr/>
          </p:nvSpPr>
          <p:spPr bwMode="auto">
            <a:xfrm>
              <a:off x="4017" y="3708"/>
              <a:ext cx="23" cy="2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bg-BG" altLang="bg-BG" sz="1800"/>
            </a:p>
          </p:txBody>
        </p:sp>
        <p:sp>
          <p:nvSpPr>
            <p:cNvPr id="17423" name="AutoShape 12"/>
            <p:cNvSpPr>
              <a:spLocks noChangeArrowheads="1"/>
            </p:cNvSpPr>
            <p:nvPr/>
          </p:nvSpPr>
          <p:spPr bwMode="auto">
            <a:xfrm>
              <a:off x="3479" y="3627"/>
              <a:ext cx="533" cy="181"/>
            </a:xfrm>
            <a:prstGeom prst="rightArrow">
              <a:avLst>
                <a:gd name="adj1" fmla="val 50000"/>
                <a:gd name="adj2" fmla="val 73619"/>
              </a:avLst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bg-BG" altLang="bg-BG" sz="1800"/>
            </a:p>
          </p:txBody>
        </p:sp>
      </p:grpSp>
      <p:sp>
        <p:nvSpPr>
          <p:cNvPr id="16" name="Down Arrow 15"/>
          <p:cNvSpPr/>
          <p:nvPr/>
        </p:nvSpPr>
        <p:spPr>
          <a:xfrm rot="7567872">
            <a:off x="592138" y="2955925"/>
            <a:ext cx="509588" cy="4397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/>
          </a:p>
        </p:txBody>
      </p:sp>
      <p:grpSp>
        <p:nvGrpSpPr>
          <p:cNvPr id="17412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17413" name="Picture 3" descr="Uni_Sofia_transpar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4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her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143000"/>
            <a:ext cx="8135938" cy="480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11863" y="6083300"/>
            <a:ext cx="24399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Източник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COSAT1986</a:t>
            </a:r>
            <a:endParaRPr lang="bg-BG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36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18437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38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4716463" y="692150"/>
            <a:ext cx="4189412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Luftaufnahme  des  zerstörten  Reaktorblocks  des  ukrainischen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Atomkraftwerks  in  Tschernobyl.   Nach  Schätzungen  wurden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rund  600 000  Menschen  einer starken  Strahlenbelastung aus-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gesetzt, unter   den   Bergungsmannschaften  gab  es   ca.  7 000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Tote. 125 000 Helfer sind nach Informationen der WHO schwer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erkrankt. Wegen  der  Gefärdung durch  Radioaktivität mussten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375 000 Menschen umgesiedelt werden. Die Bevölkerung leidet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noch heute an den Folgen des Unfalls. Kinder  in  Weißrussland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haben  weltweit die  höchste  Rate an  Schilddrüsenkrebs. Insge-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samt ist ein Gebiet halb so groß  wie die  Bundesrepublik  in 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Ukraine, Weißrussland und Russland verseucht.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de-DE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Quelle und Foto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: DPA</a:t>
            </a:r>
            <a:endParaRPr lang="bg-BG" altLang="bg-BG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459" name="Group 4"/>
          <p:cNvGrpSpPr>
            <a:grpSpLocks noChangeAspect="1"/>
          </p:cNvGrpSpPr>
          <p:nvPr/>
        </p:nvGrpSpPr>
        <p:grpSpPr bwMode="auto">
          <a:xfrm>
            <a:off x="250825" y="836613"/>
            <a:ext cx="4240213" cy="6003925"/>
            <a:chOff x="0" y="0"/>
            <a:chExt cx="41449" cy="61198"/>
          </a:xfrm>
        </p:grpSpPr>
        <p:pic>
          <p:nvPicPr>
            <p:cNvPr id="194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449" cy="61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94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" t="18224" r="16241" b="1901"/>
            <a:stretch>
              <a:fillRect/>
            </a:stretch>
          </p:blipFill>
          <p:spPr bwMode="auto">
            <a:xfrm>
              <a:off x="111" y="32"/>
              <a:ext cx="18961" cy="25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9468" name="TextBox 3"/>
            <p:cNvSpPr txBox="1">
              <a:spLocks noChangeArrowheads="1"/>
            </p:cNvSpPr>
            <p:nvPr/>
          </p:nvSpPr>
          <p:spPr bwMode="auto">
            <a:xfrm>
              <a:off x="25251" y="57253"/>
              <a:ext cx="14687" cy="31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  <a:buFontTx/>
                <a:buNone/>
              </a:pPr>
              <a:r>
                <a:rPr lang="en-US" altLang="bg-BG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bg-BG" altLang="bg-BG" sz="900">
                  <a:solidFill>
                    <a:srgbClr val="000000"/>
                  </a:solidFill>
                  <a:latin typeface="Times New Roman" panose="02020603050405020304" pitchFamily="18" charset="0"/>
                </a:rPr>
                <a:t>Снимки ЧАЭС и</a:t>
              </a:r>
              <a:r>
                <a:rPr lang="bg-BG" altLang="bg-BG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bg-BG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 DPA</a:t>
              </a:r>
              <a:endParaRPr lang="en-US" altLang="bg-BG" sz="1800"/>
            </a:p>
          </p:txBody>
        </p:sp>
      </p:grp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4643438" y="5876925"/>
            <a:ext cx="4356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Две снимки от хеликоптерна височина на разрушения четвърти блок на Чернобилската АЕЦ. Чернобялата е направена дни след аварията и показва горящия реактор. Цветната снимка е напра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вена по-късно след пълното потушаването на пожара.</a:t>
            </a:r>
            <a:endParaRPr lang="en-US" altLang="bg-BG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4668838" y="3127375"/>
            <a:ext cx="415131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На място загиват двама души, един от взривовете и един от топлинни изгаряния. Около 400 души, пожарникари и аварийни работници, са хвърлени за потушаване на пожара, който до сутринта е в общи линии овладян. Остра лъчева болест развиват 134 души. От тях в първите месеци след аварията почиват 28, а в периода от 1987 до 2000 година още 11 души. Военни части и техника включващи стотици хиляди „ликвидатори“, с размерите на военно съединение Група Армии взимат участие в ликвидацията на аварията. Евакуирани са по различни оценки между 120 и 140 хиляди жители. В силно замърсените с радиоактивни отлагания територии попадат 5-6 милиона жители. Ликвидационните мероприятия продължават и до днес. Финансовата оценка на мащабната операция достига 200 милиарда долара. </a:t>
            </a:r>
          </a:p>
        </p:txBody>
      </p:sp>
      <p:sp>
        <p:nvSpPr>
          <p:cNvPr id="3" name="Right Arrow 2"/>
          <p:cNvSpPr/>
          <p:nvPr/>
        </p:nvSpPr>
        <p:spPr>
          <a:xfrm rot="10800000">
            <a:off x="4067175" y="5899150"/>
            <a:ext cx="576263" cy="36036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/>
          </a:p>
        </p:txBody>
      </p:sp>
      <p:grpSp>
        <p:nvGrpSpPr>
          <p:cNvPr id="19463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19464" name="Picture 3" descr="Uni_Sofia_transpar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5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283968" y="5085184"/>
            <a:ext cx="4681538" cy="1203406"/>
          </a:xfrm>
          <a:prstGeom prst="rect">
            <a:avLst/>
          </a:prstGeom>
          <a:blipFill rotWithShape="1">
            <a:blip r:embed="rId2"/>
            <a:stretch>
              <a:fillRect l="-1172" t="-2525" r="-1042" b="-7071"/>
            </a:stretch>
          </a:blip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bg-BG">
                <a:noFill/>
                <a:latin typeface="Arial" charset="0"/>
              </a:rPr>
              <a:t> </a:t>
            </a:r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7"/>
          <a:stretch>
            <a:fillRect/>
          </a:stretch>
        </p:blipFill>
        <p:spPr bwMode="auto">
          <a:xfrm>
            <a:off x="2565400" y="620713"/>
            <a:ext cx="6399213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http://howdoright.ru/wp-content/uploads/2017/06/1317264660_uran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49613"/>
            <a:ext cx="3919538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0486" name="Picture 3" descr="Uni_Sofia_transpar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7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74725"/>
            <a:ext cx="6624638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250825" y="1455738"/>
            <a:ext cx="18589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РБМК</a:t>
            </a:r>
            <a:r>
              <a:rPr lang="en-US" altLang="bg-BG" sz="2400">
                <a:latin typeface="Times New Roman" panose="02020603050405020304" pitchFamily="18" charset="0"/>
                <a:cs typeface="Times New Roman" panose="02020603050405020304" pitchFamily="18" charset="0"/>
              </a:rPr>
              <a:t> 1000  </a:t>
            </a:r>
            <a:endParaRPr lang="ru-RU" altLang="bg-B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4679950" y="1025525"/>
            <a:ext cx="4284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600">
                <a:latin typeface="Times New Roman" panose="02020603050405020304" pitchFamily="18" charset="0"/>
                <a:cs typeface="Times New Roman" panose="02020603050405020304" pitchFamily="18" charset="0"/>
              </a:rPr>
              <a:t>Напречен разрез на реактор РБМК 1000. 1 - активна зона на реактора, 2 - входящи и 3 - изходящи тръби на охлаждащата система, 4 – презареждаща машина, 5 - барабанни сепара-тори на пара и 6 - циркулационни помпи</a:t>
            </a:r>
            <a:r>
              <a:rPr lang="bg-BG" altLang="bg-BG" sz="1600"/>
              <a:t>. </a:t>
            </a:r>
            <a:endParaRPr lang="en-US" altLang="bg-BG" sz="1600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084888" y="2349500"/>
            <a:ext cx="29083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Източник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Климов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Ядерная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ядерные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Энергоатомиздат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1986.</a:t>
            </a:r>
            <a:endParaRPr lang="bg-BG" altLang="bg-BG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510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1511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2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59968" y="692696"/>
            <a:ext cx="7948536" cy="649409"/>
          </a:xfrm>
          <a:prstGeom prst="rect">
            <a:avLst/>
          </a:prstGeom>
          <a:blipFill rotWithShape="1">
            <a:blip r:embed="rId3"/>
            <a:stretch>
              <a:fillRect l="-613" t="-3774"/>
            </a:stretch>
          </a:blip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noFill/>
                <a:latin typeface="Arial" charset="0"/>
              </a:rPr>
              <a:t> 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/>
          </a:p>
        </p:txBody>
      </p:sp>
      <p:graphicFrame>
        <p:nvGraphicFramePr>
          <p:cNvPr id="22532" name="Object 3"/>
          <p:cNvGraphicFramePr>
            <a:graphicFrameLocks noChangeAspect="1"/>
          </p:cNvGraphicFramePr>
          <p:nvPr/>
        </p:nvGraphicFramePr>
        <p:xfrm>
          <a:off x="1255713" y="1052513"/>
          <a:ext cx="33877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Уравнение" r:id="rId4" imgW="2197100" imgH="254000" progId="Equation.3">
                  <p:embed/>
                </p:oleObj>
              </mc:Choice>
              <mc:Fallback>
                <p:oleObj name="Уравнение" r:id="rId4" imgW="2197100" imgH="254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5713" y="1052513"/>
                        <a:ext cx="338772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Box 4"/>
          <p:cNvSpPr txBox="1">
            <a:spLocks noChangeAspect="1"/>
          </p:cNvSpPr>
          <p:nvPr/>
        </p:nvSpPr>
        <p:spPr bwMode="auto">
          <a:xfrm>
            <a:off x="1116013" y="1412875"/>
            <a:ext cx="78486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Тази ядрена реакция на делене е само една от около тридесет различни възможни реакции. Всички продукти на делене </a:t>
            </a:r>
            <a:r>
              <a:rPr lang="ru-RU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60</a:t>
            </a:r>
            <a:r>
              <a:rPr lang="ru-RU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се оказват неутронно излишни ядра, които проявяват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bg-BG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bg-BG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радиоактивност и след поредица от </a:t>
            </a:r>
            <a:r>
              <a:rPr lang="el-GR" altLang="bg-BG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bg-BG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разпадания достигат до стабилни нуклиди. За конкретната реакция протичат веригите: 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/>
          </a:p>
        </p:txBody>
      </p:sp>
      <p:graphicFrame>
        <p:nvGraphicFramePr>
          <p:cNvPr id="22535" name="Object 6"/>
          <p:cNvGraphicFramePr>
            <a:graphicFrameLocks noChangeAspect="1"/>
          </p:cNvGraphicFramePr>
          <p:nvPr/>
        </p:nvGraphicFramePr>
        <p:xfrm>
          <a:off x="1268413" y="2781300"/>
          <a:ext cx="30876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Уравнение" r:id="rId6" imgW="2133600" imgH="444500" progId="Equation.3">
                  <p:embed/>
                </p:oleObj>
              </mc:Choice>
              <mc:Fallback>
                <p:oleObj name="Уравнение" r:id="rId6" imgW="21336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413" y="2781300"/>
                        <a:ext cx="308768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/>
          </a:p>
        </p:txBody>
      </p:sp>
      <p:graphicFrame>
        <p:nvGraphicFramePr>
          <p:cNvPr id="22537" name="Object 8"/>
          <p:cNvGraphicFramePr>
            <a:graphicFrameLocks noChangeAspect="1"/>
          </p:cNvGraphicFramePr>
          <p:nvPr/>
        </p:nvGraphicFramePr>
        <p:xfrm>
          <a:off x="1244600" y="3357563"/>
          <a:ext cx="484028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name="Уравнение" r:id="rId8" imgW="3340100" imgH="444500" progId="Equation.3">
                  <p:embed/>
                </p:oleObj>
              </mc:Choice>
              <mc:Fallback>
                <p:oleObj name="Уравнение" r:id="rId8" imgW="3340100" imgH="444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3357563"/>
                        <a:ext cx="4840288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Rectangle 9"/>
          <p:cNvSpPr>
            <a:spLocks noChangeArrowheads="1"/>
          </p:cNvSpPr>
          <p:nvPr/>
        </p:nvSpPr>
        <p:spPr bwMode="auto">
          <a:xfrm>
            <a:off x="1042988" y="3933825"/>
            <a:ext cx="7850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Ако около шестдесетте фрагмента на делене претърпят средно по три разпадания, с получаването и на някои допълнителни нуклиди, общият брой на различните радиоактивни нуклиди натрупващи се в отработеното ядрено гориво достига около 200. 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33298" y="5013176"/>
            <a:ext cx="7787174" cy="2031325"/>
          </a:xfrm>
          <a:prstGeom prst="rect">
            <a:avLst/>
          </a:prstGeom>
          <a:blipFill rotWithShape="1">
            <a:blip r:embed="rId10"/>
            <a:stretch>
              <a:fillRect l="-705" t="-1497" r="-626"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en-US">
                <a:noFill/>
                <a:latin typeface="Arial" charset="0"/>
              </a:rPr>
              <a:t> </a:t>
            </a:r>
          </a:p>
        </p:txBody>
      </p:sp>
      <p:grpSp>
        <p:nvGrpSpPr>
          <p:cNvPr id="22540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2541" name="Picture 3" descr="Uni_Sofia_transparen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542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887662" y="602533"/>
            <a:ext cx="347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en-US" alt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презентацията</a:t>
            </a:r>
            <a:endParaRPr lang="en-US" alt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07950" y="4673600"/>
            <a:ext cx="90360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Използвана литература</a:t>
            </a:r>
            <a:r>
              <a:rPr lang="bg-BG" altLang="bg-BG" sz="1200" b="1" baseline="30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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1. Результаты исследований радиационной обстановки в НР Болгарии после аварии на Чернобыльской АЭС, Комитет по использованию атомной энергии в мирных целях, НРБ, С., 1986. </a:t>
            </a:r>
            <a:endParaRPr lang="en-US" altLang="bg-BG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2. Цв. Бончев, Ив. Манджуков, Б. Манушев, Истината за чернобилските замърсявания в България, Университетско издателство  „Климент Охридски“, С., 1990. </a:t>
            </a:r>
            <a:endParaRPr lang="en-US" altLang="bg-BG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3. Г. Василев, Ядрената енергетика 25 години след Чернобил, 26 Април 1986 г. По време на Фукушима 11 Март 2011 г. и след това, Тита-Консулт, С., 2011.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4. В. Босевски, Българският Чернобил: Спомени за неудобната истина, Тита-Консулт, С., 2013. </a:t>
            </a:r>
            <a:endParaRPr lang="en-US" altLang="bg-BG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5. В. Босевски, Българският Чернобил: Спомени за неудобната истина, Продуцентски център АМ ЕООД, С., 2016. </a:t>
            </a:r>
            <a:endParaRPr lang="en-US" altLang="bg-BG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. В. Русанов Янков, Природа, За Чернобилската авария тридесет години по-късно, бр. 4,  14-23, 2016. </a:t>
            </a:r>
            <a:endParaRPr lang="en-US" altLang="bg-BG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100" b="1" baseline="300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</a:t>
            </a: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Някои от цитираните литературни източници са трудно достъпни </a:t>
            </a:r>
            <a:r>
              <a:rPr lang="ru-RU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други са с ограничен тираж</a:t>
            </a:r>
            <a:r>
              <a:rPr lang="ru-RU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 [2-5]</a:t>
            </a: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. При проявен интерес на </a:t>
            </a:r>
            <a:r>
              <a:rPr lang="en-US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mail </a:t>
            </a:r>
            <a:r>
              <a:rPr lang="en-US" altLang="bg-BG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rusanov</a:t>
            </a:r>
            <a:r>
              <a:rPr lang="ru-RU" altLang="bg-BG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altLang="bg-BG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phys</a:t>
            </a:r>
            <a:r>
              <a:rPr lang="ru-RU" altLang="bg-BG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altLang="bg-BG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uni</a:t>
            </a:r>
            <a:r>
              <a:rPr lang="ru-RU" altLang="bg-BG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altLang="bg-BG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sofia</a:t>
            </a:r>
            <a:r>
              <a:rPr lang="ru-RU" altLang="bg-BG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altLang="bg-BG" sz="1100" u="sng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bg</a:t>
            </a:r>
            <a:r>
              <a:rPr lang="bg-BG" altLang="bg-BG" sz="1100">
                <a:latin typeface="Times New Roman" panose="02020603050405020304" pitchFamily="18" charset="0"/>
                <a:cs typeface="Times New Roman" panose="02020603050405020304" pitchFamily="18" charset="0"/>
              </a:rPr>
              <a:t>, бих могъл безвъзмездно да предоставя копие на хартиен или електронен носител. </a:t>
            </a:r>
            <a:endParaRPr lang="en-US" altLang="bg-BG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899592" y="994114"/>
            <a:ext cx="77041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Международна скала </a:t>
            </a:r>
            <a:r>
              <a:rPr lang="en-US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INES (International Nuclear Events Scale)</a:t>
            </a:r>
            <a:r>
              <a:rPr lang="bg-BG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която е прието да се класифицират по тежест и сериозност ядрените инциденти</a:t>
            </a:r>
            <a:endParaRPr lang="en-US" altLang="bg-BG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Кратка хроника на последните 10 най-тежки ядрени инцидента</a:t>
            </a:r>
            <a:endParaRPr lang="en-US" altLang="bg-BG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g-BG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Кратка информация за </a:t>
            </a:r>
            <a:r>
              <a:rPr lang="bg-BG" altLang="bg-BG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Къйштъймската</a:t>
            </a:r>
            <a:r>
              <a:rPr lang="bg-BG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авария и аварията във </a:t>
            </a:r>
            <a:r>
              <a:rPr lang="bg-BG" altLang="bg-BG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Фукушима</a:t>
            </a:r>
            <a:endParaRPr lang="bg-BG" altLang="bg-BG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bg-BG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Подробно обсъждане на Чернобилската ядрена авария и последствията от нея за нашата страна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bg-BG" alt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Заключение</a:t>
            </a:r>
          </a:p>
        </p:txBody>
      </p:sp>
      <p:grpSp>
        <p:nvGrpSpPr>
          <p:cNvPr id="4101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4102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03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54" y="2564905"/>
            <a:ext cx="2212428" cy="2212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284663" y="5734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11652" r="2795" b="4134"/>
          <a:stretch>
            <a:fillRect/>
          </a:stretch>
        </p:blipFill>
        <p:spPr bwMode="auto">
          <a:xfrm>
            <a:off x="987425" y="601663"/>
            <a:ext cx="7832725" cy="53149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50825" y="5726113"/>
            <a:ext cx="8713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200">
                <a:latin typeface="Times New Roman" panose="02020603050405020304" pitchFamily="18" charset="0"/>
              </a:rPr>
              <a:t>Данни за общата бета радиоактивност на атмосферните аерозоли във въздуха на София. Четиридесетгодишният интервал покрива и интервала от време с интензивни ядрени опити в атмосферата. Таблицата в ляво показва годишния брой само на ядрените тестове, проведени в атмосферата. На фигурата добре се очертават максимуми, около 1958 г. свързан с интензивни изпитания в Съединените щати, около 1962 г. в тогавашния СССР, около 1969 г. от Англия и Франция и по-късно около 1977 в Китай. Чернобилският пик е много добре очертан. </a:t>
            </a:r>
          </a:p>
        </p:txBody>
      </p:sp>
      <p:grpSp>
        <p:nvGrpSpPr>
          <p:cNvPr id="23557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3558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59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284663" y="5734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/>
          </a:p>
        </p:txBody>
      </p:sp>
      <p:sp>
        <p:nvSpPr>
          <p:cNvPr id="24579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>
              <a:latin typeface="Times New Roman" panose="02020603050405020304" pitchFamily="18" charset="0"/>
            </a:endParaRPr>
          </a:p>
        </p:txBody>
      </p:sp>
      <p:grpSp>
        <p:nvGrpSpPr>
          <p:cNvPr id="24580" name="Group 1"/>
          <p:cNvGrpSpPr>
            <a:grpSpLocks noChangeAspect="1"/>
          </p:cNvGrpSpPr>
          <p:nvPr/>
        </p:nvGrpSpPr>
        <p:grpSpPr bwMode="auto">
          <a:xfrm>
            <a:off x="1592263" y="692150"/>
            <a:ext cx="6148387" cy="5170488"/>
            <a:chOff x="1702" y="1858"/>
            <a:chExt cx="7920" cy="6660"/>
          </a:xfrm>
        </p:grpSpPr>
        <p:sp>
          <p:nvSpPr>
            <p:cNvPr id="24585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702" y="1858"/>
              <a:ext cx="7920" cy="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4586" name="Object 5"/>
            <p:cNvGraphicFramePr>
              <a:graphicFrameLocks noChangeAspect="1"/>
            </p:cNvGraphicFramePr>
            <p:nvPr/>
          </p:nvGraphicFramePr>
          <p:xfrm>
            <a:off x="1702" y="1858"/>
            <a:ext cx="4884" cy="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95" name="Graph" r:id="rId3" imgW="10363200" imgH="7202424" progId="Origin50.Graph">
                    <p:embed/>
                  </p:oleObj>
                </mc:Choice>
                <mc:Fallback>
                  <p:oleObj name="Graph" r:id="rId3" imgW="10363200" imgH="7202424" progId="Origin50.Graph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2" y="1858"/>
                          <a:ext cx="4884" cy="3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4587" name="Picture 8" descr="filtar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" y="2242"/>
              <a:ext cx="2847" cy="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7" descr="filtar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" y="5280"/>
              <a:ext cx="3145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6" descr="listo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8" y="5280"/>
              <a:ext cx="3314" cy="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0" name="Text Box 5"/>
            <p:cNvSpPr txBox="1">
              <a:spLocks noChangeArrowheads="1"/>
            </p:cNvSpPr>
            <p:nvPr/>
          </p:nvSpPr>
          <p:spPr bwMode="auto">
            <a:xfrm>
              <a:off x="7409" y="4720"/>
              <a:ext cx="215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bg-BG" altLang="bg-BG" sz="1800">
                <a:latin typeface="Times New Roman" panose="02020603050405020304" pitchFamily="18" charset="0"/>
              </a:endParaRPr>
            </a:p>
          </p:txBody>
        </p:sp>
        <p:sp>
          <p:nvSpPr>
            <p:cNvPr id="24591" name="Text Box 4"/>
            <p:cNvSpPr txBox="1">
              <a:spLocks noChangeArrowheads="1"/>
            </p:cNvSpPr>
            <p:nvPr/>
          </p:nvSpPr>
          <p:spPr bwMode="auto">
            <a:xfrm>
              <a:off x="6922" y="4721"/>
              <a:ext cx="2160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bg-BG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3.05.1986, Sofia</a:t>
              </a:r>
              <a:endParaRPr lang="en-GB" altLang="bg-BG" sz="1800">
                <a:latin typeface="Times New Roman" panose="02020603050405020304" pitchFamily="18" charset="0"/>
              </a:endParaRPr>
            </a:p>
          </p:txBody>
        </p:sp>
        <p:sp>
          <p:nvSpPr>
            <p:cNvPr id="24592" name="Text Box 3"/>
            <p:cNvSpPr txBox="1">
              <a:spLocks noChangeArrowheads="1"/>
            </p:cNvSpPr>
            <p:nvPr/>
          </p:nvSpPr>
          <p:spPr bwMode="auto">
            <a:xfrm>
              <a:off x="2422" y="7785"/>
              <a:ext cx="2224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bg-BG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8.05.1986, Sofia</a:t>
              </a:r>
              <a:endParaRPr lang="en-GB" altLang="bg-BG" sz="1800">
                <a:latin typeface="Times New Roman" panose="02020603050405020304" pitchFamily="18" charset="0"/>
              </a:endParaRPr>
            </a:p>
          </p:txBody>
        </p:sp>
        <p:sp>
          <p:nvSpPr>
            <p:cNvPr id="24593" name="Text Box 2"/>
            <p:cNvSpPr txBox="1">
              <a:spLocks noChangeArrowheads="1"/>
            </p:cNvSpPr>
            <p:nvPr/>
          </p:nvSpPr>
          <p:spPr bwMode="auto">
            <a:xfrm>
              <a:off x="6922" y="7798"/>
              <a:ext cx="1947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8638" tIns="39319" rIns="78638" bIns="3931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bg-BG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1994, </a:t>
              </a:r>
              <a:r>
                <a:rPr lang="en-US" altLang="bg-BG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Sofia</a:t>
              </a:r>
              <a:endParaRPr lang="en-US" altLang="bg-BG" sz="1800">
                <a:latin typeface="Times New Roman" panose="02020603050405020304" pitchFamily="18" charset="0"/>
              </a:endParaRPr>
            </a:p>
          </p:txBody>
        </p:sp>
      </p:grpSp>
      <p:sp>
        <p:nvSpPr>
          <p:cNvPr id="24581" name="TextBox 10"/>
          <p:cNvSpPr txBox="1">
            <a:spLocks noChangeArrowheads="1"/>
          </p:cNvSpPr>
          <p:nvPr/>
        </p:nvSpPr>
        <p:spPr bwMode="auto">
          <a:xfrm>
            <a:off x="322263" y="5540375"/>
            <a:ext cx="86423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200">
                <a:latin typeface="Times New Roman" panose="02020603050405020304" pitchFamily="18" charset="0"/>
              </a:rPr>
              <a:t>(горе ляво) Усреднени по пет национални пункта данни за общата бета</a:t>
            </a:r>
            <a:r>
              <a:rPr lang="en-US" altLang="bg-BG" sz="1200">
                <a:latin typeface="Times New Roman" panose="02020603050405020304" pitchFamily="18" charset="0"/>
              </a:rPr>
              <a:t>-</a:t>
            </a:r>
            <a:r>
              <a:rPr lang="bg-BG" altLang="bg-BG" sz="1200">
                <a:latin typeface="Times New Roman" panose="02020603050405020304" pitchFamily="18" charset="0"/>
              </a:rPr>
              <a:t>активност на въздуха в България след Чернобилската авария. Хистограмата е представителна за територията на цялата страна. За същия период от време в отделните градове се наблюдават силни осцилации</a:t>
            </a:r>
            <a:r>
              <a:rPr lang="ru-RU" altLang="bg-BG" sz="1200">
                <a:latin typeface="Times New Roman" panose="02020603050405020304" pitchFamily="18" charset="0"/>
              </a:rPr>
              <a:t>;</a:t>
            </a:r>
            <a:r>
              <a:rPr lang="bg-BG" altLang="bg-BG" sz="1200">
                <a:latin typeface="Times New Roman" panose="02020603050405020304" pitchFamily="18" charset="0"/>
              </a:rPr>
              <a:t> (горе дясно, долу ляво) Авторадиограми, получени от въздушни филтри. Ярките точки са от частици с микрометрични размери и много висока специфична активност – „горещи“ частици</a:t>
            </a:r>
            <a:r>
              <a:rPr lang="ru-RU" altLang="bg-BG" sz="1200">
                <a:latin typeface="Times New Roman" panose="02020603050405020304" pitchFamily="18" charset="0"/>
              </a:rPr>
              <a:t>; </a:t>
            </a:r>
            <a:r>
              <a:rPr lang="bg-BG" altLang="bg-BG" sz="1200">
                <a:latin typeface="Times New Roman" panose="02020603050405020304" pitchFamily="18" charset="0"/>
              </a:rPr>
              <a:t>(долу дясно) Авторадиограма от листо на дърво, израснало в полите на Витоша, върху почва, замърсена със </a:t>
            </a:r>
            <a:r>
              <a:rPr lang="bg-BG" altLang="bg-BG" sz="1200" baseline="30000">
                <a:latin typeface="Times New Roman" panose="02020603050405020304" pitchFamily="18" charset="0"/>
              </a:rPr>
              <a:t>90</a:t>
            </a:r>
            <a:r>
              <a:rPr lang="en-GB" altLang="bg-BG" sz="1200">
                <a:latin typeface="Times New Roman" panose="02020603050405020304" pitchFamily="18" charset="0"/>
              </a:rPr>
              <a:t>Sr</a:t>
            </a:r>
            <a:r>
              <a:rPr lang="bg-BG" altLang="bg-BG" sz="1200">
                <a:latin typeface="Times New Roman" panose="02020603050405020304" pitchFamily="18" charset="0"/>
              </a:rPr>
              <a:t> показва, че Чернобилските замърсявания не са единствените на територията на България. </a:t>
            </a:r>
          </a:p>
        </p:txBody>
      </p:sp>
      <p:grpSp>
        <p:nvGrpSpPr>
          <p:cNvPr id="24582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4583" name="Picture 3" descr="Uni_Sofia_transparen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84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17525"/>
            <a:ext cx="4754563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651500" y="1455738"/>
          <a:ext cx="2933700" cy="4206875"/>
        </p:xfrm>
        <a:graphic>
          <a:graphicData uri="http://schemas.openxmlformats.org/drawingml/2006/table">
            <a:tbl>
              <a:tblPr/>
              <a:tblGrid>
                <a:gridCol w="733425"/>
                <a:gridCol w="733425"/>
                <a:gridCol w="733425"/>
                <a:gridCol w="733425"/>
              </a:tblGrid>
              <a:tr h="1051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Радио-нуклид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12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[d]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Актив-ност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[Bq]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Парци-ална актив-ност 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Nb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0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 +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371.6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0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 +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0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 +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32.2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284.9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0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Np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033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Обща активност  352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5673" name="Rectangle 6"/>
          <p:cNvSpPr>
            <a:spLocks noChangeArrowheads="1"/>
          </p:cNvSpPr>
          <p:nvPr/>
        </p:nvSpPr>
        <p:spPr bwMode="auto">
          <a:xfrm>
            <a:off x="5148263" y="628650"/>
            <a:ext cx="40322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Радионуклиден състав на „гореща частица“ № 29 измерен на 4.05.1986 година. Указани са радионуклидите, техните периоди на полуразпадане 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altLang="bg-BG" sz="1200" baseline="-3000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ru-RU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в дни, абсолютната активност в 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Bq</a:t>
            </a:r>
            <a:r>
              <a:rPr lang="ru-RU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и относителната активност в % . </a:t>
            </a:r>
          </a:p>
        </p:txBody>
      </p:sp>
      <p:sp>
        <p:nvSpPr>
          <p:cNvPr id="25674" name="Rectangle 3"/>
          <p:cNvSpPr>
            <a:spLocks noChangeArrowheads="1"/>
          </p:cNvSpPr>
          <p:nvPr/>
        </p:nvSpPr>
        <p:spPr bwMode="auto">
          <a:xfrm>
            <a:off x="5724525" y="5661025"/>
            <a:ext cx="3455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Гама-спектър на „гореща частица“ № 29 получен на 4.05.1986 година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[1]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 rot="10800000">
            <a:off x="5003800" y="5661025"/>
            <a:ext cx="720725" cy="461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/>
          </a:p>
        </p:txBody>
      </p:sp>
      <p:sp>
        <p:nvSpPr>
          <p:cNvPr id="4" name="Oval 3"/>
          <p:cNvSpPr/>
          <p:nvPr/>
        </p:nvSpPr>
        <p:spPr>
          <a:xfrm>
            <a:off x="4427538" y="2492375"/>
            <a:ext cx="73025" cy="73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00563" y="25654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9750" y="26289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1188" y="544512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5680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5681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82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765175"/>
            <a:ext cx="7129463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1096963" y="5765800"/>
            <a:ext cx="74199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 първото наблюдение на „горещи частици“ публикувано от  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L. Devell, H. Tovedal, U. Bergström, A. Appelgren, J. Chyssler, L. Andersson, Initial observations of fallout from the reactor accident at Chernobyl, Nature, </a:t>
            </a:r>
            <a:r>
              <a:rPr lang="en-US" altLang="bg-BG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321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192-193, 15 May 1986 </a:t>
            </a:r>
          </a:p>
        </p:txBody>
      </p:sp>
      <p:grpSp>
        <p:nvGrpSpPr>
          <p:cNvPr id="26628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6629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30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27584" y="5301208"/>
            <a:ext cx="8020667" cy="1477328"/>
          </a:xfrm>
          <a:prstGeom prst="rect">
            <a:avLst/>
          </a:prstGeom>
          <a:blipFill rotWithShape="1">
            <a:blip r:embed="rId2"/>
            <a:stretch>
              <a:fillRect l="-684" t="-2066" r="-684" b="-5785"/>
            </a:stretch>
          </a:blipFill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bg-BG">
                <a:noFill/>
                <a:latin typeface="Arial" charset="0"/>
              </a:rPr>
              <a:t> </a:t>
            </a:r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/>
          <a:stretch>
            <a:fillRect/>
          </a:stretch>
        </p:blipFill>
        <p:spPr bwMode="auto">
          <a:xfrm>
            <a:off x="1020763" y="836613"/>
            <a:ext cx="7754937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00525" y="4913313"/>
            <a:ext cx="1152525" cy="36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bg-BG" dirty="0">
                <a:solidFill>
                  <a:schemeClr val="tx1"/>
                </a:solidFill>
              </a:rPr>
              <a:t>А        Б</a:t>
            </a:r>
          </a:p>
        </p:txBody>
      </p:sp>
      <p:grpSp>
        <p:nvGrpSpPr>
          <p:cNvPr id="27653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7654" name="Picture 3" descr="Uni_Sofia_transpar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55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30288"/>
            <a:ext cx="8521700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675" y="4221163"/>
            <a:ext cx="3240088" cy="7921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/>
          </a:p>
        </p:txBody>
      </p:sp>
      <p:grpSp>
        <p:nvGrpSpPr>
          <p:cNvPr id="28676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8677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78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81300"/>
            <a:ext cx="90138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36613"/>
            <a:ext cx="417671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85813" y="1341438"/>
          <a:ext cx="4146550" cy="1962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5565"/>
                <a:gridCol w="1796770"/>
                <a:gridCol w="834214"/>
              </a:tblGrid>
              <a:tr h="490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„горещи частици“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Радионуклиди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bg-BG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0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Стандартни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Ru, Ba, Ce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трансурани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bg-BG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0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Стандартни без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Ba, Ce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трансурани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bg-BG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0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Моноелементни</a:t>
                      </a:r>
                      <a:endParaRPr lang="bg-BG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Ru(+Mo), Ba(+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Ce,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Nb+Ru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9722" name="TextBox 3"/>
          <p:cNvSpPr txBox="1">
            <a:spLocks noChangeArrowheads="1"/>
          </p:cNvSpPr>
          <p:nvPr/>
        </p:nvSpPr>
        <p:spPr bwMode="auto">
          <a:xfrm>
            <a:off x="971550" y="908050"/>
            <a:ext cx="3762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600">
                <a:latin typeface="Times New Roman" panose="02020603050405020304" pitchFamily="18" charset="0"/>
                <a:cs typeface="Times New Roman" panose="02020603050405020304" pitchFamily="18" charset="0"/>
              </a:rPr>
              <a:t>Разпределение на 130 частици по типове</a:t>
            </a:r>
          </a:p>
        </p:txBody>
      </p:sp>
      <p:sp>
        <p:nvSpPr>
          <p:cNvPr id="29723" name="TextBox 4"/>
          <p:cNvSpPr txBox="1">
            <a:spLocks noChangeArrowheads="1"/>
          </p:cNvSpPr>
          <p:nvPr/>
        </p:nvSpPr>
        <p:spPr bwMode="auto">
          <a:xfrm>
            <a:off x="5724525" y="3933825"/>
            <a:ext cx="2841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Гама-спектър на рутениева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„гореща частица“ № 62</a:t>
            </a:r>
          </a:p>
        </p:txBody>
      </p:sp>
      <p:sp>
        <p:nvSpPr>
          <p:cNvPr id="29724" name="TextBox 11"/>
          <p:cNvSpPr txBox="1">
            <a:spLocks noChangeArrowheads="1"/>
          </p:cNvSpPr>
          <p:nvPr/>
        </p:nvSpPr>
        <p:spPr bwMode="auto">
          <a:xfrm>
            <a:off x="5876925" y="766763"/>
            <a:ext cx="2930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Вета-спектър на рутениева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„гореща частица“ № 62</a:t>
            </a:r>
          </a:p>
        </p:txBody>
      </p:sp>
      <p:grpSp>
        <p:nvGrpSpPr>
          <p:cNvPr id="29725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29726" name="Picture 3" descr="Uni_Sofia_transpar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27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2991"/>
          <a:stretch>
            <a:fillRect/>
          </a:stretch>
        </p:blipFill>
        <p:spPr bwMode="auto">
          <a:xfrm>
            <a:off x="503238" y="684213"/>
            <a:ext cx="4465637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455988" y="2133600"/>
            <a:ext cx="0" cy="2181225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4787900" y="1412875"/>
            <a:ext cx="4176713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Алфа-спектър на „гореща частица“  № 29 получен на 14.05.1986. Поради много по-ниската алфа-активност в сравнение с бета-активността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приблизително на три порядъка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измерването продължава около един ден. Измерена активност 0.4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Bq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Въпреки лошата статистика резкият десен край на спектъра с енергия около 6.1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се свързва с </a:t>
            </a:r>
            <a:r>
              <a:rPr lang="en-US" altLang="bg-BG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Измереният период на полуразпадане, приблизи-телно равен на 160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добре съвпада с известния 163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altLang="bg-BG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Известно е също, че около 90 % от алфа-активността на отработеното ядрено гориво се дължи на </a:t>
            </a:r>
            <a:r>
              <a:rPr lang="en-US" altLang="bg-BG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0725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30726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27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827088" y="1196975"/>
            <a:ext cx="80660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 b="1"/>
              <a:t>Радиоактивността на въздуха</a:t>
            </a:r>
            <a:r>
              <a:rPr lang="bg-BG" altLang="bg-BG" sz="1800"/>
              <a:t>, нарасна десетхиляди пъти, но към края на месец май концентрацията на техногенни радионуклиди във въздуха превишаваше само десет пъти фоновата, а през септември, октомври стойностите бяха съизмерими с тези от преди аварията. </a:t>
            </a:r>
            <a:endParaRPr lang="en-US" altLang="bg-BG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 b="1"/>
              <a:t>Атмосферните отлагания</a:t>
            </a:r>
            <a:r>
              <a:rPr lang="bg-BG" altLang="bg-BG" sz="1800"/>
              <a:t> поради много различната валежна обста-новка в страната се различават силно и имат „петнист“ характер. За страната средното денонощно отлагане се оценява на 27 </a:t>
            </a:r>
            <a:r>
              <a:rPr lang="en-US" altLang="bg-BG" sz="1800"/>
              <a:t>kBq</a:t>
            </a:r>
            <a:r>
              <a:rPr lang="ru-RU" altLang="bg-BG" sz="1800"/>
              <a:t>/</a:t>
            </a:r>
            <a:r>
              <a:rPr lang="en-US" altLang="bg-BG" sz="1800"/>
              <a:t>m</a:t>
            </a:r>
            <a:r>
              <a:rPr lang="ru-RU" altLang="bg-BG" sz="1800" baseline="30000"/>
              <a:t>2</a:t>
            </a:r>
            <a:r>
              <a:rPr lang="bg-BG" altLang="bg-BG" sz="1800"/>
              <a:t>. Средните месечни фонови стойности бяха превишени: за северна България от 90 до 1400 пъти, за южна България от 340 до 1700 пъти и в планинските райони от 300 до 31000 пъти. Като цяло концентрацията на отлаганията в южна България са два до три пъти по-високи. Ефектът от надморската височина е много силно изразен. </a:t>
            </a:r>
            <a:endParaRPr lang="en-US" altLang="bg-BG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 b="1"/>
              <a:t>Радиационният гама-фон</a:t>
            </a:r>
            <a:r>
              <a:rPr lang="bg-BG" altLang="bg-BG" sz="1800"/>
              <a:t> сравнен с този от преди аварията по същите причини беше много различен за различни градове от страната. Шесткратно увеличение в Пловдив и Бургас, между 10 и 20 пъти в София, Кюстендил, Враца, Русе и Варна, 27 пъти в Кърджали и 34 в Габрово. </a:t>
            </a:r>
            <a:endParaRPr lang="en-US" altLang="bg-BG" sz="1800"/>
          </a:p>
        </p:txBody>
      </p:sp>
      <p:grpSp>
        <p:nvGrpSpPr>
          <p:cNvPr id="31747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31748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749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538163" y="4244975"/>
            <a:ext cx="31702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 на атмосферните отлагания за периода 26.04.-31.08.1986 година. Значенията на изолиниите са в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kBq/m</a:t>
            </a:r>
            <a:r>
              <a:rPr lang="en-US" altLang="bg-BG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За страната средното денонощно отлагане се оценява на 27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kBq</a:t>
            </a:r>
            <a:r>
              <a:rPr lang="ru-RU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bg-BG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4222750" y="4797425"/>
            <a:ext cx="4452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Резултати от измерването на мощността на дозата в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nGy</a:t>
            </a:r>
            <a:r>
              <a:rPr lang="ru-RU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Измерването е провеждано на всеки километър по маршрута Сливен в посока Смолян </a:t>
            </a:r>
            <a:r>
              <a:rPr lang="ru-RU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[1]. 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231900"/>
            <a:ext cx="38989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3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32775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776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3277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1003300"/>
            <a:ext cx="5106987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7" descr="The international nuclear and radiological event scale (INES) and general description.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/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9090025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971550" y="6021388"/>
            <a:ext cx="7743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 скала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INES (International Nuclear Events Scale)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 която е прието да се класифицират по тежест и сериозност ядрените инциденти. 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5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5126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27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827088" y="1196975"/>
            <a:ext cx="8066087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 b="1"/>
              <a:t>Валежите</a:t>
            </a:r>
            <a:r>
              <a:rPr lang="bg-BG" altLang="bg-BG" sz="1800"/>
              <a:t> и радиоактивното замърсяване в тях надвишиха многократно нивата достигнати през периода на интензивните ядрени опити в атмосферата. Разпределението е изключително нехомогенно и е свързано с количеството на падналите валежи. Стойностите измерени на места намиращи се само на няколко километра едно от друго може да се различават с повече от десет пъти. </a:t>
            </a:r>
            <a:endParaRPr lang="en-US" altLang="bg-BG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 b="1"/>
              <a:t>Питейните води,</a:t>
            </a:r>
            <a:r>
              <a:rPr lang="bg-BG" altLang="bg-BG" sz="1800"/>
              <a:t> въпреки високата радиоактивност на атмосферните отлагания, останаха с повишено замърсяване, но под приетите санитарно-хигиенни норми. Причина за това е ефектът на разреждане свързан със сравнително голямата дълбочина на водоемите за питейно водоснабдяване. Не знам дали са верни слуховете, че за висшия държавен и партиен елит се е доставяла питейна вода от другия край на света, но ако е правено просто не е било необходимо. След демокра-тичните промени по Дело № 2 се промъкна едно обвинение, че са били прикривани такива замърсявания. Доколкото знам то е отпаднало още при първото четене на обвинителния акт и още един път показва, колко некомпетентно и може би от неспециалисти или набързо е било съставено. </a:t>
            </a:r>
            <a:endParaRPr lang="en-US" altLang="bg-BG" sz="1800"/>
          </a:p>
        </p:txBody>
      </p:sp>
      <p:grpSp>
        <p:nvGrpSpPr>
          <p:cNvPr id="33795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33796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797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827088" y="1196975"/>
            <a:ext cx="80660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 b="1"/>
              <a:t>Почвите</a:t>
            </a:r>
            <a:r>
              <a:rPr lang="bg-BG" altLang="bg-BG" sz="1800"/>
              <a:t> в 20-30 сантиметровия слой бяха замърсени. </a:t>
            </a:r>
            <a:r>
              <a:rPr lang="bg-BG" altLang="bg-BG" sz="1800" b="1"/>
              <a:t>Растителността</a:t>
            </a:r>
            <a:r>
              <a:rPr lang="bg-BG" altLang="bg-BG" sz="1800"/>
              <a:t> поради напредналия стадий на вегетация защити почвите, но голяма част от замърсяването остана по вече развитата листна маса. Направено беше предложение да се унищожи </a:t>
            </a:r>
            <a:r>
              <a:rPr lang="ru-RU" altLang="bg-BG" sz="1800"/>
              <a:t>(</a:t>
            </a:r>
            <a:r>
              <a:rPr lang="bg-BG" altLang="bg-BG" sz="1800"/>
              <a:t>да не се прибира</a:t>
            </a:r>
            <a:r>
              <a:rPr lang="ru-RU" altLang="bg-BG" sz="1800"/>
              <a:t>)</a:t>
            </a:r>
            <a:r>
              <a:rPr lang="bg-BG" altLang="bg-BG" sz="1800"/>
              <a:t> първия откос на различните фуражни култури, които се събират и силажират за изхранване на животните през зимния и пролетен сезон. Много проста мярка, която не е приета. Като следствие от това по хранителната верига през 1987 година с млечните и месни продукти в населението се натрупа значителна концентрация на дългоживеещия радиоактивен цезий 137, известно в специалната литература като втори чернобилски пик, който макар и с известни загуби за селското стопанство можеше да бъде избегнат. </a:t>
            </a:r>
            <a:endParaRPr lang="en-US" altLang="bg-BG" sz="1800"/>
          </a:p>
        </p:txBody>
      </p:sp>
      <p:grpSp>
        <p:nvGrpSpPr>
          <p:cNvPr id="34819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34820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1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7800" y="241300"/>
            <a:ext cx="5173663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generation and properties</a:t>
            </a:r>
            <a:endParaRPr lang="bg-BG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50958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68638"/>
            <a:ext cx="54356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12"/>
          <p:cNvSpPr>
            <a:spLocks noChangeArrowheads="1"/>
          </p:cNvSpPr>
          <p:nvPr/>
        </p:nvSpPr>
        <p:spPr bwMode="auto">
          <a:xfrm>
            <a:off x="5443538" y="1460500"/>
            <a:ext cx="354488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bg-BG" sz="1600" b="1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altLang="bg-BG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isotope is a secondary product of uranium nuclear fission. </a:t>
            </a:r>
            <a:r>
              <a:rPr lang="en-US" altLang="bg-BG" sz="1600" b="1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altLang="bg-BG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decays in </a:t>
            </a:r>
            <a:r>
              <a:rPr lang="en-US" altLang="bg-BG" sz="1600" b="1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altLang="bg-BG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Ba, which emits a single gamma-ray with energy 661 keV.   (1) </a:t>
            </a:r>
            <a:endParaRPr lang="bg-BG" altLang="bg-BG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7" name="Rectangle 13"/>
          <p:cNvSpPr>
            <a:spLocks noChangeArrowheads="1"/>
          </p:cNvSpPr>
          <p:nvPr/>
        </p:nvSpPr>
        <p:spPr bwMode="auto">
          <a:xfrm>
            <a:off x="5443538" y="2697163"/>
            <a:ext cx="3779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decay scheme of </a:t>
            </a:r>
            <a:r>
              <a:rPr lang="en-US" altLang="bg-BG" sz="1600" b="1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altLang="bg-BG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is shown in the upper right corner of (2). </a:t>
            </a:r>
            <a:endParaRPr lang="bg-BG" altLang="bg-BG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8" name="Rectangle 14"/>
          <p:cNvSpPr>
            <a:spLocks noChangeArrowheads="1"/>
          </p:cNvSpPr>
          <p:nvPr/>
        </p:nvSpPr>
        <p:spPr bwMode="auto">
          <a:xfrm>
            <a:off x="5508625" y="3587750"/>
            <a:ext cx="32972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bg-BG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Below, the gamma-ray spectrum of Melnik fine wine vintage 1986 is shown, measured with HPGe-detector. The strong </a:t>
            </a:r>
            <a:r>
              <a:rPr lang="en-US" altLang="bg-BG" sz="1600" b="1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altLang="bg-BG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line is observed together with the line of the natural radioisotope </a:t>
            </a:r>
            <a:r>
              <a:rPr lang="en-US" altLang="bg-BG" sz="1600" b="1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altLang="bg-BG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</a:t>
            </a:r>
            <a:endParaRPr lang="bg-BG" altLang="bg-BG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5773738" y="530066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 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проф. д-р Димитър Тонев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3938" y="1844675"/>
            <a:ext cx="360362" cy="15398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24300" y="1922463"/>
            <a:ext cx="360363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188575" y="1844675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72000" y="1922463"/>
            <a:ext cx="558800" cy="307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4" name="TextBox 11"/>
          <p:cNvSpPr txBox="1">
            <a:spLocks noChangeArrowheads="1"/>
          </p:cNvSpPr>
          <p:nvPr/>
        </p:nvSpPr>
        <p:spPr bwMode="auto">
          <a:xfrm>
            <a:off x="4779963" y="2195513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661.65 </a:t>
            </a:r>
            <a:endParaRPr lang="en-US" altLang="bg-BG" sz="1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keV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13238" y="4221163"/>
            <a:ext cx="0" cy="4318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17825"/>
            <a:ext cx="1223963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941888"/>
            <a:ext cx="11874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51300"/>
            <a:ext cx="763588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9" name="TextBox 1"/>
          <p:cNvSpPr txBox="1">
            <a:spLocks noChangeArrowheads="1"/>
          </p:cNvSpPr>
          <p:nvPr/>
        </p:nvSpPr>
        <p:spPr bwMode="auto">
          <a:xfrm>
            <a:off x="4572000" y="342900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35860" name="TextBox 4"/>
          <p:cNvSpPr txBox="1">
            <a:spLocks noChangeArrowheads="1"/>
          </p:cNvSpPr>
          <p:nvPr/>
        </p:nvSpPr>
        <p:spPr bwMode="auto">
          <a:xfrm>
            <a:off x="4859338" y="2771775"/>
            <a:ext cx="4540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793750"/>
            <a:ext cx="9074150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7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36868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69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4614863" y="1231900"/>
            <a:ext cx="37734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Резултат от измерването на пакет от проби, съдържащи радиоактивни замърсявания от Чернобилската авария, получен тридесет години след аварията. </a:t>
            </a:r>
            <a:endParaRPr lang="en-US" altLang="bg-BG" sz="1800"/>
          </a:p>
        </p:txBody>
      </p:sp>
      <p:graphicFrame>
        <p:nvGraphicFramePr>
          <p:cNvPr id="37891" name="Object 1"/>
          <p:cNvGraphicFramePr>
            <a:graphicFrameLocks noChangeAspect="1"/>
          </p:cNvGraphicFramePr>
          <p:nvPr/>
        </p:nvGraphicFramePr>
        <p:xfrm>
          <a:off x="504825" y="287338"/>
          <a:ext cx="8675688" cy="645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Graph" r:id="rId3" imgW="4337914" imgH="3226003" progId="Origin50.Graph">
                  <p:embed/>
                </p:oleObj>
              </mc:Choice>
              <mc:Fallback>
                <p:oleObj name="Graph" r:id="rId3" imgW="4337914" imgH="3226003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287338"/>
                        <a:ext cx="8675688" cy="645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892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37893" name="Picture 3" descr="Uni_Sofia_transpar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894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30275"/>
            <a:ext cx="4897438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1011238"/>
            <a:ext cx="2382838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2"/>
          <p:cNvSpPr txBox="1">
            <a:spLocks noChangeArrowheads="1"/>
          </p:cNvSpPr>
          <p:nvPr/>
        </p:nvSpPr>
        <p:spPr bwMode="auto">
          <a:xfrm>
            <a:off x="5364163" y="4652963"/>
            <a:ext cx="3240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на установката за измерване на специфичната активност на човек.</a:t>
            </a:r>
            <a:endParaRPr lang="en-US" altLang="bg-BG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TextBox 2"/>
          <p:cNvSpPr txBox="1">
            <a:spLocks noChangeArrowheads="1"/>
          </p:cNvSpPr>
          <p:nvPr/>
        </p:nvSpPr>
        <p:spPr bwMode="auto">
          <a:xfrm>
            <a:off x="5076825" y="5478463"/>
            <a:ext cx="4464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Примерни експериментални спектри: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 фонов спектър без човек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спектър на лицето Б. Б., мъж, 15 г. 65 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kg, 146  Bq/kg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спектър на лицето К. К., мъж, 58 г. 85 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kg, 4</a:t>
            </a: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Bq/kg</a:t>
            </a:r>
          </a:p>
        </p:txBody>
      </p:sp>
      <p:grpSp>
        <p:nvGrpSpPr>
          <p:cNvPr id="38918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38919" name="Picture 3" descr="Uni_Sofia_transpar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20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827088" y="1196975"/>
            <a:ext cx="806608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Някои мерки са безпрекословни, например - </a:t>
            </a:r>
            <a:r>
              <a:rPr lang="bg-BG" altLang="bg-BG" sz="1800" b="1"/>
              <a:t>Никаква консумация на прясно </a:t>
            </a:r>
            <a:r>
              <a:rPr lang="ru-RU" altLang="bg-BG" sz="1800" b="1"/>
              <a:t>(</a:t>
            </a:r>
            <a:r>
              <a:rPr lang="bg-BG" altLang="bg-BG" sz="1800" b="1"/>
              <a:t>или прясно подквасено</a:t>
            </a:r>
            <a:r>
              <a:rPr lang="ru-RU" altLang="bg-BG" sz="1800" b="1"/>
              <a:t>)</a:t>
            </a:r>
            <a:r>
              <a:rPr lang="bg-BG" altLang="bg-BG" sz="1800" b="1"/>
              <a:t> мляко в продължение на един месец след радиоактивното замърсяване. При краткият период на полуразпадане на йод 131 това ще намали драстично проблемите с рак на щитовидната жлеза особено сред подрастващите. Децата, майките-кърмачки и бременните могат да пият разредено конден-зирано или сухо мляко. </a:t>
            </a:r>
            <a:r>
              <a:rPr lang="bg-BG" altLang="bg-BG" sz="1800"/>
              <a:t>Преработката до трайни млечни продукти и консумация на по-късен етап е можело да намали икономическите загуби. Остава открит въпроса с приемането на таблетки съдържащи калиев йодит. Профилактиката трябва да се извърши в първите дни в противен случай е безполезна. Самозащита с йодна тинктура или други йодсъдържащи препарати в някой случаи може да бъде и вредна. В България йодна профилактика не е проведена дори на селективен принцип по възраст или райони.</a:t>
            </a:r>
            <a:endParaRPr lang="en-US" altLang="bg-BG" sz="1800"/>
          </a:p>
        </p:txBody>
      </p:sp>
      <p:grpSp>
        <p:nvGrpSpPr>
          <p:cNvPr id="39939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39940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1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827088" y="1196975"/>
            <a:ext cx="80660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Като цяло основният извод направен от Научен Комитет по Изучаване на Действието на Атомната Радиация</a:t>
            </a:r>
            <a:r>
              <a:rPr lang="ru-RU" altLang="bg-BG" sz="1800"/>
              <a:t> (</a:t>
            </a:r>
            <a:r>
              <a:rPr lang="bg-BG" altLang="bg-BG" sz="1800"/>
              <a:t>НКИДАР</a:t>
            </a:r>
            <a:r>
              <a:rPr lang="ru-RU" altLang="bg-BG" sz="1800"/>
              <a:t>)</a:t>
            </a:r>
            <a:r>
              <a:rPr lang="bg-BG" altLang="bg-BG" sz="1800"/>
              <a:t> към Организацията на Обединените Нации </a:t>
            </a:r>
            <a:r>
              <a:rPr lang="ru-RU" altLang="bg-BG" sz="1800"/>
              <a:t>(</a:t>
            </a:r>
            <a:r>
              <a:rPr lang="bg-BG" altLang="bg-BG" sz="1800"/>
              <a:t>ООН</a:t>
            </a:r>
            <a:r>
              <a:rPr lang="ru-RU" altLang="bg-BG" sz="1800"/>
              <a:t>) за европейските страни извън тежко засег-натите републики на бившия СССР </a:t>
            </a:r>
            <a:r>
              <a:rPr lang="bg-BG" altLang="bg-BG" sz="1800"/>
              <a:t>е следният - </a:t>
            </a:r>
            <a:r>
              <a:rPr lang="bg-BG" altLang="bg-BG" sz="1800" b="1"/>
              <a:t>„Към настоящо време, освен съществено увеличение на случаите от рак на щитовидната жлеза при тези, които са били облъчени в детска възраст, отсъстват свидетелства за съществено влияние на йонизиращите лъчения върху здравето на населението. Не е открито нарастване на заболеваемостта от всички видове рак или на смъртността, които мотат да се свържат с радиацията. Рискът за възникване на левкози, който е един от най-чувствителните показатели за радиа-ционно въздействие, не се повишава даже при ликвидаторите и децата. Няма научно обосновани доказателства за увеличаване на случаите на доброкачествени новообразувания, соматични или психични разстройства, имащи отношение към облъчването с йонизиращи лъчения“ </a:t>
            </a:r>
            <a:r>
              <a:rPr lang="ru-RU" altLang="bg-BG" sz="1800"/>
              <a:t>[3]</a:t>
            </a:r>
            <a:r>
              <a:rPr lang="bg-BG" altLang="bg-BG" sz="1800"/>
              <a:t>.</a:t>
            </a:r>
            <a:r>
              <a:rPr lang="bg-BG" altLang="bg-BG" sz="1800" b="1"/>
              <a:t> </a:t>
            </a:r>
            <a:endParaRPr lang="en-US" altLang="bg-BG" sz="1800"/>
          </a:p>
        </p:txBody>
      </p:sp>
      <p:grpSp>
        <p:nvGrpSpPr>
          <p:cNvPr id="40963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40964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965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41989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990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1319213" y="609600"/>
            <a:ext cx="70151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en-US" sz="1200"/>
              <a:t>Промени на честотата на смъртността от рак с различни локализации при мъже и жени в България за периода 1980 – 2008 г. Използван е показателят „световен стандарт на </a:t>
            </a:r>
            <a:r>
              <a:rPr lang="en-US" altLang="en-US" sz="1200"/>
              <a:t>Segi (1960)</a:t>
            </a:r>
            <a:r>
              <a:rPr lang="ru-RU" altLang="en-US" sz="1200"/>
              <a:t>”. </a:t>
            </a:r>
            <a:r>
              <a:rPr lang="ru-RU" altLang="en-US" sz="1200" i="1"/>
              <a:t>Източник: Български национален раков регистър, том ХІХ, София, 2010 г.</a:t>
            </a:r>
            <a:endParaRPr lang="en-US" altLang="en-US" sz="1200" i="1"/>
          </a:p>
        </p:txBody>
      </p:sp>
      <p:graphicFrame>
        <p:nvGraphicFramePr>
          <p:cNvPr id="41988" name="Object 3"/>
          <p:cNvGraphicFramePr>
            <a:graphicFrameLocks noChangeAspect="1"/>
          </p:cNvGraphicFramePr>
          <p:nvPr/>
        </p:nvGraphicFramePr>
        <p:xfrm>
          <a:off x="-107950" y="609600"/>
          <a:ext cx="8682038" cy="664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Graph" r:id="rId4" imgW="3926541" imgH="3012141" progId="Origin50.Graph">
                  <p:embed/>
                </p:oleObj>
              </mc:Choice>
              <mc:Fallback>
                <p:oleObj name="Graph" r:id="rId4" imgW="3926541" imgH="3012141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950" y="609600"/>
                        <a:ext cx="8682038" cy="664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827088" y="1196975"/>
            <a:ext cx="8066087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Остават открити въпроси свързани с рискът за здравето на хората от „горещите частици“: каква е вероятността за попадане и задържане в човешки бял дроб</a:t>
            </a:r>
            <a:r>
              <a:rPr lang="ru-RU" altLang="bg-BG" sz="1800"/>
              <a:t>; </a:t>
            </a:r>
            <a:r>
              <a:rPr lang="bg-BG" altLang="bg-BG" sz="1800"/>
              <a:t>„капсулират“ ли се те по подобен начин на α-активните „горещи частици“ и други? Практически беше доказано наличието на „горещи частици“ в белия дроб на хора и невъзможността да се „капсулират“ в слой от некротизирани клетки както α-активните „горещи частици“, поради по-голямата проникваща способност на β-частиците. В едно становище на Международна Комисия по Радиологична Защита </a:t>
            </a:r>
            <a:r>
              <a:rPr lang="ru-RU" altLang="bg-BG" sz="1800"/>
              <a:t>(</a:t>
            </a:r>
            <a:r>
              <a:rPr lang="bg-BG" altLang="bg-BG" sz="1800"/>
              <a:t>МКРЗ</a:t>
            </a:r>
            <a:r>
              <a:rPr lang="ru-RU" altLang="bg-BG" sz="1800"/>
              <a:t>)</a:t>
            </a:r>
            <a:r>
              <a:rPr lang="bg-BG" altLang="bg-BG" sz="1800"/>
              <a:t>, потвърдено в публикации на Световната Здравна Организация </a:t>
            </a:r>
            <a:r>
              <a:rPr lang="ru-RU" altLang="bg-BG" sz="1800"/>
              <a:t>(</a:t>
            </a:r>
            <a:r>
              <a:rPr lang="bg-BG" altLang="bg-BG" sz="1800"/>
              <a:t>СЗО</a:t>
            </a:r>
            <a:r>
              <a:rPr lang="ru-RU" altLang="bg-BG" sz="1800"/>
              <a:t>)</a:t>
            </a:r>
            <a:r>
              <a:rPr lang="bg-BG" altLang="bg-BG" sz="1800"/>
              <a:t> и вече споменатия НКИДАР </a:t>
            </a:r>
            <a:r>
              <a:rPr lang="bg-BG" altLang="bg-BG" sz="1800" b="1"/>
              <a:t>„горещите частици“ не се разглеждат като рисков фактор за здравето</a:t>
            </a:r>
            <a:r>
              <a:rPr lang="bg-BG" altLang="bg-BG" sz="1800"/>
              <a:t> </a:t>
            </a:r>
            <a:r>
              <a:rPr lang="ru-RU" altLang="bg-BG" sz="1800"/>
              <a:t>[3]</a:t>
            </a:r>
            <a:r>
              <a:rPr lang="bg-BG" altLang="bg-BG" sz="1800"/>
              <a:t>. По скромното мнение на автора това заключение вероятно ще бъде преразгледано в бъдеще. </a:t>
            </a:r>
            <a:endParaRPr lang="en-US" altLang="bg-BG" sz="1800"/>
          </a:p>
        </p:txBody>
      </p:sp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43012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13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371313"/>
              </p:ext>
            </p:extLst>
          </p:nvPr>
        </p:nvGraphicFramePr>
        <p:xfrm>
          <a:off x="1042988" y="692150"/>
          <a:ext cx="5689600" cy="6086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9491"/>
                <a:gridCol w="3371615"/>
                <a:gridCol w="1368494"/>
              </a:tblGrid>
              <a:tr h="298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Ниво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 на събитието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Примери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</a:tr>
              <a:tr h="622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Крупна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авария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Изхвърляне на значителна част от радиоактивния материал от голям обект (например активната зона на ядрен реактор). Активност по </a:t>
                      </a:r>
                      <a:r>
                        <a:rPr lang="bg-BG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радиологичен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еквивалент над 10</a:t>
                      </a:r>
                      <a:r>
                        <a:rPr lang="bg-BG" sz="8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Bq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bg-BG" sz="8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Възможни са остри и отдалечени здравни ефекти при големи контингенти. Възможен е трансграничен пренос.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Чернобилската АЕЦ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Украйна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1986 г.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</a:tr>
              <a:tr h="448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Сериозна 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авария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Изхвърляне на радиоактивен материал с </a:t>
                      </a:r>
                      <a:r>
                        <a:rPr lang="bg-BG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радиологичен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еквивалент около 10</a:t>
                      </a:r>
                      <a:r>
                        <a:rPr lang="bg-BG" sz="8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lang="bg-BG" sz="8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Bq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bg-BG" sz="8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Вероятно ще се наложи пълен обем от </a:t>
                      </a:r>
                      <a:r>
                        <a:rPr lang="bg-BG" sz="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предвидените 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защитни действия.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Аварията в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Къйштъйм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Русия, 1957 г.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</a:tr>
              <a:tr h="747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Авария с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 извън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площадката 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Изхвърляне на радиоактивен материал с </a:t>
                      </a:r>
                      <a:r>
                        <a:rPr lang="bg-BG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радиологичен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еквивалент 10</a:t>
                      </a:r>
                      <a:r>
                        <a:rPr lang="bg-BG" sz="8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</a:t>
                      </a:r>
                      <a:r>
                        <a:rPr lang="bg-BG" sz="8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Bq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bg-BG" sz="8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Вероятно ще се наложи прилагане на защитни действия съгласно местния авариен план.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Тежки повреди в активната зона на реактора: крупен пожар, крупна авария с повишена критичност.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Реакторът в </a:t>
                      </a:r>
                      <a:r>
                        <a:rPr lang="bg-BG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Уиндскейл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(Великобритания), 1957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АЕЦ </a:t>
                      </a:r>
                      <a:r>
                        <a:rPr lang="bg-BG" sz="8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Островът три мили (САЩ), 1979 г.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</a:tr>
              <a:tr h="871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Авария без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значителен риск извън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площадката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Изхвърляне на радиоактивен материал, което води до облъчване на критична група около няколко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mSv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Ограничени защитни действия извън площадката.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Значителни повреди на съответните съоръжения, например частично разтопяване на активната зона.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Остро облъчване на няколко работещи с висока вероятност за смърт.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Завод за ядрено гориво в </a:t>
                      </a:r>
                      <a:r>
                        <a:rPr lang="bg-BG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Токай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Мура, (Япония), 1999 г.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</a:tr>
              <a:tr h="996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Сериозен инцидент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Изхвърляне на радиоактивен материал, което води до облъчване на критична група около няколко 0.1-0.2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mSv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Събития на площадката, които могат да доведат до облъчване на персонала до около 0.5 </a:t>
                      </a:r>
                      <a:r>
                        <a:rPr lang="en-US" sz="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Sv</a:t>
                      </a: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Събития, които могат да доведат до сериозни нарушения на дълбоката ешелонирана защита и могат да имат по-сериозни последствия.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Химичен комбинат (Сибир, Русия), 1993 г.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</a:tr>
              <a:tr h="747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Инцидент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Събития с по-значителни нарушения на дълбоката ешелонирана защита, но със запазване на основните функции и недопускане на изхвърляния.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Облъчвания на персонала над годишните граници, но без остри последствия.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</a:tr>
              <a:tr h="420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Аномалия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Отклонения от разрешения режим на експлоатация, но със запазване на дълбоката ешелонирана защита. 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</a:tr>
              <a:tr h="373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Отклонения, при които не се нарушават експлоатационните граници и условия и които могат да се отстранят с адекватни мерки.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</a:tr>
              <a:tr h="56083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Извън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Промишлени и други аварии и събития, които не са пряко или косвено свързани с ядрените или радиационните процеси, например проблеми с електрическото оборудване, ограничени пожари, незасягащи дълбоката ешелонирана защита.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04" marR="3690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90" name="TextBox 1"/>
          <p:cNvSpPr txBox="1">
            <a:spLocks noChangeArrowheads="1"/>
          </p:cNvSpPr>
          <p:nvPr/>
        </p:nvSpPr>
        <p:spPr bwMode="auto">
          <a:xfrm>
            <a:off x="6732588" y="890588"/>
            <a:ext cx="23034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 скалата  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INES (International Nuclear Events Scale)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 която е прието да се класифицират  по тежест и сериозност ядрените инциденти. 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91" name="TextBox 3"/>
          <p:cNvSpPr txBox="1">
            <a:spLocks noChangeArrowheads="1"/>
          </p:cNvSpPr>
          <p:nvPr/>
        </p:nvSpPr>
        <p:spPr bwMode="auto">
          <a:xfrm>
            <a:off x="6732588" y="3429000"/>
            <a:ext cx="25193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Превод и интерпретация по Г. Василев, Ядрената енергетика 25 години след Чернобил, 26 Април 1986 г. По време на Фукушима 11 Март 2011 г. и след това, Тита-Консулт, С., 2011. </a:t>
            </a:r>
            <a:endParaRPr lang="en-US" altLang="bg-BG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92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6194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95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08104" y="4579025"/>
            <a:ext cx="3834595" cy="1569660"/>
          </a:xfrm>
          <a:prstGeom prst="rect">
            <a:avLst/>
          </a:prstGeom>
          <a:blipFill>
            <a:blip r:embed="rId3"/>
            <a:stretch>
              <a:fillRect l="-954" t="-1163" b="-387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1"/>
          <p:cNvSpPr txBox="1">
            <a:spLocks noChangeArrowheads="1"/>
          </p:cNvSpPr>
          <p:nvPr/>
        </p:nvSpPr>
        <p:spPr bwMode="auto">
          <a:xfrm>
            <a:off x="827088" y="1196975"/>
            <a:ext cx="8066087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Може да се обобщи, че понеже нито един орган от човешкото тяло не е получил праговата ефективна доза </a:t>
            </a:r>
            <a:r>
              <a:rPr lang="ru-RU" altLang="bg-BG" sz="1800"/>
              <a:t>(</a:t>
            </a:r>
            <a:r>
              <a:rPr lang="bg-BG" altLang="bg-BG" sz="1800"/>
              <a:t>по данни на МКРЗ тя е 500 </a:t>
            </a:r>
            <a:r>
              <a:rPr lang="en-US" altLang="bg-BG" sz="1800"/>
              <a:t>mSv</a:t>
            </a:r>
            <a:r>
              <a:rPr lang="ru-RU" altLang="bg-BG" sz="1800"/>
              <a:t>)</a:t>
            </a:r>
            <a:r>
              <a:rPr lang="bg-BG" altLang="bg-BG" sz="1800"/>
              <a:t>, не могат да се очакват никакви детерминистични ефекти. Относно стохастичните ефекти МКРЗ използва Линейния Безпрагов Модел </a:t>
            </a:r>
            <a:r>
              <a:rPr lang="ru-RU" altLang="bg-BG" sz="1800"/>
              <a:t>(</a:t>
            </a:r>
            <a:r>
              <a:rPr lang="bg-BG" altLang="bg-BG" sz="1800"/>
              <a:t>ЛБМ</a:t>
            </a:r>
            <a:r>
              <a:rPr lang="ru-RU" altLang="bg-BG" sz="1800"/>
              <a:t>) </a:t>
            </a:r>
            <a:r>
              <a:rPr lang="bg-BG" altLang="bg-BG" sz="1800"/>
              <a:t>за връзката „доза-ефект“, при контингент цялото население. Прогнозните ефекти са: радиационно индуциран рак, общо 470 случая за период от 25 до 50 години. От тях 363 на фатален и 107 случая на лечим рак</a:t>
            </a:r>
            <a:r>
              <a:rPr lang="ru-RU" altLang="bg-BG" sz="1800"/>
              <a:t>; </a:t>
            </a:r>
            <a:r>
              <a:rPr lang="bg-BG" altLang="bg-BG" sz="1800"/>
              <a:t>радиационно индуцирани наследявани </a:t>
            </a:r>
            <a:r>
              <a:rPr lang="ru-RU" altLang="bg-BG" sz="1800"/>
              <a:t>(</a:t>
            </a:r>
            <a:r>
              <a:rPr lang="bg-BG" altLang="bg-BG" sz="1800"/>
              <a:t>генетични</a:t>
            </a:r>
            <a:r>
              <a:rPr lang="ru-RU" altLang="bg-BG" sz="1800"/>
              <a:t>)</a:t>
            </a:r>
            <a:r>
              <a:rPr lang="bg-BG" altLang="bg-BG" sz="1800"/>
              <a:t> ефекти, общо 80 случая за първите 3 до 10 поколения. В по-късен документ на МКРЗ последната прогноза е била намалена почти 10 пъти </a:t>
            </a:r>
            <a:r>
              <a:rPr lang="en-US" altLang="bg-BG" sz="1800"/>
              <a:t>[3]</a:t>
            </a:r>
            <a:r>
              <a:rPr lang="bg-BG" altLang="bg-BG" sz="1800"/>
              <a:t>. През 90-те години, средно случаите на фатален рак, са били около 16 000 годишно, което прави статистически невъзможно доказването на нарастване с няколко случая годишно, дължащо се на Чернобилското облъчване, а нека да си спомним и за предходните от изпитанията на ядрено оръжие в атмосферата. </a:t>
            </a:r>
            <a:endParaRPr lang="en-US" altLang="bg-BG" sz="1800"/>
          </a:p>
        </p:txBody>
      </p:sp>
      <p:grpSp>
        <p:nvGrpSpPr>
          <p:cNvPr id="44035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44036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37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468313" y="5445125"/>
            <a:ext cx="8496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Снимката на част от колектива работил по установяване на вида и мащабите на радиационните замърсявания в България вследствие на Чернобилската авария. 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 </a:t>
            </a:r>
            <a:r>
              <a:rPr lang="bg-BG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ляво на дясно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Борис Манушев</a:t>
            </a:r>
            <a:r>
              <a:rPr lang="en-US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Емил Вапирев</a:t>
            </a:r>
            <a:r>
              <a:rPr lang="en-US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Татяна Бошкова, Симеон Радев, Васил Мавродиев</a:t>
            </a:r>
            <a:r>
              <a:rPr lang="en-US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Любомир Минев, Бисерка Манджукова, Иван Манджуков</a:t>
            </a:r>
            <a:r>
              <a:rPr lang="en-US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Теодора </a:t>
            </a:r>
            <a:r>
              <a:rPr lang="ru-RU" altLang="bg-BG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Семова</a:t>
            </a:r>
            <a:r>
              <a:rPr lang="en-US" altLang="bg-BG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ru-RU" altLang="bg-BG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Янко Янев.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Седнали </a:t>
            </a:r>
            <a:r>
              <a:rPr lang="bg-BG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ляво на дясно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Илия Белоконски</a:t>
            </a:r>
            <a:r>
              <a:rPr lang="en-US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Цветан Бончев</a:t>
            </a:r>
            <a:r>
              <a:rPr lang="en-US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ru-RU" altLang="bg-B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Валентин Босевски</a:t>
            </a:r>
          </a:p>
        </p:txBody>
      </p:sp>
      <p:pic>
        <p:nvPicPr>
          <p:cNvPr id="4505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637463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0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45061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062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/>
          <p:cNvSpPr txBox="1">
            <a:spLocks noChangeArrowheads="1"/>
          </p:cNvSpPr>
          <p:nvPr/>
        </p:nvSpPr>
        <p:spPr bwMode="auto">
          <a:xfrm>
            <a:off x="827088" y="1052513"/>
            <a:ext cx="8066087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2800" b="1"/>
              <a:t>Заключение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bg-BG" altLang="bg-BG" sz="1600"/>
              <a:t>България е страна притежаваща, развиваща и успешно експлоатираща ядрени енергийни мощности. Риск разбира се има, но има и полза, всъщност това е един основен принцип „риск спрямо полза“, който важи във всички области на човешката дейност, от предвижването с велосипеди до полетите в космическото пространство. Без да ставам критик или защитник на дълговодещата се дискусия „ЗА“ или „ПРОТИВ“ ядрената енергетика в заключение ще използвам мисълта на проф. дфзн Цветан Бончев „АЛТЕРНАТИВАТА НА ЯДРЕНАТА ЕНЕРГЕТИКА Е СИГУРНАТА ЯДРЕНА ЕНЕРГЕТИКА“</a:t>
            </a:r>
            <a:r>
              <a:rPr lang="ru-RU" altLang="bg-BG" sz="1600"/>
              <a:t> [4]</a:t>
            </a:r>
            <a:r>
              <a:rPr lang="bg-BG" altLang="bg-BG" sz="1600"/>
              <a:t>. От тук трябва да извлечем, като учители в средните училища и преподаватели във висшите, нашата важна роля - да подготвим специалисти, които да направят ядрената енергетиката сигурна и безаварийна, ако изобщо, която и да е енергетика може да бъде абсолютно безаварийна. </a:t>
            </a:r>
            <a:endParaRPr lang="en-US" altLang="bg-BG" sz="1600"/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bg-BG" sz="2800"/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bg-BG" altLang="bg-BG" sz="2800"/>
              <a:t>Благодаря Ви за вниманието !</a:t>
            </a:r>
            <a:endParaRPr lang="en-US" altLang="bg-BG" sz="2800"/>
          </a:p>
        </p:txBody>
      </p:sp>
      <p:grpSp>
        <p:nvGrpSpPr>
          <p:cNvPr id="46083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46085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440511"/>
            <a:ext cx="2212428" cy="2212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179388" y="1196975"/>
            <a:ext cx="8856662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 b="1">
                <a:solidFill>
                  <a:srgbClr val="FF0000"/>
                </a:solidFill>
              </a:rPr>
              <a:t>1. Фукушима, Япония (2011)</a:t>
            </a:r>
            <a:endParaRPr lang="en-US" altLang="bg-BG" sz="11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>
                <a:solidFill>
                  <a:srgbClr val="FF0000"/>
                </a:solidFill>
              </a:rPr>
              <a:t>На 11 март 2011 г. след земетресение с магнитуд 9 по скалата на Рихтер и последвало опустошително цунами сериозно е засегната ядрената електроцентрала във Фукушима, Япония, където два дни по-късно активните зони на някои от реакторите частично се разрушават. Няма данни за загинали. </a:t>
            </a:r>
            <a:r>
              <a:rPr lang="bg-BG" altLang="bg-BG" sz="1400" b="1">
                <a:solidFill>
                  <a:srgbClr val="FF0000"/>
                </a:solidFill>
              </a:rPr>
              <a:t>Ниво 6 по INES</a:t>
            </a:r>
            <a:endParaRPr lang="en-US" altLang="bg-BG" sz="14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 b="1"/>
              <a:t>2. Токаимура, Япония (1999)</a:t>
            </a:r>
            <a:endParaRPr lang="en-US" altLang="bg-BG" sz="11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/>
              <a:t>Тежка авария в завод за ядрено гориво. Двама загинали. </a:t>
            </a:r>
            <a:r>
              <a:rPr lang="bg-BG" altLang="bg-BG" sz="1100" b="1">
                <a:solidFill>
                  <a:srgbClr val="FF0000"/>
                </a:solidFill>
              </a:rPr>
              <a:t>Ниво 4 по INES</a:t>
            </a:r>
            <a:endParaRPr lang="en-US" altLang="bg-BG" sz="11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 b="1"/>
              <a:t>3. Гояниа, Бразилия (1987)</a:t>
            </a:r>
            <a:endParaRPr lang="en-US" altLang="bg-BG" sz="11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/>
              <a:t>Един от най-сериозните инциденти с радиоактивно замърсяване свързан с изхвърлен контейнер съдържащ радиоактивното вещество цезиев хлорид. Облъчени са общо 245 души, съобщава се за четирима починали. </a:t>
            </a:r>
            <a:r>
              <a:rPr lang="bg-BG" altLang="bg-BG" sz="1100" b="1">
                <a:solidFill>
                  <a:srgbClr val="FF0000"/>
                </a:solidFill>
              </a:rPr>
              <a:t>Ниво 4 по INES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 b="1">
                <a:solidFill>
                  <a:srgbClr val="FF0000"/>
                </a:solidFill>
              </a:rPr>
              <a:t>4. Чернобил, Украйна (1986)</a:t>
            </a:r>
            <a:endParaRPr lang="en-US" altLang="bg-BG" sz="11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>
                <a:solidFill>
                  <a:srgbClr val="FF0000"/>
                </a:solidFill>
              </a:rPr>
              <a:t>На 26 април 1986 г. реактор на ядрената централа Чернобил в Украйна експлодира, причинявайки най-крупната ядрена авария и ядрено замърсяване в историята. Броят на загиналите  е голям, но не е точно установен. </a:t>
            </a:r>
            <a:r>
              <a:rPr lang="bg-BG" altLang="bg-BG" sz="1400" b="1">
                <a:solidFill>
                  <a:srgbClr val="FF0000"/>
                </a:solidFill>
              </a:rPr>
              <a:t>Ниво 7 по INES</a:t>
            </a:r>
            <a:r>
              <a:rPr lang="bg-BG" altLang="bg-BG" sz="1400">
                <a:solidFill>
                  <a:srgbClr val="FF0000"/>
                </a:solidFill>
              </a:rPr>
              <a:t> </a:t>
            </a:r>
            <a:endParaRPr lang="en-US" altLang="bg-BG" sz="14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 b="1"/>
              <a:t>5. Three Mile Island, Пенсилвания (1979)</a:t>
            </a:r>
            <a:endParaRPr lang="en-US" altLang="bg-BG" sz="11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/>
              <a:t>Най-тежкият ядрен инцидент в историята на САЩ се случва на 28 март 1979 г. в ядрената централа Three Mile Island, Пенсилвания. Няма жертви. </a:t>
            </a:r>
            <a:r>
              <a:rPr lang="bg-BG" altLang="bg-BG" sz="1100" b="1">
                <a:solidFill>
                  <a:srgbClr val="FF0000"/>
                </a:solidFill>
              </a:rPr>
              <a:t>Ниво 5 по INES</a:t>
            </a:r>
            <a:r>
              <a:rPr lang="bg-BG" altLang="bg-BG" sz="1100">
                <a:solidFill>
                  <a:srgbClr val="FF0000"/>
                </a:solidFill>
              </a:rPr>
              <a:t> </a:t>
            </a:r>
            <a:endParaRPr lang="en-US" altLang="bg-BG" sz="11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 b="1"/>
              <a:t>6. Заливът Северна Звезда, Гренландия (1968)</a:t>
            </a:r>
            <a:endParaRPr lang="en-US" altLang="bg-BG" sz="11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/>
              <a:t>На 21 януари 1968 г., бомбардировач B-52 на американските военновъздушни сили след възникнал пожар на борда катастрофира с четири водородни бомби на борда. При катастрофата ядрените бойни глави са повредени и околността е замърсена с радиация. През 2009 г. списание Time определи инцидента, като една от най-лошите ядрени катастрофи за всички времена. </a:t>
            </a:r>
            <a:r>
              <a:rPr lang="bg-BG" altLang="bg-BG" sz="1100" b="1">
                <a:solidFill>
                  <a:srgbClr val="FF0000"/>
                </a:solidFill>
              </a:rPr>
              <a:t>Ниво 3 по INES</a:t>
            </a:r>
            <a:endParaRPr lang="en-US" altLang="bg-BG" sz="11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bg-BG" sz="1100" b="1"/>
              <a:t>7</a:t>
            </a:r>
            <a:r>
              <a:rPr lang="bg-BG" altLang="bg-BG" sz="1100" b="1"/>
              <a:t>. К-19, Северен Атлантически океан (1961)</a:t>
            </a:r>
            <a:endParaRPr lang="en-US" altLang="bg-BG" sz="11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/>
              <a:t>Инцидент в съветска ядрена подводница К-19. Всичките 8 моряци от екипажа, които участват в ремонта, а по-късно още 20 от членовете на екипажа умират. </a:t>
            </a:r>
            <a:r>
              <a:rPr lang="bg-BG" altLang="bg-BG" sz="1100" b="1">
                <a:solidFill>
                  <a:srgbClr val="FF0000"/>
                </a:solidFill>
              </a:rPr>
              <a:t>Ниво 5 по INES</a:t>
            </a:r>
            <a:endParaRPr lang="en-US" altLang="bg-BG" sz="11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bg-BG" sz="1100" b="1"/>
              <a:t>8</a:t>
            </a:r>
            <a:r>
              <a:rPr lang="bg-BG" altLang="bg-BG" sz="1100" b="1"/>
              <a:t>. SL-1, Айдахо (1961)</a:t>
            </a:r>
            <a:endParaRPr lang="en-US" altLang="bg-BG" sz="11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/>
              <a:t>Stationary Low-Power Reactor Number One, или SL-1, е експериментален ядрен реактор, който на 3 януари 1961 г. по неизвестни причини експлодира, убивайки трима работници. </a:t>
            </a:r>
            <a:r>
              <a:rPr lang="bg-BG" altLang="bg-BG" sz="1100" b="1">
                <a:solidFill>
                  <a:srgbClr val="FF0000"/>
                </a:solidFill>
              </a:rPr>
              <a:t>Ниво 4 по INES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bg-BG" sz="1100" b="1">
                <a:solidFill>
                  <a:srgbClr val="FF0000"/>
                </a:solidFill>
              </a:rPr>
              <a:t>9</a:t>
            </a:r>
            <a:r>
              <a:rPr lang="bg-BG" altLang="bg-BG" sz="1100" b="1">
                <a:solidFill>
                  <a:srgbClr val="FF0000"/>
                </a:solidFill>
              </a:rPr>
              <a:t>. Къйштъйм, Русия (1957)</a:t>
            </a:r>
            <a:endParaRPr lang="en-US" altLang="bg-BG" sz="11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>
                <a:solidFill>
                  <a:srgbClr val="FF0000"/>
                </a:solidFill>
              </a:rPr>
              <a:t>Сериозна авария в завод за преработка на отработено ядрено гориво. Материалите около инцидента са декласифицирани едва през 1990 г. Счита се, че броят на загиналите е най-малко 200 души. </a:t>
            </a:r>
            <a:r>
              <a:rPr lang="bg-BG" altLang="bg-BG" sz="1400" b="1">
                <a:solidFill>
                  <a:srgbClr val="FF0000"/>
                </a:solidFill>
              </a:rPr>
              <a:t>Ниво 6 по INES</a:t>
            </a:r>
            <a:endParaRPr lang="en-US" altLang="bg-BG" sz="140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bg-BG" sz="1100" b="1"/>
              <a:t>10</a:t>
            </a:r>
            <a:r>
              <a:rPr lang="bg-BG" altLang="bg-BG" sz="1100" b="1"/>
              <a:t> Уиндскейл, Англия (1957)</a:t>
            </a:r>
            <a:endParaRPr lang="en-US" altLang="bg-BG" sz="11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100"/>
              <a:t>Най-тежкият ядрен инцидент във Великобритания се случва на 10 октомври 1957 г. в Уиндскейл. Той е и най-сериозният в световен мащаб до аварията в Three Mile Island 22 години по-късно. Свързан е с ядрена лаборатория и реактор за производство и обогатяване на плутоний. Броят на пострадалите не е точно установен. </a:t>
            </a:r>
            <a:r>
              <a:rPr lang="bg-BG" altLang="bg-BG" sz="1100" b="1">
                <a:solidFill>
                  <a:srgbClr val="FF0000"/>
                </a:solidFill>
              </a:rPr>
              <a:t>Ниво 5 по INES</a:t>
            </a:r>
            <a:endParaRPr lang="en-US" altLang="bg-BG" sz="1100">
              <a:solidFill>
                <a:srgbClr val="FF0000"/>
              </a:solidFill>
            </a:endParaRP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258888" y="766763"/>
            <a:ext cx="7667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b="1"/>
              <a:t>Кратка хроника на последните 10 най-тежки ядрени инцидента</a:t>
            </a:r>
            <a:endParaRPr lang="en-US" altLang="bg-BG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bg-BG" sz="1800"/>
          </a:p>
        </p:txBody>
      </p:sp>
      <p:grpSp>
        <p:nvGrpSpPr>
          <p:cNvPr id="7172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7173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74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кищимска катастрофа, ядрена катастрофа, кищимска авария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20713"/>
            <a:ext cx="298291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кищимска катастрофа, ядрена катастрофа, кищимска авария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68413"/>
            <a:ext cx="65532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6588125" y="5157788"/>
            <a:ext cx="25511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Паметна плоча, на  ликвидаторите - хората, които са участвали в разчистването на радиоактивните замърсявания след експлозията в завода „Маяк“.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bg-BG" altLang="bg-BG" sz="1800"/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53975" y="6288088"/>
            <a:ext cx="883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60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на радиоактивното замърсяване в областта на Кыштым, Озьорск и по дължината на следата.</a:t>
            </a:r>
          </a:p>
        </p:txBody>
      </p:sp>
      <p:grpSp>
        <p:nvGrpSpPr>
          <p:cNvPr id="8198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8199" name="Picture 3" descr="Uni_Sofia_transpar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00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2856"/>
          <a:stretch>
            <a:fillRect/>
          </a:stretch>
        </p:blipFill>
        <p:spPr bwMode="auto">
          <a:xfrm>
            <a:off x="1116013" y="741363"/>
            <a:ext cx="709295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932363" y="3113088"/>
          <a:ext cx="3744912" cy="26749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03721"/>
                <a:gridCol w="735608"/>
                <a:gridCol w="837604"/>
                <a:gridCol w="967979"/>
              </a:tblGrid>
              <a:tr h="4808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1/2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Лъчение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Принос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 anchor="ctr"/>
                </a:tc>
              </a:tr>
              <a:tr h="232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 d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β, </a:t>
                      </a: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следи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</a:tr>
              <a:tr h="232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 + </a:t>
                      </a: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28.6 a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</a:tr>
              <a:tr h="232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Zr + </a:t>
                      </a: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Nb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d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β, </a:t>
                      </a: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24.9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</a:tr>
              <a:tr h="3343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 + 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Rh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a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β, </a:t>
                      </a: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3.7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 anchor="ctr"/>
                </a:tc>
              </a:tr>
              <a:tr h="232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a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β, </a:t>
                      </a: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0.036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</a:tr>
              <a:tr h="232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 + </a:t>
                      </a: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 d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β, </a:t>
                      </a: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</a:tr>
              <a:tr h="232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2.6 a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β, </a:t>
                      </a: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следи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</a:tr>
              <a:tr h="232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bg-BG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Eu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a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β, </a:t>
                      </a: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следи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</a:tr>
              <a:tr h="232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 (</a:t>
                      </a:r>
                      <a:r>
                        <a:rPr lang="bg-BG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разни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1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―</a:t>
                      </a:r>
                      <a:endParaRPr lang="en-US" sz="1100" b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следи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9" marR="68589" marT="0" marB="0"/>
                </a:tc>
              </a:tr>
            </a:tbl>
          </a:graphicData>
        </a:graphic>
      </p:graphicFrame>
      <p:sp>
        <p:nvSpPr>
          <p:cNvPr id="10300" name="TextBox 3"/>
          <p:cNvSpPr txBox="1">
            <a:spLocks noChangeArrowheads="1"/>
          </p:cNvSpPr>
          <p:nvPr/>
        </p:nvSpPr>
        <p:spPr bwMode="auto">
          <a:xfrm>
            <a:off x="863600" y="5876925"/>
            <a:ext cx="76692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на радиоактивната следа възникнала в източен Урал след Къйштъймската авария.  Приведен е радионуклидния състав на замърсяването. От територията в розово са изселени 10730 жители. По данни от списание Природа, Кыштымская авария крупным планом, № 5, 47-75 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en-US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altLang="bg-BG" sz="1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bg-BG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01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10302" name="Picture 3" descr="Uni_Sofia_transparen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03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468313" y="1474788"/>
            <a:ext cx="835183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причин онкологической заболеваемости в связи с радиационной аварией впервые позволил скорректироват частоты диагностированных опухолей в зависимости от несколких факторов внешнего воздействия. Так, в Челябинской области никакой связи между заболеваемостью и мощностью дозы не обнаружено, зато установлена хорошая коррелация частоты заболеваний и выбросов в атмосферу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bg-BG" altLang="bg-BG" sz="1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Хотя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bg-BG" altLang="bg-BG" sz="1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не канцероген, но как показатель общей химической загрязненности он весьма удобен. Если выбросов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bg-BG" altLang="bg-BG" sz="1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нет,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заболеваемости составляет 225 слачаев, при выбросах 50, 100 и 150 тыс. т/год - 250, 275 и 300 случаев на 100 тыс. чел. в год. </a:t>
            </a:r>
            <a:r>
              <a:rPr lang="bg-BG" altLang="bg-BG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Поэтаму в Челябинской области смертность</a:t>
            </a:r>
            <a:r>
              <a:rPr lang="en-US" altLang="bg-BG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bg-BG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злокачественных заболеваний связана не с радиоактивным загрязнением, а с выбросам токсичных веществ металлургическими и химическими заводами. </a:t>
            </a:r>
            <a:endParaRPr lang="en-US" altLang="bg-BG" sz="1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данни от списание Природа, Кыштымская авария крупным планом, № 5, 47-75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267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11268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69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942975" y="692150"/>
            <a:ext cx="7589838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 демографические исследования среди облученных в разном возрасте. У лиц, получивших небольшую дозу, систематических отклонений не обнаружено. Однако у родителей, которые на момент аварии были новорожденными, количество детей было достоверно снижено приблизительно на 10 % по сравнению с контролем (таблица).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/>
              <a:t> 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Люди более старшего возраста, вступали в брак чаще, чем в контроле, а количесво детей в таких семьях либо не отличается от контроля, либо несколько меньше. Вместе с тем рождаемость среди отселенного населения была выше, чем по области в целом, что объсняется, по-видимому, лучшими условиами жизни, чем у остольного сельского населения области. Может быть сказываются какие-то другие факторы, типа национальных особенностей. </a:t>
            </a:r>
            <a:endParaRPr lang="en-US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данни от списание Природа, Кыштымская авария крупным планом, № 5, 47-75 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en-US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altLang="bg-BG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bg-BG" altLang="bg-BG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24075" y="2205038"/>
          <a:ext cx="4776788" cy="2120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4161"/>
                <a:gridCol w="1214702"/>
                <a:gridCol w="1089066"/>
                <a:gridCol w="848859"/>
              </a:tblGrid>
              <a:tr h="7712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момент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аварии,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ность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вступивших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брак,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имеющих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2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</a:t>
                      </a:r>
                      <a:r>
                        <a:rPr lang="bg-BG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bg-BG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2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9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bg-BG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2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– 19</a:t>
                      </a:r>
                      <a:endParaRPr lang="bg-BG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2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– 29</a:t>
                      </a:r>
                      <a:endParaRPr lang="bg-BG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bg-BG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2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– 39</a:t>
                      </a:r>
                      <a:endParaRPr lang="bg-BG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bg-BG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3856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bg-BG" sz="1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целом</a:t>
                      </a:r>
                      <a:r>
                        <a:rPr lang="bg-BG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СССР)</a:t>
                      </a:r>
                      <a:endParaRPr lang="bg-BG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81.9 – 82.6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94.6</a:t>
                      </a: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332" name="Group 1"/>
          <p:cNvGrpSpPr>
            <a:grpSpLocks/>
          </p:cNvGrpSpPr>
          <p:nvPr/>
        </p:nvGrpSpPr>
        <p:grpSpPr bwMode="auto">
          <a:xfrm>
            <a:off x="250825" y="44450"/>
            <a:ext cx="8713788" cy="1152525"/>
            <a:chOff x="250825" y="188913"/>
            <a:chExt cx="8713788" cy="1152525"/>
          </a:xfrm>
        </p:grpSpPr>
        <p:pic>
          <p:nvPicPr>
            <p:cNvPr id="12333" name="Picture 3" descr="Uni_Sofia_transpare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88913"/>
              <a:ext cx="938213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334" name="Text Box 4"/>
            <p:cNvSpPr txBox="1">
              <a:spLocks noChangeArrowheads="1"/>
            </p:cNvSpPr>
            <p:nvPr/>
          </p:nvSpPr>
          <p:spPr bwMode="auto">
            <a:xfrm>
              <a:off x="1331913" y="449263"/>
              <a:ext cx="76327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bg-BG" altLang="bg-BG" sz="1400">
                  <a:latin typeface="Times New Roman" panose="02020603050405020304" pitchFamily="18" charset="0"/>
                </a:rPr>
                <a:t>Софийски университет „Св. Климент Охридски“, Физически факултет, Катедра Атомна физика</a:t>
              </a:r>
              <a:endParaRPr lang="en-US" altLang="bg-BG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3592</TotalTime>
  <Words>5131</Words>
  <Application>Microsoft Office PowerPoint</Application>
  <PresentationFormat>On-screen Show (4:3)</PresentationFormat>
  <Paragraphs>412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Times New Roman</vt:lpstr>
      <vt:lpstr>Symbol</vt:lpstr>
      <vt:lpstr>Default Design</vt:lpstr>
      <vt:lpstr>Microsoft Equation 3.0</vt:lpstr>
      <vt:lpstr>Origin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Atomic Physics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Мьосбауерови изследвания на въздушни филтри, взети след Чернобилската авария [A15]</dc:title>
  <dc:creator>Ventsi Rusanov</dc:creator>
  <cp:lastModifiedBy>Admin_LAW</cp:lastModifiedBy>
  <cp:revision>216</cp:revision>
  <dcterms:created xsi:type="dcterms:W3CDTF">2016-04-25T12:52:32Z</dcterms:created>
  <dcterms:modified xsi:type="dcterms:W3CDTF">2026-04-15T08:58:50Z</dcterms:modified>
</cp:coreProperties>
</file>