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media/image1.jpeg" ContentType="image/jpeg"/>
  <Override PartName="/ppt/media/image2.jpeg" ContentType="image/jpeg"/>
  <Override PartName="/ppt/theme/theme2.xml" ContentType="application/vnd.openxmlformats-officedocument.theme+xml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92" r:id="rId44"/>
    <p:sldId id="293" r:id="rId45"/>
    <p:sldId id="294" r:id="rId46"/>
    <p:sldId id="295" r:id="rId47"/>
    <p:sldId id="296" r:id="rId48"/>
    <p:sldId id="297" r:id="rId49"/>
    <p:sldId id="298" r:id="rId50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1pPr>
    <a:lvl2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2pPr>
    <a:lvl3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3pPr>
    <a:lvl4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4pPr>
    <a:lvl5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5pPr>
    <a:lvl6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6pPr>
    <a:lvl7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7pPr>
    <a:lvl8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8pPr>
    <a:lvl9pPr marL="0" marR="0" indent="0" algn="l" defTabSz="584200" rtl="0" fontAlgn="auto" latinLnBrk="0" hangingPunct="0">
      <a:lnSpc>
        <a:spcPct val="100000"/>
      </a:lnSpc>
      <a:spcBef>
        <a:spcPts val="40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515151"/>
        </a:solidFill>
        <a:effectLst/>
        <a:uFillTx/>
        <a:latin typeface="Cochin"/>
        <a:ea typeface="Cochin"/>
        <a:cs typeface="Cochin"/>
        <a:sym typeface="Cochin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Cochin"/>
          <a:ea typeface="Cochin"/>
          <a:cs typeface="Cochin"/>
        </a:font>
        <a:srgbClr val="3D3E3F">
          <a:alpha val="90000"/>
        </a:srgb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A6AAA9">
              <a:alpha val="11000"/>
            </a:srgbClr>
          </a:solidFill>
        </a:fill>
      </a:tcStyle>
    </a:band2H>
    <a:firstCol>
      <a:tcTxStyle b="off" i="off">
        <a:font>
          <a:latin typeface="Cochin"/>
          <a:ea typeface="Cochin"/>
          <a:cs typeface="Cochin"/>
        </a:font>
        <a:srgbClr val="3D3E3F">
          <a:alpha val="90000"/>
        </a:srgbClr>
      </a:tcTxStyle>
      <a:tcStyle>
        <a:tcBdr>
          <a:left>
            <a:ln w="12700" cap="flat">
              <a:noFill/>
              <a:miter lim="400000"/>
            </a:ln>
          </a:left>
          <a:right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9AB4DA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Cochin"/>
          <a:ea typeface="Cochin"/>
          <a:cs typeface="Cochin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A6AAA9"/>
              </a:solidFill>
              <a:custDash>
                <a:ds d="100000" sp="200000"/>
              </a:custDash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25F89">
              <a:alpha val="60000"/>
            </a:srgbClr>
          </a:solidFill>
        </a:fill>
      </a:tcStyle>
    </a:lastRow>
    <a:firstRow>
      <a:tcTxStyle b="off" i="off">
        <a:font>
          <a:latin typeface="Cochin"/>
          <a:ea typeface="Cochin"/>
          <a:cs typeface="Cochin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A6AAA9"/>
              </a:solidFill>
              <a:custDash>
                <a:ds d="100000" sp="200000"/>
              </a:custDash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25F89">
              <a:alpha val="50000"/>
            </a:srgb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Cochin"/>
          <a:ea typeface="Cochin"/>
          <a:cs typeface="Cochin"/>
        </a:font>
        <a:srgbClr val="5151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rgbClr val="D2D9E6"/>
          </a:solidFill>
        </a:fill>
      </a:tcStyle>
    </a:wholeTbl>
    <a:band2H>
      <a:tcTxStyle b="def" i="def"/>
      <a:tcStyle>
        <a:tcBdr/>
        <a:fill>
          <a:solidFill>
            <a:srgbClr val="EAEDF3"/>
          </a:solidFill>
        </a:fill>
      </a:tcStyle>
    </a:band2H>
    <a:firstCol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381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381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Cochin"/>
          <a:ea typeface="Cochin"/>
          <a:cs typeface="Cochin"/>
        </a:font>
        <a:srgbClr val="5151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rgbClr val="F4E5CD"/>
          </a:solidFill>
        </a:fill>
      </a:tcStyle>
    </a:wholeTbl>
    <a:band2H>
      <a:tcTxStyle b="def" i="def"/>
      <a:tcStyle>
        <a:tcBdr/>
        <a:fill>
          <a:solidFill>
            <a:srgbClr val="FAF2E8"/>
          </a:solidFill>
        </a:fill>
      </a:tcStyle>
    </a:band2H>
    <a:firstCol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381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381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Cochin"/>
          <a:ea typeface="Cochin"/>
          <a:cs typeface="Cochin"/>
        </a:font>
        <a:srgbClr val="5151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rgbClr val="D9D2DB"/>
          </a:solidFill>
        </a:fill>
      </a:tcStyle>
    </a:wholeTbl>
    <a:band2H>
      <a:tcTxStyle b="def" i="def"/>
      <a:tcStyle>
        <a:tcBdr/>
        <a:fill>
          <a:solidFill>
            <a:srgbClr val="EDEAEE"/>
          </a:solidFill>
        </a:fill>
      </a:tcStyle>
    </a:band2H>
    <a:firstCol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381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381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Cochin"/>
          <a:ea typeface="Cochin"/>
          <a:cs typeface="Cochin"/>
        </a:font>
        <a:srgbClr val="51515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8E8E8"/>
          </a:solidFill>
        </a:fill>
      </a:tcStyle>
    </a:wholeTbl>
    <a:band2H>
      <a:tcTxStyle b="def" i="def"/>
      <a:tcStyle>
        <a:tcBdr/>
        <a:fill>
          <a:solidFill>
            <a:srgbClr val="290051"/>
          </a:solidFill>
        </a:fill>
      </a:tcStyle>
    </a:band2H>
    <a:firstCol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ochin"/>
          <a:ea typeface="Cochin"/>
          <a:cs typeface="Cochin"/>
        </a:font>
        <a:srgbClr val="51515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515151"/>
              </a:solidFill>
              <a:prstDash val="solid"/>
              <a:round/>
            </a:ln>
          </a:top>
          <a:bottom>
            <a:ln w="25400" cap="flat">
              <a:solidFill>
                <a:srgbClr val="515151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290051"/>
          </a:solidFill>
        </a:fill>
      </a:tcStyle>
    </a:lastRow>
    <a:fir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15151"/>
              </a:solidFill>
              <a:prstDash val="solid"/>
              <a:round/>
            </a:ln>
          </a:top>
          <a:bottom>
            <a:ln w="25400" cap="flat">
              <a:solidFill>
                <a:srgbClr val="515151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Cochin"/>
          <a:ea typeface="Cochin"/>
          <a:cs typeface="Cochin"/>
        </a:font>
        <a:srgbClr val="5151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rgbClr val="CFCFCF"/>
          </a:solidFill>
        </a:fill>
      </a:tcStyle>
    </a:wholeTbl>
    <a:band2H>
      <a:tcTxStyle b="def" i="def"/>
      <a:tcStyle>
        <a:tcBdr/>
        <a:fill>
          <a:solidFill>
            <a:srgbClr val="E8E8E8"/>
          </a:solidFill>
        </a:fill>
      </a:tcStyle>
    </a:band2H>
    <a:firstCol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rgbClr val="515151"/>
          </a:solidFill>
        </a:fill>
      </a:tcStyle>
    </a:firstCol>
    <a:la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38100" cap="flat">
              <a:solidFill>
                <a:srgbClr val="290051"/>
              </a:solidFill>
              <a:prstDash val="solid"/>
              <a:round/>
            </a:ln>
          </a:top>
          <a:bottom>
            <a:ln w="127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rgbClr val="515151"/>
          </a:solidFill>
        </a:fill>
      </a:tcStyle>
    </a:lastRow>
    <a:firstRow>
      <a:tcTxStyle b="on" i="off">
        <a:font>
          <a:latin typeface="Cochin"/>
          <a:ea typeface="Cochin"/>
          <a:cs typeface="Cochin"/>
        </a:font>
        <a:srgbClr val="290051"/>
      </a:tcTxStyle>
      <a:tcStyle>
        <a:tcBdr>
          <a:left>
            <a:ln w="12700" cap="flat">
              <a:solidFill>
                <a:srgbClr val="290051"/>
              </a:solidFill>
              <a:prstDash val="solid"/>
              <a:round/>
            </a:ln>
          </a:left>
          <a:right>
            <a:ln w="12700" cap="flat">
              <a:solidFill>
                <a:srgbClr val="290051"/>
              </a:solidFill>
              <a:prstDash val="solid"/>
              <a:round/>
            </a:ln>
          </a:right>
          <a:top>
            <a:ln w="12700" cap="flat">
              <a:solidFill>
                <a:srgbClr val="290051"/>
              </a:solidFill>
              <a:prstDash val="solid"/>
              <a:round/>
            </a:ln>
          </a:top>
          <a:bottom>
            <a:ln w="38100" cap="flat">
              <a:solidFill>
                <a:srgbClr val="290051"/>
              </a:solidFill>
              <a:prstDash val="solid"/>
              <a:round/>
            </a:ln>
          </a:bottom>
          <a:insideH>
            <a:ln w="12700" cap="flat">
              <a:solidFill>
                <a:srgbClr val="290051"/>
              </a:solidFill>
              <a:prstDash val="solid"/>
              <a:round/>
            </a:ln>
          </a:insideH>
          <a:insideV>
            <a:ln w="12700" cap="flat">
              <a:solidFill>
                <a:srgbClr val="290051"/>
              </a:solidFill>
              <a:prstDash val="solid"/>
              <a:round/>
            </a:ln>
          </a:insideV>
        </a:tcBdr>
        <a:fill>
          <a:solidFill>
            <a:srgbClr val="51515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Relationship Id="rId44" Type="http://schemas.openxmlformats.org/officeDocument/2006/relationships/slide" Target="slides/slide37.xml"/><Relationship Id="rId45" Type="http://schemas.openxmlformats.org/officeDocument/2006/relationships/slide" Target="slides/slide38.xml"/><Relationship Id="rId46" Type="http://schemas.openxmlformats.org/officeDocument/2006/relationships/slide" Target="slides/slide39.xml"/><Relationship Id="rId47" Type="http://schemas.openxmlformats.org/officeDocument/2006/relationships/slide" Target="slides/slide40.xml"/><Relationship Id="rId48" Type="http://schemas.openxmlformats.org/officeDocument/2006/relationships/slide" Target="slides/slide41.xml"/><Relationship Id="rId49" Type="http://schemas.openxmlformats.org/officeDocument/2006/relationships/slide" Target="slides/slide42.xml"/><Relationship Id="rId50" Type="http://schemas.openxmlformats.org/officeDocument/2006/relationships/slide" Target="slides/slide4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Shape 21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19" name="Shape 21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Text"/>
          <p:cNvSpPr txBox="1"/>
          <p:nvPr>
            <p:ph type="title"/>
          </p:nvPr>
        </p:nvSpPr>
        <p:spPr>
          <a:xfrm>
            <a:off x="787400" y="2057400"/>
            <a:ext cx="11430000" cy="3175000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584200">
              <a:defRPr sz="100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5" name="Body Level One…"/>
          <p:cNvSpPr txBox="1"/>
          <p:nvPr>
            <p:ph type="body" sz="quarter" idx="1"/>
          </p:nvPr>
        </p:nvSpPr>
        <p:spPr>
          <a:xfrm>
            <a:off x="787400" y="5334000"/>
            <a:ext cx="11430000" cy="1524000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  <a:lvl2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2pPr>
            <a:lvl3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3pPr>
            <a:lvl4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4pPr>
            <a:lvl5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Horizont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lose-up photo of a wedding cake with a pink flower decoration on top"/>
          <p:cNvSpPr/>
          <p:nvPr>
            <p:ph type="pic" sz="half" idx="21"/>
          </p:nvPr>
        </p:nvSpPr>
        <p:spPr>
          <a:xfrm>
            <a:off x="2351863" y="762000"/>
            <a:ext cx="8305801" cy="5537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4" name="Title Text"/>
          <p:cNvSpPr txBox="1"/>
          <p:nvPr>
            <p:ph type="title"/>
          </p:nvPr>
        </p:nvSpPr>
        <p:spPr>
          <a:xfrm>
            <a:off x="787400" y="6413500"/>
            <a:ext cx="11430000" cy="1778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100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sz="quarter" idx="1"/>
          </p:nvPr>
        </p:nvSpPr>
        <p:spPr>
          <a:xfrm>
            <a:off x="787400" y="8178800"/>
            <a:ext cx="11430000" cy="825500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  <a:lvl2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2pPr>
            <a:lvl3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3pPr>
            <a:lvl4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4pPr>
            <a:lvl5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- Centr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/>
          <p:nvPr>
            <p:ph type="title"/>
          </p:nvPr>
        </p:nvSpPr>
        <p:spPr>
          <a:xfrm>
            <a:off x="787400" y="3289300"/>
            <a:ext cx="11430000" cy="3175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100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Vertic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Chairs for a wedding ceremony decorated with blue ribbons"/>
          <p:cNvSpPr/>
          <p:nvPr>
            <p:ph type="pic" sz="half" idx="21"/>
          </p:nvPr>
        </p:nvSpPr>
        <p:spPr>
          <a:xfrm>
            <a:off x="5609166" y="2082800"/>
            <a:ext cx="7450668" cy="558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2" name="Title Text"/>
          <p:cNvSpPr txBox="1"/>
          <p:nvPr>
            <p:ph type="title"/>
          </p:nvPr>
        </p:nvSpPr>
        <p:spPr>
          <a:xfrm>
            <a:off x="546100" y="1473200"/>
            <a:ext cx="5969000" cy="3708400"/>
          </a:xfrm>
          <a:prstGeom prst="rect">
            <a:avLst/>
          </a:prstGeom>
        </p:spPr>
        <p:txBody>
          <a:bodyPr lIns="50800" tIns="50800" rIns="50800" bIns="50800" anchor="b"/>
          <a:lstStyle>
            <a:lvl1pPr defTabSz="584200">
              <a:defRPr sz="74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3" name="Body Level One…"/>
          <p:cNvSpPr txBox="1"/>
          <p:nvPr>
            <p:ph type="body" sz="quarter" idx="1"/>
          </p:nvPr>
        </p:nvSpPr>
        <p:spPr>
          <a:xfrm>
            <a:off x="546100" y="5295900"/>
            <a:ext cx="5969000" cy="3238500"/>
          </a:xfrm>
          <a:prstGeom prst="rect">
            <a:avLst/>
          </a:prstGeom>
        </p:spPr>
        <p:txBody>
          <a:bodyPr lIns="50800" tIns="50800" rIns="50800" bIns="50800"/>
          <a:lstStyle>
            <a:lvl1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  <a:lvl2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2pPr>
            <a:lvl3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3pPr>
            <a:lvl4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4pPr>
            <a:lvl5pPr marL="0" indent="0" algn="ctr" defTabSz="584200">
              <a:spcBef>
                <a:spcPts val="0"/>
              </a:spcBef>
              <a:buClrTx/>
              <a:buSzTx/>
              <a:buNone/>
              <a:defRPr sz="42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- To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itle Text"/>
          <p:cNvSpPr txBox="1"/>
          <p:nvPr>
            <p:ph type="title"/>
          </p:nvPr>
        </p:nvSpPr>
        <p:spPr>
          <a:xfrm>
            <a:off x="787400" y="520700"/>
            <a:ext cx="11430000" cy="1905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74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&amp; Bullets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Text"/>
          <p:cNvSpPr txBox="1"/>
          <p:nvPr>
            <p:ph type="title"/>
          </p:nvPr>
        </p:nvSpPr>
        <p:spPr>
          <a:xfrm>
            <a:off x="787400" y="520700"/>
            <a:ext cx="11430000" cy="1905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74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0" name="Body Level One…"/>
          <p:cNvSpPr txBox="1"/>
          <p:nvPr>
            <p:ph type="body" idx="1"/>
          </p:nvPr>
        </p:nvSpPr>
        <p:spPr>
          <a:xfrm>
            <a:off x="787400" y="2794000"/>
            <a:ext cx="11430000" cy="5715000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4318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  <a:lvl2pPr marL="8636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2pPr>
            <a:lvl3pPr marL="12954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3pPr>
            <a:lvl4pPr marL="17272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4pPr>
            <a:lvl5pPr marL="21590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61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, Bullets &amp; Photo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Chairs for a wedding ceremony decorated with blue ribbons"/>
          <p:cNvSpPr/>
          <p:nvPr>
            <p:ph type="pic" sz="half" idx="21"/>
          </p:nvPr>
        </p:nvSpPr>
        <p:spPr>
          <a:xfrm>
            <a:off x="5609166" y="2870200"/>
            <a:ext cx="7450668" cy="558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9" name="Title Text"/>
          <p:cNvSpPr txBox="1"/>
          <p:nvPr>
            <p:ph type="title"/>
          </p:nvPr>
        </p:nvSpPr>
        <p:spPr>
          <a:xfrm>
            <a:off x="787400" y="520700"/>
            <a:ext cx="11430000" cy="1905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74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0" name="Body Level One…"/>
          <p:cNvSpPr txBox="1"/>
          <p:nvPr>
            <p:ph type="body" sz="half" idx="1"/>
          </p:nvPr>
        </p:nvSpPr>
        <p:spPr>
          <a:xfrm>
            <a:off x="787400" y="2794000"/>
            <a:ext cx="5715000" cy="5715000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3683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  <a:lvl2pPr marL="7366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2pPr>
            <a:lvl3pPr marL="11049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3pPr>
            <a:lvl4pPr marL="14732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4pPr>
            <a:lvl5pPr marL="18415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71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, Bullets &amp; Live Video Smal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itle Text"/>
          <p:cNvSpPr txBox="1"/>
          <p:nvPr>
            <p:ph type="title"/>
          </p:nvPr>
        </p:nvSpPr>
        <p:spPr>
          <a:xfrm>
            <a:off x="787400" y="520700"/>
            <a:ext cx="11430000" cy="1905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74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9" name="Body Level One…"/>
          <p:cNvSpPr txBox="1"/>
          <p:nvPr>
            <p:ph type="body" sz="half" idx="1"/>
          </p:nvPr>
        </p:nvSpPr>
        <p:spPr>
          <a:xfrm>
            <a:off x="787400" y="2794000"/>
            <a:ext cx="5715000" cy="5715000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3683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  <a:lvl2pPr marL="7366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2pPr>
            <a:lvl3pPr marL="11049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3pPr>
            <a:lvl4pPr marL="14732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4pPr>
            <a:lvl5pPr marL="18415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80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, Bullets &amp; Live Video Larg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itle Text"/>
          <p:cNvSpPr txBox="1"/>
          <p:nvPr>
            <p:ph type="title"/>
          </p:nvPr>
        </p:nvSpPr>
        <p:spPr>
          <a:xfrm>
            <a:off x="787400" y="520700"/>
            <a:ext cx="11430000" cy="1905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74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8" name="Body Level One…"/>
          <p:cNvSpPr txBox="1"/>
          <p:nvPr>
            <p:ph type="body" sz="half" idx="1"/>
          </p:nvPr>
        </p:nvSpPr>
        <p:spPr>
          <a:xfrm>
            <a:off x="787400" y="2794000"/>
            <a:ext cx="5715000" cy="5715000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3683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  <a:lvl2pPr marL="7366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2pPr>
            <a:lvl3pPr marL="11049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3pPr>
            <a:lvl4pPr marL="14732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4pPr>
            <a:lvl5pPr marL="1841500" indent="-368300" defTabSz="584200">
              <a:spcBef>
                <a:spcPts val="3300"/>
              </a:spcBef>
              <a:buClrTx/>
              <a:buSzPct val="75000"/>
              <a:buChar char="•"/>
              <a:defRPr sz="33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89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ullets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Body Level One…"/>
          <p:cNvSpPr txBox="1"/>
          <p:nvPr>
            <p:ph type="body" idx="1"/>
          </p:nvPr>
        </p:nvSpPr>
        <p:spPr>
          <a:xfrm>
            <a:off x="787400" y="1257300"/>
            <a:ext cx="11430000" cy="7239000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4318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  <a:lvl2pPr marL="8636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2pPr>
            <a:lvl3pPr marL="12954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3pPr>
            <a:lvl4pPr marL="17272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4pPr>
            <a:lvl5pPr marL="2159000" indent="-431800" defTabSz="584200">
              <a:spcBef>
                <a:spcPts val="4000"/>
              </a:spcBef>
              <a:buClr>
                <a:srgbClr val="515151"/>
              </a:buClr>
              <a:buSzPct val="75000"/>
              <a:buChar char="•"/>
              <a:defRPr sz="4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97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3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ortrait photo of a wedding reception table decorated with flowers"/>
          <p:cNvSpPr/>
          <p:nvPr>
            <p:ph type="pic" sz="half" idx="21"/>
          </p:nvPr>
        </p:nvSpPr>
        <p:spPr>
          <a:xfrm>
            <a:off x="6500731" y="4292600"/>
            <a:ext cx="6918498" cy="461434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05" name="Close-up photo of a wedding cake with a pink flower decoration on top"/>
          <p:cNvSpPr/>
          <p:nvPr>
            <p:ph type="pic" sz="quarter" idx="22"/>
          </p:nvPr>
        </p:nvSpPr>
        <p:spPr>
          <a:xfrm>
            <a:off x="8054162" y="835384"/>
            <a:ext cx="3810002" cy="254000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06" name="Chairs for a wedding ceremony decorated with blue ribbons"/>
          <p:cNvSpPr/>
          <p:nvPr>
            <p:ph type="pic" idx="23"/>
          </p:nvPr>
        </p:nvSpPr>
        <p:spPr>
          <a:xfrm>
            <a:off x="-1058335" y="838200"/>
            <a:ext cx="10752669" cy="80645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07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Body Level One…"/>
          <p:cNvSpPr txBox="1"/>
          <p:nvPr>
            <p:ph type="body" sz="quarter" idx="1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lIns="50800" tIns="50800" rIns="50800" bIns="50800" anchor="ctr"/>
          <a:lstStyle>
            <a:lvl1pPr marL="0" indent="0" algn="ctr" defTabSz="914400">
              <a:spcBef>
                <a:spcPts val="0"/>
              </a:spcBef>
              <a:buClrTx/>
              <a:buSzTx/>
              <a:buNone/>
              <a:tabLst>
                <a:tab pos="914400" algn="l"/>
              </a:tabLst>
              <a:defRPr i="1" sz="3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  <a:lvl2pPr marL="755650" indent="-323850" algn="ctr" defTabSz="914400">
              <a:spcBef>
                <a:spcPts val="0"/>
              </a:spcBef>
              <a:buClrTx/>
              <a:buSzPct val="75000"/>
              <a:buChar char="•"/>
              <a:tabLst>
                <a:tab pos="914400" algn="l"/>
              </a:tabLst>
              <a:defRPr i="1" sz="3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2pPr>
            <a:lvl3pPr marL="1187450" indent="-323850" algn="ctr" defTabSz="914400">
              <a:spcBef>
                <a:spcPts val="0"/>
              </a:spcBef>
              <a:buClrTx/>
              <a:buSzPct val="75000"/>
              <a:buChar char="•"/>
              <a:tabLst>
                <a:tab pos="914400" algn="l"/>
              </a:tabLst>
              <a:defRPr i="1" sz="3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3pPr>
            <a:lvl4pPr marL="1619250" indent="-323850" algn="ctr" defTabSz="914400">
              <a:spcBef>
                <a:spcPts val="0"/>
              </a:spcBef>
              <a:buClrTx/>
              <a:buSzPct val="75000"/>
              <a:buChar char="•"/>
              <a:tabLst>
                <a:tab pos="914400" algn="l"/>
              </a:tabLst>
              <a:defRPr i="1" sz="3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4pPr>
            <a:lvl5pPr marL="2051050" indent="-323850" algn="ctr" defTabSz="914400">
              <a:spcBef>
                <a:spcPts val="0"/>
              </a:spcBef>
              <a:buClrTx/>
              <a:buSzPct val="75000"/>
              <a:buChar char="•"/>
              <a:tabLst>
                <a:tab pos="914400" algn="l"/>
              </a:tabLst>
              <a:defRPr i="1" sz="3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115" name="“Type a quote here.”"/>
          <p:cNvSpPr txBox="1"/>
          <p:nvPr>
            <p:ph type="body" sz="quarter" idx="21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 lIns="50800" tIns="50800" rIns="50800" bIns="50800" anchor="ctr"/>
          <a:lstStyle/>
          <a:p>
            <a:pPr marL="0" indent="0" algn="ctr" defTabSz="914400">
              <a:spcBef>
                <a:spcPts val="2400"/>
              </a:spcBef>
              <a:buClrTx/>
              <a:buSzTx/>
              <a:buNone/>
              <a:tabLst>
                <a:tab pos="914400" algn="l"/>
              </a:tabLst>
              <a:defRPr sz="4000">
                <a:solidFill>
                  <a:srgbClr val="515151"/>
                </a:solidFill>
                <a:effectLst/>
                <a:latin typeface="Cochin"/>
                <a:ea typeface="Cochin"/>
                <a:cs typeface="Cochin"/>
                <a:sym typeface="Cochin"/>
              </a:defRPr>
            </a:pPr>
          </a:p>
        </p:txBody>
      </p:sp>
      <p:sp>
        <p:nvSpPr>
          <p:cNvPr id="116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Close-up photo of a wedding cake with a pink flower decoration on top"/>
          <p:cNvSpPr/>
          <p:nvPr>
            <p:ph type="pic" idx="21"/>
          </p:nvPr>
        </p:nvSpPr>
        <p:spPr>
          <a:xfrm>
            <a:off x="-812800" y="0"/>
            <a:ext cx="146304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4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lide Number"/>
          <p:cNvSpPr txBox="1"/>
          <p:nvPr>
            <p:ph type="sldNum" sz="quarter" idx="2"/>
          </p:nvPr>
        </p:nvSpPr>
        <p:spPr>
          <a:xfrm>
            <a:off x="6311900" y="9258300"/>
            <a:ext cx="368301" cy="393700"/>
          </a:xfrm>
          <a:prstGeom prst="rect">
            <a:avLst/>
          </a:prstGeom>
        </p:spPr>
        <p:txBody>
          <a:bodyPr lIns="50800" tIns="50800" rIns="50800" bIns="50800" anchor="t"/>
          <a:lstStyle>
            <a:lvl1pPr algn="ctr" defTabSz="584200">
              <a:defRPr sz="2000">
                <a:solidFill>
                  <a:srgbClr val="515151"/>
                </a:solidFill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9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Group"/>
          <p:cNvGrpSpPr/>
          <p:nvPr/>
        </p:nvGrpSpPr>
        <p:grpSpPr>
          <a:xfrm>
            <a:off x="-3" y="-1"/>
            <a:ext cx="12029444" cy="8453123"/>
            <a:chOff x="-1" y="0"/>
            <a:chExt cx="12029442" cy="8453122"/>
          </a:xfrm>
        </p:grpSpPr>
        <p:sp>
          <p:nvSpPr>
            <p:cNvPr id="147" name="Shape"/>
            <p:cNvSpPr/>
            <p:nvPr/>
          </p:nvSpPr>
          <p:spPr>
            <a:xfrm>
              <a:off x="-1" y="3251200"/>
              <a:ext cx="11638846" cy="520192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596" y="16584"/>
                  </a:moveTo>
                  <a:lnTo>
                    <a:pt x="0" y="21600"/>
                  </a:lnTo>
                  <a:lnTo>
                    <a:pt x="0" y="11738"/>
                  </a:lnTo>
                  <a:lnTo>
                    <a:pt x="21600" y="0"/>
                  </a:lnTo>
                  <a:lnTo>
                    <a:pt x="21600" y="13275"/>
                  </a:lnTo>
                  <a:lnTo>
                    <a:pt x="21596" y="16584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0" scaled="0"/>
            </a:gra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t">
              <a:noAutofit/>
            </a:bodyPr>
            <a:lstStyle/>
            <a:p>
              <a:pPr defTabSz="1300480">
                <a:spcBef>
                  <a:spcPts val="0"/>
                </a:spcBef>
                <a:def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8" name="Shape"/>
            <p:cNvSpPr/>
            <p:nvPr/>
          </p:nvSpPr>
          <p:spPr>
            <a:xfrm>
              <a:off x="-2" y="-1"/>
              <a:ext cx="12029444" cy="83289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531" y="18789"/>
                  </a:moveTo>
                  <a:lnTo>
                    <a:pt x="0" y="21600"/>
                  </a:lnTo>
                  <a:lnTo>
                    <a:pt x="0" y="53"/>
                  </a:lnTo>
                  <a:lnTo>
                    <a:pt x="21600" y="0"/>
                  </a:lnTo>
                  <a:lnTo>
                    <a:pt x="21531" y="18789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0" scaled="0"/>
            </a:gra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t">
              <a:noAutofit/>
            </a:bodyPr>
            <a:lstStyle/>
            <a:p>
              <a:pPr defTabSz="1300480">
                <a:spcBef>
                  <a:spcPts val="0"/>
                </a:spcBef>
                <a:def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50" name="Body Level One…"/>
          <p:cNvSpPr txBox="1"/>
          <p:nvPr>
            <p:ph type="body" sz="quarter" idx="1"/>
          </p:nvPr>
        </p:nvSpPr>
        <p:spPr>
          <a:xfrm>
            <a:off x="1950718" y="5527040"/>
            <a:ext cx="9103362" cy="2492588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</a:lvl1pPr>
            <a:lvl2pPr marL="0" indent="0" algn="ctr">
              <a:buClrTx/>
              <a:buSzTx/>
              <a:buNone/>
            </a:lvl2pPr>
            <a:lvl3pPr marL="0" indent="0" algn="ctr">
              <a:buClrTx/>
              <a:buSzTx/>
              <a:buNone/>
            </a:lvl3pPr>
            <a:lvl4pPr marL="0" indent="0" algn="ctr">
              <a:buClrTx/>
              <a:buSzTx/>
              <a:buNone/>
            </a:lvl4pPr>
            <a:lvl5pPr marL="0" indent="0" algn="ctr">
              <a:buClrTx/>
              <a:buSz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1" name="Title Text"/>
          <p:cNvSpPr txBox="1"/>
          <p:nvPr>
            <p:ph type="title"/>
          </p:nvPr>
        </p:nvSpPr>
        <p:spPr>
          <a:xfrm>
            <a:off x="975358" y="2515163"/>
            <a:ext cx="11054083" cy="2470012"/>
          </a:xfrm>
          <a:prstGeom prst="rect">
            <a:avLst/>
          </a:prstGeom>
        </p:spPr>
        <p:txBody>
          <a:bodyPr anchor="b"/>
          <a:lstStyle>
            <a:lvl1pPr>
              <a:defRPr sz="7600">
                <a:effectLst>
                  <a:outerShdw sx="100000" sy="100000" kx="0" ky="0" algn="b" rotWithShape="0" blurRad="12700" dist="38100" dir="2700000">
                    <a:srgbClr val="000000"/>
                  </a:outerShdw>
                </a:effectLst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5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wo Content">
    <p:bg>
      <p:bgPr>
        <a:gradFill flip="none" rotWithShape="1">
          <a:gsLst>
            <a:gs pos="51000">
              <a:srgbClr val="F6FBFC"/>
            </a:gs>
            <a:gs pos="74000">
              <a:srgbClr val="AEDAE5"/>
            </a:gs>
            <a:gs pos="83000">
              <a:srgbClr val="AEDAE5"/>
            </a:gs>
            <a:gs pos="100000">
              <a:srgbClr val="C9E6EE"/>
            </a:gs>
          </a:gsLst>
          <a:lin ang="162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Title Text"/>
          <p:cNvSpPr txBox="1"/>
          <p:nvPr>
            <p:ph type="title"/>
          </p:nvPr>
        </p:nvSpPr>
        <p:spPr>
          <a:xfrm>
            <a:off x="650238" y="390596"/>
            <a:ext cx="11704324" cy="1625602"/>
          </a:xfrm>
          <a:prstGeom prst="rect">
            <a:avLst/>
          </a:prstGeom>
        </p:spPr>
        <p:txBody>
          <a:bodyPr lIns="86693" tIns="86693" rIns="86693" bIns="86693"/>
          <a:lstStyle>
            <a:lvl1pPr defTabSz="1300414"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Title Text</a:t>
            </a:r>
          </a:p>
        </p:txBody>
      </p:sp>
      <p:sp>
        <p:nvSpPr>
          <p:cNvPr id="160" name="Body Level One…"/>
          <p:cNvSpPr txBox="1"/>
          <p:nvPr>
            <p:ph type="body" sz="half" idx="1"/>
          </p:nvPr>
        </p:nvSpPr>
        <p:spPr>
          <a:xfrm>
            <a:off x="650238" y="2275838"/>
            <a:ext cx="5743790" cy="6436928"/>
          </a:xfrm>
          <a:prstGeom prst="rect">
            <a:avLst/>
          </a:prstGeom>
        </p:spPr>
        <p:txBody>
          <a:bodyPr lIns="86693" tIns="86693" rIns="86693" bIns="86693"/>
          <a:lstStyle>
            <a:lvl1pPr marL="465338" indent="-465338" defTabSz="1300414">
              <a:spcBef>
                <a:spcPts val="900"/>
              </a:spcBef>
              <a:buClrTx/>
              <a:buSzPct val="100000"/>
              <a:buFont typeface="Arial"/>
              <a:buChar char="•"/>
              <a:defRPr sz="3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09591" indent="-452415" defTabSz="1300414">
              <a:spcBef>
                <a:spcPts val="900"/>
              </a:spcBef>
              <a:buClrTx/>
              <a:buFont typeface="Arial"/>
              <a:defRPr sz="3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48672" indent="-434318" defTabSz="1300414">
              <a:spcBef>
                <a:spcPts val="900"/>
              </a:spcBef>
              <a:buClrTx/>
              <a:buFont typeface="Arial"/>
              <a:buChar char="•"/>
              <a:defRPr sz="3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54106" indent="-482575" defTabSz="1300414">
              <a:spcBef>
                <a:spcPts val="900"/>
              </a:spcBef>
              <a:buClrTx/>
              <a:buFont typeface="Arial"/>
              <a:defRPr sz="3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311285" indent="-482575" defTabSz="1300414">
              <a:spcBef>
                <a:spcPts val="900"/>
              </a:spcBef>
              <a:buClrTx/>
              <a:buFont typeface="Arial"/>
              <a:buChar char="»"/>
              <a:defRPr sz="3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161" name="Slide Number"/>
          <p:cNvSpPr txBox="1"/>
          <p:nvPr>
            <p:ph type="sldNum" sz="quarter" idx="2"/>
          </p:nvPr>
        </p:nvSpPr>
        <p:spPr>
          <a:xfrm>
            <a:off x="11962494" y="9108517"/>
            <a:ext cx="392067" cy="382542"/>
          </a:xfrm>
          <a:prstGeom prst="rect">
            <a:avLst/>
          </a:prstGeom>
        </p:spPr>
        <p:txBody>
          <a:bodyPr lIns="86693" tIns="86693" rIns="86693" bIns="86693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Заглавие и съдържание">
    <p:bg>
      <p:bgPr>
        <a:gradFill flip="none" rotWithShape="1">
          <a:gsLst>
            <a:gs pos="51000">
              <a:srgbClr val="F6FBFC"/>
            </a:gs>
            <a:gs pos="74000">
              <a:srgbClr val="AEDAE5"/>
            </a:gs>
            <a:gs pos="83000">
              <a:srgbClr val="AEDAE5"/>
            </a:gs>
            <a:gs pos="100000">
              <a:srgbClr val="C9E6EE"/>
            </a:gs>
          </a:gsLst>
          <a:lin ang="162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itle Text"/>
          <p:cNvSpPr txBox="1"/>
          <p:nvPr>
            <p:ph type="title"/>
          </p:nvPr>
        </p:nvSpPr>
        <p:spPr>
          <a:xfrm>
            <a:off x="650238" y="390596"/>
            <a:ext cx="11704324" cy="1625602"/>
          </a:xfrm>
          <a:prstGeom prst="rect">
            <a:avLst/>
          </a:prstGeom>
        </p:spPr>
        <p:txBody>
          <a:bodyPr lIns="86693" tIns="86693" rIns="86693" bIns="86693"/>
          <a:lstStyle>
            <a:lvl1pPr defTabSz="1300414"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Title Text</a:t>
            </a:r>
          </a:p>
        </p:txBody>
      </p:sp>
      <p:sp>
        <p:nvSpPr>
          <p:cNvPr id="169" name="Body Level One…"/>
          <p:cNvSpPr txBox="1"/>
          <p:nvPr>
            <p:ph type="body" idx="1"/>
          </p:nvPr>
        </p:nvSpPr>
        <p:spPr>
          <a:xfrm>
            <a:off x="650238" y="2275840"/>
            <a:ext cx="11704324" cy="6436928"/>
          </a:xfrm>
          <a:prstGeom prst="rect">
            <a:avLst/>
          </a:prstGeom>
        </p:spPr>
        <p:txBody>
          <a:bodyPr lIns="86693" tIns="86693" rIns="86693" bIns="86693"/>
          <a:lstStyle>
            <a:lvl1pPr marL="471462" indent="-471462" defTabSz="1300414"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06191" indent="-449014" defTabSz="1300414"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33431" indent="-419079" defTabSz="1300414">
              <a:buClrTx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74426" indent="-502894" defTabSz="1300414"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331603" indent="-502895" defTabSz="1300414">
              <a:buClrTx/>
              <a:buFont typeface="Arial"/>
              <a:buChar char="»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170" name="Slide Number"/>
          <p:cNvSpPr txBox="1"/>
          <p:nvPr>
            <p:ph type="sldNum" sz="quarter" idx="2"/>
          </p:nvPr>
        </p:nvSpPr>
        <p:spPr>
          <a:xfrm>
            <a:off x="11962494" y="9108517"/>
            <a:ext cx="392067" cy="382542"/>
          </a:xfrm>
          <a:prstGeom prst="rect">
            <a:avLst/>
          </a:prstGeom>
        </p:spPr>
        <p:txBody>
          <a:bodyPr lIns="86693" tIns="86693" rIns="86693" bIns="86693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Заглавие и съдържание">
    <p:bg>
      <p:bgPr>
        <a:gradFill flip="none" rotWithShape="1">
          <a:gsLst>
            <a:gs pos="51000">
              <a:srgbClr val="F6FBFC"/>
            </a:gs>
            <a:gs pos="74000">
              <a:srgbClr val="AEDAE5"/>
            </a:gs>
            <a:gs pos="83000">
              <a:srgbClr val="AEDAE5"/>
            </a:gs>
            <a:gs pos="100000">
              <a:srgbClr val="C9E6EE"/>
            </a:gs>
          </a:gsLst>
          <a:lin ang="162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Title Text"/>
          <p:cNvSpPr txBox="1"/>
          <p:nvPr>
            <p:ph type="title"/>
          </p:nvPr>
        </p:nvSpPr>
        <p:spPr>
          <a:xfrm>
            <a:off x="650238" y="390596"/>
            <a:ext cx="11704324" cy="1625602"/>
          </a:xfrm>
          <a:prstGeom prst="rect">
            <a:avLst/>
          </a:prstGeom>
        </p:spPr>
        <p:txBody>
          <a:bodyPr lIns="86694" tIns="86694" rIns="86694" bIns="86694"/>
          <a:lstStyle>
            <a:lvl1pPr defTabSz="1300446"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Title Text</a:t>
            </a:r>
          </a:p>
        </p:txBody>
      </p:sp>
      <p:sp>
        <p:nvSpPr>
          <p:cNvPr id="178" name="Body Level One…"/>
          <p:cNvSpPr txBox="1"/>
          <p:nvPr>
            <p:ph type="body" idx="1"/>
          </p:nvPr>
        </p:nvSpPr>
        <p:spPr>
          <a:xfrm>
            <a:off x="650238" y="2275840"/>
            <a:ext cx="11704324" cy="6436928"/>
          </a:xfrm>
          <a:prstGeom prst="rect">
            <a:avLst/>
          </a:prstGeom>
        </p:spPr>
        <p:txBody>
          <a:bodyPr lIns="86694" tIns="86694" rIns="86694" bIns="86694"/>
          <a:lstStyle>
            <a:lvl1pPr marL="471475" indent="-471475" defTabSz="1300446"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06213" indent="-449025" defTabSz="1300446"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33465" indent="-419087" defTabSz="1300446">
              <a:buClrTx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74472" indent="-502905" defTabSz="1300446"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331660" indent="-502905" defTabSz="1300446">
              <a:buClrTx/>
              <a:buFont typeface="Arial"/>
              <a:buChar char="»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179" name="Slide Number"/>
          <p:cNvSpPr txBox="1"/>
          <p:nvPr>
            <p:ph type="sldNum" sz="quarter" idx="2"/>
          </p:nvPr>
        </p:nvSpPr>
        <p:spPr>
          <a:xfrm>
            <a:off x="11962491" y="9108517"/>
            <a:ext cx="392069" cy="382544"/>
          </a:xfrm>
          <a:prstGeom prst="rect">
            <a:avLst/>
          </a:prstGeom>
        </p:spPr>
        <p:txBody>
          <a:bodyPr lIns="86694" tIns="86694" rIns="86694" bIns="86694" anchor="ctr"/>
          <a:lstStyle>
            <a:lvl1pPr defTabSz="173393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and Conten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Title Text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 lIns="65022" tIns="65022" rIns="65022" bIns="65022"/>
          <a:lstStyle>
            <a:lvl1pPr defTabSz="650240"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Title Text</a:t>
            </a:r>
          </a:p>
        </p:txBody>
      </p:sp>
      <p:sp>
        <p:nvSpPr>
          <p:cNvPr id="187" name="Body Level One…"/>
          <p:cNvSpPr txBox="1"/>
          <p:nvPr>
            <p:ph type="body" idx="1"/>
          </p:nvPr>
        </p:nvSpPr>
        <p:spPr>
          <a:xfrm>
            <a:off x="650239" y="2275839"/>
            <a:ext cx="11704322" cy="6436927"/>
          </a:xfrm>
          <a:prstGeom prst="rect">
            <a:avLst/>
          </a:prstGeom>
        </p:spPr>
        <p:txBody>
          <a:bodyPr lIns="65022" tIns="65022" rIns="65022" bIns="65022"/>
          <a:lstStyle>
            <a:lvl1pPr marL="471487" indent="-471487" defTabSz="650240">
              <a:spcBef>
                <a:spcPts val="900"/>
              </a:spcBef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06235" indent="-449035" defTabSz="650240">
              <a:spcBef>
                <a:spcPts val="900"/>
              </a:spcBef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defTabSz="650240">
              <a:spcBef>
                <a:spcPts val="900"/>
              </a:spcBef>
              <a:buClrTx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502920" defTabSz="650240">
              <a:spcBef>
                <a:spcPts val="900"/>
              </a:spcBef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331720" indent="-502920" defTabSz="650240">
              <a:spcBef>
                <a:spcPts val="900"/>
              </a:spcBef>
              <a:buClrTx/>
              <a:buFont typeface="Arial"/>
              <a:buChar char="»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188" name="Slide Number"/>
          <p:cNvSpPr txBox="1"/>
          <p:nvPr>
            <p:ph type="sldNum" sz="quarter" idx="2"/>
          </p:nvPr>
        </p:nvSpPr>
        <p:spPr>
          <a:xfrm>
            <a:off x="12005836" y="9130187"/>
            <a:ext cx="348725" cy="339199"/>
          </a:xfrm>
          <a:prstGeom prst="rect">
            <a:avLst/>
          </a:prstGeom>
        </p:spPr>
        <p:txBody>
          <a:bodyPr lIns="65022" tIns="65022" rIns="65022" bIns="65022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, Text, and Conten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Title Text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 lIns="65022" tIns="65022" rIns="65022" bIns="65022"/>
          <a:lstStyle>
            <a:lvl1pPr defTabSz="650240"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Title Text</a:t>
            </a:r>
          </a:p>
        </p:txBody>
      </p:sp>
      <p:sp>
        <p:nvSpPr>
          <p:cNvPr id="196" name="Body Level One…"/>
          <p:cNvSpPr txBox="1"/>
          <p:nvPr>
            <p:ph type="body" sz="half" idx="1"/>
          </p:nvPr>
        </p:nvSpPr>
        <p:spPr>
          <a:xfrm>
            <a:off x="650239" y="2275839"/>
            <a:ext cx="5743788" cy="6436927"/>
          </a:xfrm>
          <a:prstGeom prst="rect">
            <a:avLst/>
          </a:prstGeom>
        </p:spPr>
        <p:txBody>
          <a:bodyPr lIns="65022" tIns="65022" rIns="65022" bIns="65022"/>
          <a:lstStyle>
            <a:lvl1pPr marL="471487" indent="-471487" defTabSz="650240">
              <a:spcBef>
                <a:spcPts val="900"/>
              </a:spcBef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06235" indent="-449035" defTabSz="650240">
              <a:spcBef>
                <a:spcPts val="900"/>
              </a:spcBef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defTabSz="650240">
              <a:spcBef>
                <a:spcPts val="900"/>
              </a:spcBef>
              <a:buClrTx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502920" defTabSz="650240">
              <a:spcBef>
                <a:spcPts val="900"/>
              </a:spcBef>
              <a:buClrTx/>
              <a:buFont typeface="Arial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331720" indent="-502920" defTabSz="650240">
              <a:spcBef>
                <a:spcPts val="900"/>
              </a:spcBef>
              <a:buClrTx/>
              <a:buFont typeface="Arial"/>
              <a:buChar char="»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>
              <a:defRPr>
                <a:effectLst/>
              </a:defRPr>
            </a:pPr>
            <a:r>
              <a:t>Body Level One</a:t>
            </a:r>
          </a:p>
          <a:p>
            <a:pPr lvl="1">
              <a:defRPr>
                <a:effectLst/>
              </a:defRPr>
            </a:pPr>
            <a:r>
              <a:t>Body Level Two</a:t>
            </a:r>
          </a:p>
          <a:p>
            <a:pPr lvl="2">
              <a:defRPr>
                <a:effectLst/>
              </a:defRPr>
            </a:pPr>
            <a:r>
              <a:t>Body Level Three</a:t>
            </a:r>
          </a:p>
          <a:p>
            <a:pPr lvl="3">
              <a:defRPr>
                <a:effectLst/>
              </a:defRPr>
            </a:pPr>
            <a:r>
              <a:t>Body Level Four</a:t>
            </a:r>
          </a:p>
          <a:p>
            <a:pPr lvl="4">
              <a:defRPr>
                <a:effectLst/>
              </a:defRPr>
            </a:pPr>
            <a:r>
              <a:t>Body Level Five</a:t>
            </a:r>
          </a:p>
        </p:txBody>
      </p:sp>
      <p:sp>
        <p:nvSpPr>
          <p:cNvPr id="197" name="Slide Number"/>
          <p:cNvSpPr txBox="1"/>
          <p:nvPr>
            <p:ph type="sldNum" sz="quarter" idx="2"/>
          </p:nvPr>
        </p:nvSpPr>
        <p:spPr>
          <a:xfrm>
            <a:off x="12005836" y="9051165"/>
            <a:ext cx="348725" cy="339199"/>
          </a:xfrm>
          <a:prstGeom prst="rect">
            <a:avLst/>
          </a:prstGeom>
        </p:spPr>
        <p:txBody>
          <a:bodyPr lIns="65022" tIns="65022" rIns="65022" bIns="65022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Slide Number"/>
          <p:cNvSpPr txBox="1"/>
          <p:nvPr>
            <p:ph type="sldNum" sz="quarter" idx="2"/>
          </p:nvPr>
        </p:nvSpPr>
        <p:spPr>
          <a:xfrm>
            <a:off x="12005836" y="9130187"/>
            <a:ext cx="348725" cy="339199"/>
          </a:xfrm>
          <a:prstGeom prst="rect">
            <a:avLst/>
          </a:prstGeom>
        </p:spPr>
        <p:txBody>
          <a:bodyPr lIns="65022" tIns="65022" rIns="65022" bIns="65022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Only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Title Text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 lIns="65022" tIns="65022" rIns="65022" bIns="65022"/>
          <a:lstStyle>
            <a:lvl1pPr defTabSz="650240"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Title Text</a:t>
            </a:r>
          </a:p>
        </p:txBody>
      </p:sp>
      <p:sp>
        <p:nvSpPr>
          <p:cNvPr id="212" name="Slide Number"/>
          <p:cNvSpPr txBox="1"/>
          <p:nvPr>
            <p:ph type="sldNum" sz="quarter" idx="2"/>
          </p:nvPr>
        </p:nvSpPr>
        <p:spPr>
          <a:xfrm>
            <a:off x="12005836" y="9130187"/>
            <a:ext cx="348725" cy="339199"/>
          </a:xfrm>
          <a:prstGeom prst="rect">
            <a:avLst/>
          </a:prstGeom>
        </p:spPr>
        <p:txBody>
          <a:bodyPr lIns="65022" tIns="65022" rIns="65022" bIns="65022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72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"/>
          <p:cNvGrpSpPr/>
          <p:nvPr/>
        </p:nvGrpSpPr>
        <p:grpSpPr>
          <a:xfrm>
            <a:off x="-3" y="-2"/>
            <a:ext cx="10299986" cy="2817710"/>
            <a:chOff x="-1" y="-1"/>
            <a:chExt cx="10299985" cy="2817709"/>
          </a:xfrm>
        </p:grpSpPr>
        <p:sp>
          <p:nvSpPr>
            <p:cNvPr id="2" name="Shape"/>
            <p:cNvSpPr/>
            <p:nvPr/>
          </p:nvSpPr>
          <p:spPr>
            <a:xfrm>
              <a:off x="-2" y="1316283"/>
              <a:ext cx="10130654" cy="150142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573" y="9712"/>
                  </a:moveTo>
                  <a:lnTo>
                    <a:pt x="0" y="21600"/>
                  </a:lnTo>
                  <a:lnTo>
                    <a:pt x="0" y="0"/>
                  </a:lnTo>
                  <a:lnTo>
                    <a:pt x="21600" y="32"/>
                  </a:lnTo>
                  <a:lnTo>
                    <a:pt x="21573" y="4970"/>
                  </a:lnTo>
                  <a:lnTo>
                    <a:pt x="21573" y="9712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6B0000"/>
                </a:gs>
                <a:gs pos="100000">
                  <a:srgbClr val="720000"/>
                </a:gs>
              </a:gsLst>
              <a:lin ang="0" scaled="0"/>
            </a:gra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t">
              <a:noAutofit/>
            </a:bodyPr>
            <a:lstStyle/>
            <a:p>
              <a:pPr defTabSz="1300480">
                <a:spcBef>
                  <a:spcPts val="0"/>
                </a:spcBef>
                <a:def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3" name="Shape"/>
            <p:cNvSpPr/>
            <p:nvPr/>
          </p:nvSpPr>
          <p:spPr>
            <a:xfrm>
              <a:off x="-2" y="-2"/>
              <a:ext cx="10299987" cy="27070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591" y="16790"/>
                  </a:move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lnTo>
                    <a:pt x="21591" y="1679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0" scaled="0"/>
            </a:gra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t">
              <a:noAutofit/>
            </a:bodyPr>
            <a:lstStyle/>
            <a:p>
              <a:pPr defTabSz="1300480">
                <a:spcBef>
                  <a:spcPts val="0"/>
                </a:spcBef>
                <a:def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5" name="Title Text"/>
          <p:cNvSpPr txBox="1"/>
          <p:nvPr>
            <p:ph type="title"/>
          </p:nvPr>
        </p:nvSpPr>
        <p:spPr>
          <a:xfrm>
            <a:off x="650238" y="390595"/>
            <a:ext cx="11704324" cy="1625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2" tIns="65022" rIns="65022" bIns="65022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6" name="Body Level One…"/>
          <p:cNvSpPr txBox="1"/>
          <p:nvPr>
            <p:ph type="body" idx="1"/>
          </p:nvPr>
        </p:nvSpPr>
        <p:spPr>
          <a:xfrm>
            <a:off x="650238" y="2275838"/>
            <a:ext cx="11704324" cy="63940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2" tIns="65022" rIns="65022" bIns="65022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" name="Slide Number"/>
          <p:cNvSpPr txBox="1"/>
          <p:nvPr>
            <p:ph type="sldNum" sz="quarter" idx="2"/>
          </p:nvPr>
        </p:nvSpPr>
        <p:spPr>
          <a:xfrm>
            <a:off x="11989960" y="9165507"/>
            <a:ext cx="364601" cy="371347"/>
          </a:xfrm>
          <a:prstGeom prst="rect">
            <a:avLst/>
          </a:prstGeom>
          <a:ln w="12700">
            <a:miter lim="400000"/>
          </a:ln>
        </p:spPr>
        <p:txBody>
          <a:bodyPr wrap="none" lIns="65022" tIns="65022" rIns="65022" bIns="65022" anchor="b">
            <a:spAutoFit/>
          </a:bodyPr>
          <a:lstStyle>
            <a:lvl1pPr algn="r" defTabSz="1300480">
              <a:spcBef>
                <a:spcPts val="0"/>
              </a:spcBef>
              <a:defRPr sz="1600">
                <a:solidFill>
                  <a:srgbClr val="FFFFFF"/>
                </a:solidFill>
                <a:effectLst>
                  <a:outerShdw sx="100000" sy="100000" kx="0" ky="0" algn="b" rotWithShape="0" blurRad="12700" dist="25400" dir="2700000">
                    <a:srgbClr val="000000"/>
                  </a:outerShdw>
                </a:effectLst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</p:sldLayoutIdLst>
  <p:transition xmlns:p14="http://schemas.microsoft.com/office/powerpoint/2010/main" spd="med" advClick="1"/>
  <p:txStyles>
    <p:titleStyle>
      <a:lvl1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1pPr>
      <a:lvl2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2pPr>
      <a:lvl3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3pPr>
      <a:lvl4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4pPr>
      <a:lvl5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5pPr>
      <a:lvl6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6pPr>
      <a:lvl7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7pPr>
      <a:lvl8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8pPr>
      <a:lvl9pPr marL="0" marR="0" indent="0" algn="ct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6200" u="none">
          <a:solidFill>
            <a:srgbClr val="FFFFCC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9pPr>
    </p:titleStyle>
    <p:bodyStyle>
      <a:lvl1pPr marL="471487" marR="0" indent="-471487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80000"/>
        <a:buFontTx/>
        <a:buChar char="▪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1pPr>
      <a:lvl2pPr marL="906234" marR="0" indent="-449034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100000"/>
        <a:buFontTx/>
        <a:buChar char="–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2pPr>
      <a:lvl3pPr marL="1333500" marR="0" indent="-419100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100000"/>
        <a:buFontTx/>
        <a:buChar char="▪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3pPr>
      <a:lvl4pPr marL="1874520" marR="0" indent="-502919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100000"/>
        <a:buFontTx/>
        <a:buChar char="–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4pPr>
      <a:lvl5pPr marL="2387600" marR="0" indent="-558800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100000"/>
        <a:buFontTx/>
        <a:buChar char="▪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5pPr>
      <a:lvl6pPr marL="2633979" marR="0" indent="-474979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75000"/>
        <a:buFontTx/>
        <a:buChar char="•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6pPr>
      <a:lvl7pPr marL="3065779" marR="0" indent="-474979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75000"/>
        <a:buFontTx/>
        <a:buChar char="•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7pPr>
      <a:lvl8pPr marL="3497579" marR="0" indent="-474979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75000"/>
        <a:buFontTx/>
        <a:buChar char="•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8pPr>
      <a:lvl9pPr marL="3929379" marR="0" indent="-474979" algn="l" defTabSz="130048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FFCC66"/>
        </a:buClr>
        <a:buSzPct val="75000"/>
        <a:buFontTx/>
        <a:buChar char="•"/>
        <a:tabLst/>
        <a:defRPr b="0" baseline="0" cap="none" i="0" spc="0" strike="noStrike" sz="4400" u="none">
          <a:solidFill>
            <a:srgbClr val="FFFFFF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Tahoma"/>
          <a:ea typeface="Tahoma"/>
          <a:cs typeface="Tahoma"/>
          <a:sym typeface="Tahoma"/>
        </a:defRPr>
      </a:lvl9pPr>
    </p:bodyStyle>
    <p:otherStyle>
      <a:lvl1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1pPr>
      <a:lvl2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2pPr>
      <a:lvl3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3pPr>
      <a:lvl4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4pPr>
      <a:lvl5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5pPr>
      <a:lvl6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6pPr>
      <a:lvl7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7pPr>
      <a:lvl8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8pPr>
      <a:lvl9pPr marL="0" marR="0" indent="0" algn="r" defTabSz="13004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effectLst>
            <a:outerShdw sx="100000" sy="100000" kx="0" ky="0" algn="b" rotWithShape="0" blurRad="12700" dist="25400" dir="2700000">
              <a:srgbClr val="000000"/>
            </a:outerShdw>
          </a:effectLst>
          <a:uFillTx/>
          <a:latin typeface="+mn-lt"/>
          <a:ea typeface="+mn-ea"/>
          <a:cs typeface="+mn-cs"/>
          <a:sym typeface="Tahoma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5" Type="http://schemas.openxmlformats.org/officeDocument/2006/relationships/image" Target="../media/image9.jpeg"/><Relationship Id="rId6" Type="http://schemas.openxmlformats.org/officeDocument/2006/relationships/image" Target="../media/image6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Relationship Id="rId3" Type="http://schemas.openxmlformats.org/officeDocument/2006/relationships/image" Target="../media/image10.jpeg"/><Relationship Id="rId4" Type="http://schemas.openxmlformats.org/officeDocument/2006/relationships/image" Target="../media/image8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1.jpe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Relationship Id="rId3" Type="http://schemas.openxmlformats.org/officeDocument/2006/relationships/hyperlink" Target="https://hpc-lab.sofiatech.bg/" TargetMode="External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Relationship Id="rId4" Type="http://schemas.openxmlformats.org/officeDocument/2006/relationships/image" Target="../media/image1.tif"/><Relationship Id="rId5" Type="http://schemas.openxmlformats.org/officeDocument/2006/relationships/image" Target="../media/image17.pn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2.jpeg"/></Relationships>
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/Relationships>

</file>

<file path=ppt/slides/_rels/slide3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8.png"/></Relationships>

</file>

<file path=ppt/slides/_rels/slide4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13.jpeg"/></Relationships>

</file>

<file path=ppt/slides/_rels/slide4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png"/></Relationships>
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80 години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80 години</a:t>
            </a:r>
          </a:p>
        </p:txBody>
      </p:sp>
      <p:sp>
        <p:nvSpPr>
          <p:cNvPr id="222" name="Катедра Атомна Физика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Катедра Атомна Физика</a:t>
            </a:r>
          </a:p>
        </p:txBody>
      </p:sp>
      <p:pic>
        <p:nvPicPr>
          <p:cNvPr id="223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63221" t="0" r="0" b="0"/>
          <a:stretch>
            <a:fillRect/>
          </a:stretch>
        </p:blipFill>
        <p:spPr>
          <a:xfrm>
            <a:off x="10718057" y="8604632"/>
            <a:ext cx="2314675" cy="10514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47840" t="0" r="34359" b="0"/>
          <a:stretch>
            <a:fillRect/>
          </a:stretch>
        </p:blipFill>
        <p:spPr>
          <a:xfrm>
            <a:off x="9444242" y="8636686"/>
            <a:ext cx="1120252" cy="1051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rcRect l="15702" t="0" r="66659" b="0"/>
          <a:stretch>
            <a:fillRect/>
          </a:stretch>
        </p:blipFill>
        <p:spPr>
          <a:xfrm>
            <a:off x="748490" y="8747431"/>
            <a:ext cx="1120405" cy="90342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rcRect l="0" t="0" r="85618" b="0"/>
          <a:stretch>
            <a:fillRect/>
          </a:stretch>
        </p:blipFill>
        <p:spPr>
          <a:xfrm>
            <a:off x="1989472" y="8697576"/>
            <a:ext cx="1001295" cy="990149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" name="Picture 2" descr="Picture 2"/>
          <p:cNvPicPr>
            <a:picLocks noChangeAspect="1"/>
          </p:cNvPicPr>
          <p:nvPr/>
        </p:nvPicPr>
        <p:blipFill>
          <a:blip r:embed="rId4">
            <a:extLst/>
          </a:blip>
          <a:srcRect l="236" t="1100" r="238" b="0"/>
          <a:stretch>
            <a:fillRect/>
          </a:stretch>
        </p:blipFill>
        <p:spPr>
          <a:xfrm>
            <a:off x="1304062" y="4866"/>
            <a:ext cx="10396507" cy="20438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Юбилей, финансово подкрепен от проект SUMMIT (Sofia University Marking Momentum for Innovation and Technological Transfer) (1.01.2023 - 30.06.2026)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 defTabSz="274574">
              <a:defRPr sz="4700">
                <a:effectLst>
                  <a:outerShdw sx="100000" sy="100000" kx="0" ky="0" algn="b" rotWithShape="0" blurRad="12700" dist="23876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Юбилей, финансово подкрепен от проект SUMMIT (Sofia University Marking Momentum for Innovation and Technological Transfer) (1.01.2023 - 30.06.2026)</a:t>
            </a:r>
          </a:p>
        </p:txBody>
      </p:sp>
      <p:sp>
        <p:nvSpPr>
          <p:cNvPr id="230" name="В юбилейната конфернция 16-18.04.2026 участват колеги, работили в катедрата Атомна Физика и продължили кариерата си извън страната. Благодарение на проекта се върнаха да  представят резултатите си.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377393">
              <a:defRPr sz="2660">
                <a:effectLst>
                  <a:outerShdw sx="100000" sy="100000" kx="0" ky="0" algn="b" rotWithShape="0" blurRad="24130" dist="32816" dir="3000000">
                    <a:srgbClr val="FFFFFF">
                      <a:alpha val="60000"/>
                    </a:srgbClr>
                  </a:outerShdw>
                </a:effectLst>
              </a:defRPr>
            </a:pPr>
            <a:r>
              <a:rPr b="1"/>
              <a:t>В юбилейната конфернция 16-18.04.2026</a:t>
            </a:r>
            <a:r>
              <a:t> г.  в София участват колеги, работили в катедрата Атомна Физика и продължили кариерата си извън страната. Благодарение на проекта се върнаха да представят резултатите си.</a:t>
            </a:r>
          </a:p>
        </p:txBody>
      </p:sp>
      <p:pic>
        <p:nvPicPr>
          <p:cNvPr id="23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63221" t="0" r="0" b="0"/>
          <a:stretch>
            <a:fillRect/>
          </a:stretch>
        </p:blipFill>
        <p:spPr>
          <a:xfrm>
            <a:off x="10718057" y="8604632"/>
            <a:ext cx="2314675" cy="10514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47840" t="0" r="34359" b="0"/>
          <a:stretch>
            <a:fillRect/>
          </a:stretch>
        </p:blipFill>
        <p:spPr>
          <a:xfrm>
            <a:off x="9444242" y="8636686"/>
            <a:ext cx="1120252" cy="1051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rcRect l="15702" t="0" r="66659" b="0"/>
          <a:stretch>
            <a:fillRect/>
          </a:stretch>
        </p:blipFill>
        <p:spPr>
          <a:xfrm>
            <a:off x="748490" y="8747431"/>
            <a:ext cx="1120405" cy="90342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rcRect l="0" t="0" r="85618" b="0"/>
          <a:stretch>
            <a:fillRect/>
          </a:stretch>
        </p:blipFill>
        <p:spPr>
          <a:xfrm>
            <a:off x="1989472" y="8697576"/>
            <a:ext cx="1001295" cy="990149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" name="Picture 2" descr="Picture 2"/>
          <p:cNvPicPr>
            <a:picLocks noChangeAspect="1"/>
          </p:cNvPicPr>
          <p:nvPr/>
        </p:nvPicPr>
        <p:blipFill>
          <a:blip r:embed="rId4">
            <a:extLst/>
          </a:blip>
          <a:srcRect l="236" t="1100" r="238" b="0"/>
          <a:stretch>
            <a:fillRect/>
          </a:stretch>
        </p:blipFill>
        <p:spPr>
          <a:xfrm>
            <a:off x="1304062" y="4866"/>
            <a:ext cx="10396507" cy="20438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Анна Каменова (Маджарова-Стайнова) (1894 - 1982)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r>
              <a:t>Анна Каменова (Маджарова-Стайнова) (1894 - 1982)</a:t>
            </a:r>
          </a:p>
        </p:txBody>
      </p:sp>
      <p:sp>
        <p:nvSpPr>
          <p:cNvPr id="238" name="“Всяко заминаване е начало на завръщане .”…"/>
          <p:cNvSpPr txBox="1"/>
          <p:nvPr>
            <p:ph type="body" idx="21"/>
          </p:nvPr>
        </p:nvSpPr>
        <p:spPr>
          <a:xfrm>
            <a:off x="1270000" y="3822698"/>
            <a:ext cx="10464800" cy="157480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0" indent="0" algn="ctr" defTabSz="914400">
              <a:spcBef>
                <a:spcPts val="2400"/>
              </a:spcBef>
              <a:buClrTx/>
              <a:buSzTx/>
              <a:buNone/>
              <a:tabLst>
                <a:tab pos="914400" algn="l"/>
              </a:tabLst>
              <a:defRPr sz="4000">
                <a:solidFill>
                  <a:srgbClr val="515151"/>
                </a:solidFill>
                <a:effectLst/>
                <a:latin typeface="Cochin"/>
                <a:ea typeface="Cochin"/>
                <a:cs typeface="Cochin"/>
                <a:sym typeface="Cochin"/>
              </a:defRPr>
            </a:pPr>
            <a:r>
              <a:t>“Всяко заминаване е начало на завръщане .”</a:t>
            </a:r>
          </a:p>
          <a:p>
            <a:pPr marL="0" indent="0" algn="ctr" defTabSz="914400">
              <a:spcBef>
                <a:spcPts val="2400"/>
              </a:spcBef>
              <a:buClrTx/>
              <a:buSzTx/>
              <a:buNone/>
              <a:tabLst>
                <a:tab pos="914400" algn="l"/>
              </a:tabLst>
              <a:defRPr sz="4000">
                <a:solidFill>
                  <a:srgbClr val="515151"/>
                </a:solidFill>
                <a:effectLst/>
                <a:latin typeface="Cochin"/>
                <a:ea typeface="Cochin"/>
                <a:cs typeface="Cochin"/>
                <a:sym typeface="Cochin"/>
              </a:defRPr>
            </a:pPr>
            <a:r>
              <a:t>1924-1934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Title 1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pPr>
              <a:defRPr>
                <a:effectLst/>
              </a:defRPr>
            </a:pPr>
            <a:r>
              <a:t>Референции</a:t>
            </a:r>
          </a:p>
        </p:txBody>
      </p:sp>
      <p:sp>
        <p:nvSpPr>
          <p:cNvPr id="241" name="Content Placeholder 2"/>
          <p:cNvSpPr txBox="1"/>
          <p:nvPr>
            <p:ph type="body" idx="1"/>
          </p:nvPr>
        </p:nvSpPr>
        <p:spPr>
          <a:xfrm>
            <a:off x="650239" y="1986844"/>
            <a:ext cx="11704322" cy="6436926"/>
          </a:xfrm>
          <a:prstGeom prst="rect">
            <a:avLst/>
          </a:prstGeom>
        </p:spPr>
        <p:txBody>
          <a:bodyPr/>
          <a:lstStyle/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b="1" sz="2788">
                <a:effectLst/>
              </a:defRPr>
            </a:pP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Доклад за 135-та годишнина на СУ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Юбилейно събитие “135 години физика в Софийския университет” (11.2023)</a:t>
            </a:r>
            <a:endParaRPr b="1"/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Доклади за 50-та, 60-та, 70-та годишнини на катедрата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Доклад за 60-та годишнина на Физическия факултет (2023)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50 ГОДИНИ ФИЗИЧЕСКИ ФАКУЛТЕТ (2013) https://www.phys.uni-sofia.bg/annual/archive/JubEdit/GSU_FzF_ubileen.pdf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Разписания на лекции – архивни и актуални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Биографични книги  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Лични архиви на колеги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2788">
                <a:effectLst/>
              </a:defRPr>
            </a:pPr>
            <a:r>
              <a:t>Събития и новини от СУ  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1803">
                <a:effectLst/>
              </a:defRPr>
            </a:pPr>
            <a:r>
              <a:t>ВЪЗПОМИНАТЕЛНА ВЕЧЕР ПО ПОВОД 100 ГОДИНИ ОТ РОЖДЕНИЕТО НА ДОЦ. АНТОНИЯ ПЕЕВА</a:t>
            </a:r>
          </a:p>
          <a:p>
            <a:pPr marL="399897" indent="-399897" defTabSz="533196">
              <a:lnSpc>
                <a:spcPct val="80000"/>
              </a:lnSpc>
              <a:spcBef>
                <a:spcPts val="500"/>
              </a:spcBef>
              <a:buSzTx/>
              <a:buNone/>
              <a:defRPr sz="1803">
                <a:effectLst/>
              </a:defRPr>
            </a:pPr>
            <a:r>
              <a:t>ПРОФ. ДОБРОМИР ПРЕСИЯНОВ Е НОСИТЕЛ НА ОТЛИЧИЕТО „ЗНАК ЗА КАЧЕСТВО“ НА СОФИЙСКИЯ УНИВЕРСИТЕТ (11.2023)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Rectangle 5"/>
          <p:cNvSpPr txBox="1"/>
          <p:nvPr>
            <p:ph type="title"/>
          </p:nvPr>
        </p:nvSpPr>
        <p:spPr>
          <a:xfrm>
            <a:off x="-1" y="390596"/>
            <a:ext cx="13004802" cy="1625602"/>
          </a:xfrm>
          <a:prstGeom prst="rect">
            <a:avLst/>
          </a:prstGeom>
        </p:spPr>
        <p:txBody>
          <a:bodyPr/>
          <a:lstStyle/>
          <a:p>
            <a:pPr defTabSz="500684">
              <a:defRPr b="1" sz="3387">
                <a:solidFill>
                  <a:srgbClr val="C0504D"/>
                </a:solidFill>
                <a:effectLst/>
              </a:defRPr>
            </a:pPr>
          </a:p>
          <a:p>
            <a:pPr defTabSz="500684">
              <a:defRPr b="1" sz="3387">
                <a:solidFill>
                  <a:srgbClr val="C0504D"/>
                </a:solidFill>
                <a:effectLst/>
              </a:defRPr>
            </a:pPr>
            <a:r>
              <a:t>80 години катедра Атомна физика </a:t>
            </a:r>
            <a:br/>
            <a:r>
              <a:t> </a:t>
            </a:r>
          </a:p>
        </p:txBody>
      </p:sp>
      <p:sp>
        <p:nvSpPr>
          <p:cNvPr id="244" name="Rectangle 3"/>
          <p:cNvSpPr txBox="1"/>
          <p:nvPr>
            <p:ph type="body" idx="1"/>
          </p:nvPr>
        </p:nvSpPr>
        <p:spPr>
          <a:xfrm>
            <a:off x="650238" y="2799644"/>
            <a:ext cx="10871205" cy="6436926"/>
          </a:xfrm>
          <a:prstGeom prst="rect">
            <a:avLst/>
          </a:prstGeom>
        </p:spPr>
        <p:txBody>
          <a:bodyPr/>
          <a:lstStyle/>
          <a:p>
            <a:pPr marL="487680" indent="-487680">
              <a:spcBef>
                <a:spcPts val="1100"/>
              </a:spcBef>
              <a:buSzTx/>
              <a:buNone/>
              <a:defRPr>
                <a:effectLst/>
              </a:defRPr>
            </a:pPr>
            <a:r>
              <a:t>В коя година е основана катедрата? </a:t>
            </a:r>
          </a:p>
          <a:p>
            <a:pPr marL="487680" indent="-487680">
              <a:spcBef>
                <a:spcPts val="1100"/>
              </a:spcBef>
              <a:buSzTx/>
              <a:buNone/>
              <a:defRPr>
                <a:effectLst/>
              </a:defRPr>
            </a:pPr>
            <a:r>
              <a:t>Ръководители и еволюция</a:t>
            </a:r>
          </a:p>
          <a:p>
            <a:pPr marL="487680" indent="-487680">
              <a:spcBef>
                <a:spcPts val="1100"/>
              </a:spcBef>
              <a:buSzTx/>
              <a:buNone/>
              <a:defRPr>
                <a:effectLst/>
              </a:defRPr>
            </a:pPr>
            <a:r>
              <a:t>Научни направления</a:t>
            </a:r>
          </a:p>
          <a:p>
            <a:pPr marL="487680" indent="-487680">
              <a:spcBef>
                <a:spcPts val="1100"/>
              </a:spcBef>
              <a:buSzTx/>
              <a:buNone/>
              <a:defRPr>
                <a:effectLst/>
              </a:defRPr>
            </a:pPr>
            <a:r>
              <a:t>Обучението в катедрата – бакалаври, магистри, докторанти</a:t>
            </a:r>
          </a:p>
          <a:p>
            <a:pPr marL="487680" indent="-487680">
              <a:spcBef>
                <a:spcPts val="1100"/>
              </a:spcBef>
              <a:buSzTx/>
              <a:buNone/>
              <a:defRPr>
                <a:effectLst/>
              </a:defRPr>
            </a:pPr>
            <a:r>
              <a:t> А след 10 години?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Title 3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/>
          <a:lstStyle/>
          <a:p>
            <a:pPr defTabSz="405554">
              <a:defRPr sz="3366">
                <a:effectLst/>
              </a:defRPr>
            </a:pPr>
            <a:br/>
            <a:r>
              <a:t>В коя година е основана катедрата? </a:t>
            </a:r>
          </a:p>
          <a:p>
            <a:pPr defTabSz="405554">
              <a:defRPr sz="3366">
                <a:effectLst/>
              </a:defRPr>
            </a:pPr>
            <a:r>
              <a:t>1945 или 1946? </a:t>
            </a:r>
          </a:p>
        </p:txBody>
      </p:sp>
      <p:sp>
        <p:nvSpPr>
          <p:cNvPr id="247" name="Content Placeholder 5"/>
          <p:cNvSpPr txBox="1"/>
          <p:nvPr>
            <p:ph type="body" idx="1"/>
          </p:nvPr>
        </p:nvSpPr>
        <p:spPr>
          <a:xfrm>
            <a:off x="650239" y="1896533"/>
            <a:ext cx="12047504" cy="6436926"/>
          </a:xfrm>
          <a:prstGeom prst="rect">
            <a:avLst/>
          </a:prstGeom>
        </p:spPr>
        <p:txBody>
          <a:bodyPr/>
          <a:lstStyle/>
          <a:p>
            <a:pPr marL="487680" indent="-487680">
              <a:buSzTx/>
              <a:buNone/>
              <a:defRPr>
                <a:effectLst/>
              </a:defRPr>
            </a:pPr>
          </a:p>
          <a:p>
            <a:pPr marL="487680" indent="-487680">
              <a:buSzTx/>
              <a:buNone/>
              <a:defRPr>
                <a:effectLst/>
              </a:defRPr>
            </a:pPr>
          </a:p>
          <a:p>
            <a:pPr marL="487680" indent="-487680">
              <a:buSzTx/>
              <a:buNone/>
              <a:defRPr>
                <a:effectLst/>
              </a:defRPr>
            </a:pPr>
            <a:r>
              <a:t>В календарната 1945 г. е основана катедрата с решение на академичния съвет.</a:t>
            </a:r>
          </a:p>
          <a:p>
            <a:pPr marL="487680" indent="-487680">
              <a:buSzTx/>
              <a:buNone/>
              <a:defRPr>
                <a:effectLst/>
              </a:defRPr>
            </a:pPr>
          </a:p>
          <a:p>
            <a:pPr marL="487680" indent="-487680">
              <a:buSzTx/>
              <a:buNone/>
              <a:defRPr>
                <a:effectLst/>
              </a:defRPr>
            </a:pPr>
            <a:r>
              <a:t>През  академичната 1946 година започват четенията на лекциите в отделна катедра, както е написала Елисавета Карамихайлова.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Slide Number Placeholder 3"/>
          <p:cNvSpPr txBox="1"/>
          <p:nvPr>
            <p:ph type="sldNum" sz="quarter" idx="4294967295"/>
          </p:nvPr>
        </p:nvSpPr>
        <p:spPr>
          <a:xfrm>
            <a:off x="12108825" y="9130187"/>
            <a:ext cx="245736" cy="339199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2" tIns="65022" rIns="65022" bIns="65022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  <p:pic>
        <p:nvPicPr>
          <p:cNvPr id="250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0" t="61226" r="0" b="2433"/>
          <a:stretch>
            <a:fillRect/>
          </a:stretch>
        </p:blipFill>
        <p:spPr>
          <a:xfrm>
            <a:off x="767644" y="2743954"/>
            <a:ext cx="12085888" cy="6599488"/>
          </a:xfrm>
          <a:prstGeom prst="rect">
            <a:avLst/>
          </a:prstGeom>
          <a:ln w="12700">
            <a:miter lim="400000"/>
          </a:ln>
        </p:spPr>
      </p:pic>
      <p:sp>
        <p:nvSpPr>
          <p:cNvPr id="251" name="Text Box 3"/>
          <p:cNvSpPr txBox="1"/>
          <p:nvPr/>
        </p:nvSpPr>
        <p:spPr>
          <a:xfrm>
            <a:off x="3459184" y="523805"/>
            <a:ext cx="9412179" cy="17002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2" tIns="65022" rIns="65022" bIns="65022">
            <a:spAutoFit/>
          </a:bodyPr>
          <a:lstStyle>
            <a:lvl1pPr defTabSz="650240">
              <a:spcBef>
                <a:spcPts val="0"/>
              </a:spcBef>
              <a:defRPr sz="56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В коя година е основана катедрата? </a:t>
            </a:r>
          </a:p>
        </p:txBody>
      </p:sp>
      <p:sp>
        <p:nvSpPr>
          <p:cNvPr id="252" name="Rectangle 6"/>
          <p:cNvSpPr/>
          <p:nvPr/>
        </p:nvSpPr>
        <p:spPr>
          <a:xfrm>
            <a:off x="1483360" y="6208887"/>
            <a:ext cx="11060852" cy="1022778"/>
          </a:xfrm>
          <a:prstGeom prst="rect">
            <a:avLst/>
          </a:prstGeom>
          <a:ln w="50800" cap="sq">
            <a:solidFill>
              <a:srgbClr val="FF0000"/>
            </a:solidFill>
            <a:miter/>
          </a:ln>
        </p:spPr>
        <p:txBody>
          <a:bodyPr lIns="65022" tIns="65022" rIns="65022" bIns="65022" anchor="ctr"/>
          <a:lstStyle/>
          <a:p>
            <a:pPr defTabSz="650240">
              <a:spcBef>
                <a:spcPts val="0"/>
              </a:spcBef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53" name="Line 7"/>
          <p:cNvSpPr/>
          <p:nvPr/>
        </p:nvSpPr>
        <p:spPr>
          <a:xfrm>
            <a:off x="5784426" y="9076266"/>
            <a:ext cx="4711984" cy="1"/>
          </a:xfrm>
          <a:prstGeom prst="line">
            <a:avLst/>
          </a:prstGeom>
          <a:ln w="50800" cap="sq">
            <a:solidFill>
              <a:srgbClr val="FF0000"/>
            </a:solidFill>
          </a:ln>
        </p:spPr>
        <p:txBody>
          <a:bodyPr lIns="65022" tIns="65022" rIns="65022" bIns="65022"/>
          <a:lstStyle/>
          <a:p>
            <a:pPr defTabSz="650240">
              <a:spcBef>
                <a:spcPts val="0"/>
              </a:spcBef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pic>
        <p:nvPicPr>
          <p:cNvPr id="254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84242" y="378018"/>
            <a:ext cx="1827059" cy="23106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КОГА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rPr sz="6600"/>
              <a:t>КАК</a:t>
            </a:r>
            <a:r>
              <a:t>? </a:t>
            </a:r>
          </a:p>
        </p:txBody>
      </p:sp>
      <p:pic>
        <p:nvPicPr>
          <p:cNvPr id="257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9008" y="1958164"/>
            <a:ext cx="10760298" cy="73146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Атомна физика - първи лекции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14095">
              <a:defRPr sz="6512">
                <a:effectLst>
                  <a:outerShdw sx="100000" sy="100000" kx="0" ky="0" algn="b" rotWithShape="0" blurRad="33528" dist="44704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Атомна физика - първи лекции</a:t>
            </a:r>
          </a:p>
        </p:txBody>
      </p:sp>
      <p:sp>
        <p:nvSpPr>
          <p:cNvPr id="260" name="Елисавета Карамихайлова постъпва с конкурс за доцент през 1939  и започва да чете лекции по експериментална атомна физика и радиоактивност. Дотоава проф. Пенчев, който излиза в пенсия същата година, чете курс по Електрични явления в азове и радиоактивнос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4302" indent="-384302" defTabSz="519937">
              <a:spcBef>
                <a:spcPts val="3500"/>
              </a:spcBef>
              <a:defRPr sz="3559">
                <a:effectLst/>
              </a:defRPr>
            </a:pPr>
            <a:r>
              <a:t>Елисавета Карамихайлова постъпва с конкурс за доцент през 1939  и започва да чете </a:t>
            </a:r>
            <a:r>
              <a:rPr b="1"/>
              <a:t>лекции по експериментална атомна физика </a:t>
            </a:r>
            <a:r>
              <a:t>и радиоактивност. Дотоава проф. Пенчев, който излиза в пенсия същата година, чете курс по Електрични явления в азове и радиоактивност. Карамихайлова веднага оранизира и практикум към курса по Атомна физика, за който предоставя донесените принейното връщане в Бълария броячи и йонизационни камери, а самите практически занятия тя провежда в своята лаборатория.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Обучение - основен курс и специализиращи курсове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142">
                <a:effectLst>
                  <a:outerShdw sx="100000" sy="100000" kx="0" ky="0" algn="b" rotWithShape="0" blurRad="31623" dist="42164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Обучение - основен курс и специализиращи курсове</a:t>
            </a:r>
          </a:p>
        </p:txBody>
      </p:sp>
      <p:sp>
        <p:nvSpPr>
          <p:cNvPr id="263" name="Хр. Христов: „Наред с основния курс по атомна физика и в традициите на Виена и Кеймбрид, където тя учи и работи до идването си в Бълария, Карамихайлова започва да чете и спецкурсове: по спектрален анализ, по луминесценция, по ядрена физика и космични лъч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75665" indent="-375665" defTabSz="508254">
              <a:spcBef>
                <a:spcPts val="3400"/>
              </a:spcBef>
              <a:defRPr sz="3480">
                <a:effectLst/>
              </a:defRPr>
            </a:pPr>
            <a:r>
              <a:t>Хр. Христов: „Наред с основния курс по атомна физика и в традициите на Виена и Кеймбрид, където тя учи и работи до идването си в Бълария, Карамихайлова започва да чете и </a:t>
            </a:r>
            <a:r>
              <a:rPr b="1"/>
              <a:t>спецкурсове</a:t>
            </a:r>
            <a:r>
              <a:t>: по спектрален анализ, по луминесценция, по ядрена физика и космични лъчи. </a:t>
            </a:r>
          </a:p>
          <a:p>
            <a:pPr marL="375665" indent="-375665" defTabSz="508254">
              <a:spcBef>
                <a:spcPts val="3400"/>
              </a:spcBef>
              <a:defRPr sz="3480">
                <a:effectLst/>
              </a:defRPr>
            </a:pPr>
            <a:r>
              <a:t>През 1955 г. тя преминава на работа във ФИ към БАН на длъност старши научен сътрудник по радиоактивност и ядрена спектроскопия, като същевременно става ръководител на съответната лаборатория“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Лекции и изследвания: това е стил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142">
                <a:effectLst>
                  <a:outerShdw sx="100000" sy="100000" kx="0" ky="0" algn="b" rotWithShape="0" blurRad="31623" dist="42164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Лекции и изследвания: това е стил</a:t>
            </a:r>
          </a:p>
        </p:txBody>
      </p:sp>
      <p:sp>
        <p:nvSpPr>
          <p:cNvPr id="266" name="След прехвърлянето на Карамихайлова на работа във ФИ от 1956 . курсът по атомна физика във Физическия факултет се чете от Леон Митрани, който преди това (през 1952 .) защитава дисертация във ФИ към БАН по космични лъчи.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r>
              <a:t>След прехвърлянето на Карамихайлова на работа във ФИ от 1956 . курсът по атомна физика във Физическия факултет се чете от Леон Митрани, който преди това (през 1952 .) защитава дисертация във ФИ към БАН по </a:t>
            </a:r>
            <a:r>
              <a:rPr b="1"/>
              <a:t>космични лъчи</a:t>
            </a:r>
            <a:r>
              <a:t>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Title 1"/>
          <p:cNvSpPr txBox="1"/>
          <p:nvPr>
            <p:ph type="title"/>
          </p:nvPr>
        </p:nvSpPr>
        <p:spPr>
          <a:xfrm>
            <a:off x="647908" y="931649"/>
            <a:ext cx="12091886" cy="1625602"/>
          </a:xfrm>
          <a:prstGeom prst="rect">
            <a:avLst/>
          </a:prstGeom>
        </p:spPr>
        <p:txBody>
          <a:bodyPr/>
          <a:lstStyle/>
          <a:p>
            <a:pPr defTabSz="242084">
              <a:defRPr sz="1314">
                <a:effectLst/>
              </a:defRPr>
            </a:pPr>
            <a:r>
              <a:rPr sz="3650"/>
              <a:t>Ръководители на катедрата 1956-1992 </a:t>
            </a:r>
            <a:br>
              <a:rPr sz="3650"/>
            </a:br>
            <a:br>
              <a:rPr sz="3650"/>
            </a:br>
            <a:br/>
          </a:p>
        </p:txBody>
      </p:sp>
      <p:sp>
        <p:nvSpPr>
          <p:cNvPr id="269" name="Slide Number Placeholder 3"/>
          <p:cNvSpPr txBox="1"/>
          <p:nvPr>
            <p:ph type="sldNum" sz="quarter" idx="4294967295"/>
          </p:nvPr>
        </p:nvSpPr>
        <p:spPr>
          <a:xfrm>
            <a:off x="12005835" y="9130187"/>
            <a:ext cx="348725" cy="339199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2" tIns="65022" rIns="65022" bIns="65022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  <p:pic>
        <p:nvPicPr>
          <p:cNvPr id="27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rcRect l="7513" t="0" r="0" b="0"/>
          <a:stretch>
            <a:fillRect/>
          </a:stretch>
        </p:blipFill>
        <p:spPr>
          <a:xfrm>
            <a:off x="1698357" y="3170516"/>
            <a:ext cx="3629906" cy="4820358"/>
          </a:xfrm>
          <a:prstGeom prst="rect">
            <a:avLst/>
          </a:prstGeom>
          <a:ln w="12700">
            <a:miter lim="400000"/>
          </a:ln>
        </p:spPr>
      </p:pic>
      <p:pic>
        <p:nvPicPr>
          <p:cNvPr id="271" name="Picture 7" descr="Picture 7"/>
          <p:cNvPicPr>
            <a:picLocks noChangeAspect="1"/>
          </p:cNvPicPr>
          <p:nvPr/>
        </p:nvPicPr>
        <p:blipFill>
          <a:blip r:embed="rId3">
            <a:extLst/>
          </a:blip>
          <a:srcRect l="0" t="0" r="0" b="8966"/>
          <a:stretch>
            <a:fillRect/>
          </a:stretch>
        </p:blipFill>
        <p:spPr>
          <a:xfrm>
            <a:off x="8795460" y="3197701"/>
            <a:ext cx="3468522" cy="4619847"/>
          </a:xfrm>
          <a:prstGeom prst="rect">
            <a:avLst/>
          </a:prstGeom>
          <a:ln w="12700">
            <a:miter lim="400000"/>
          </a:ln>
        </p:spPr>
      </p:pic>
      <p:sp>
        <p:nvSpPr>
          <p:cNvPr id="272" name="проф. Христо Я. Христов                  1956 г. – 1967 г."/>
          <p:cNvSpPr txBox="1"/>
          <p:nvPr/>
        </p:nvSpPr>
        <p:spPr>
          <a:xfrm>
            <a:off x="1578463" y="8458174"/>
            <a:ext cx="3984014" cy="63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 defTabSz="331622">
              <a:spcBef>
                <a:spcPts val="0"/>
              </a:spcBef>
              <a:def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проф. Христо Я. Христов	                 1956 г. – 1967 г.	</a:t>
            </a:r>
          </a:p>
        </p:txBody>
      </p:sp>
      <p:sp>
        <p:nvSpPr>
          <p:cNvPr id="273" name="проф. Цветан Бончев                         1968 г. – 1992 г."/>
          <p:cNvSpPr txBox="1"/>
          <p:nvPr/>
        </p:nvSpPr>
        <p:spPr>
          <a:xfrm>
            <a:off x="8705081" y="8477224"/>
            <a:ext cx="3629820" cy="9274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ctr" defTabSz="331622">
              <a:spcBef>
                <a:spcPts val="0"/>
              </a:spcBef>
              <a:def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проф. Цветан Бончев	                        1968 г. – 1992 г.	</a:t>
            </a: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Доклад за 60-та годишнина на катедрата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397256">
              <a:defRPr sz="5032">
                <a:effectLst>
                  <a:outerShdw sx="100000" sy="100000" kx="0" ky="0" algn="b" rotWithShape="0" blurRad="25908" dist="34544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Доклад за 60-та годишнина на катедрата</a:t>
            </a:r>
          </a:p>
        </p:txBody>
      </p:sp>
      <p:sp>
        <p:nvSpPr>
          <p:cNvPr id="276" name="“Най-важната цел на този исторически прелед е младото поколение в катедрата да научи нещо за хората, работили в нея, в какви насоки се е развивала научната дейност в отделни периоди. “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>
                <a:effectLst/>
              </a:defRPr>
            </a:pPr>
            <a:r>
              <a:t>“Най-важната цел на този исторически прелед е младото поколение в катедрата да научи нещо за хората, работили в нея, в какви насоки се е развивала научната дейност в отделни периоди. “</a:t>
            </a:r>
          </a:p>
          <a:p>
            <a:pPr marL="0" indent="0">
              <a:buClrTx/>
              <a:buSzTx/>
              <a:buNone/>
              <a:defRPr>
                <a:effectLst/>
              </a:defRPr>
            </a:pPr>
            <a:r>
              <a:t>Ани Минкова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Научни изследвания - специализации извън страната: разказ на Цветан Бончев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391414">
              <a:defRPr sz="4958">
                <a:effectLst>
                  <a:outerShdw sx="100000" sy="100000" kx="0" ky="0" algn="b" rotWithShape="0" blurRad="25527" dist="34036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Научни изследвания - специализации извън страната: разказ на Цветан Бончев </a:t>
            </a:r>
          </a:p>
        </p:txBody>
      </p:sp>
      <p:sp>
        <p:nvSpPr>
          <p:cNvPr id="279" name="В лабораторията на проф. Шпинел хората от катедрата имали идея да работят експериментална ядрена физика, космични лъчи и ядрена електроника. След връщането си в Бълария е направен двулещовия бета-спектрометър и апаратура за сумирани γ-γ съвпадения6. Стеф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41122" indent="-341122" defTabSz="461518">
              <a:spcBef>
                <a:spcPts val="3100"/>
              </a:spcBef>
              <a:defRPr sz="3160">
                <a:effectLst/>
              </a:defRPr>
            </a:pPr>
            <a:r>
              <a:t>В лабораторията на проф. Шпинел хората от катедрата имали идея да работят </a:t>
            </a:r>
            <a:r>
              <a:rPr b="1"/>
              <a:t>експериментална ядрена физика, космични лъчи и ядрена електроника</a:t>
            </a:r>
            <a:r>
              <a:t>. След връщането си в Бълария е направен двулещовия бета-спектрометър и апаратура за сумирани γ-γ съвпадения6. Стефан Габраков и Петър Райчев започват да работят по </a:t>
            </a:r>
            <a:r>
              <a:rPr b="1"/>
              <a:t>теорията с проф. Христов</a:t>
            </a:r>
            <a:r>
              <a:t>. Невяна Василева започва да работи по метода на γ-γ съвпадения и ълови корелации. Цветан Бончев изследва УВ светлина, излъчвана в процеса на работата на Гайер-мюлерови броячи, Славко Ормандиев се занимавас </a:t>
            </a:r>
            <a:r>
              <a:rPr b="1"/>
              <a:t>ядрена електроника</a:t>
            </a:r>
            <a:r>
              <a:t>, а Иван Узунов – с дозиметрия. Работи се и върху някои </a:t>
            </a:r>
            <a:r>
              <a:rPr b="1"/>
              <a:t>схеми на разпадане.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Катедра АФ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Катедра АФ</a:t>
            </a:r>
          </a:p>
        </p:txBody>
      </p:sp>
      <p:sp>
        <p:nvSpPr>
          <p:cNvPr id="282" name="Създава нови специалности : Ядрена техника и ядрена енергетика (1975); Медицинска физика (2008/2009)…"/>
          <p:cNvSpPr txBox="1"/>
          <p:nvPr>
            <p:ph type="body" idx="1"/>
          </p:nvPr>
        </p:nvSpPr>
        <p:spPr>
          <a:xfrm>
            <a:off x="661207" y="2194583"/>
            <a:ext cx="11430001" cy="5715001"/>
          </a:xfrm>
          <a:prstGeom prst="rect">
            <a:avLst/>
          </a:prstGeom>
        </p:spPr>
        <p:txBody>
          <a:bodyPr/>
          <a:lstStyle/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Създава нови специалности : Ядрена техника и ядрена енергетика (1975); Инженерна физика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Създава катедри: Оптика и спектроскопия; Ядрена техника и ядрена енергетика; Биофизика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Катедра АФ и…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484886">
              <a:defRPr sz="6142">
                <a:effectLst>
                  <a:outerShdw sx="100000" sy="100000" kx="0" ky="0" algn="b" rotWithShape="0" blurRad="31623" dist="42164" dir="3000000">
                    <a:srgbClr val="FFFFFF">
                      <a:alpha val="60000"/>
                    </a:srgbClr>
                  </a:outerShdw>
                </a:effectLst>
              </a:defRPr>
            </a:pPr>
            <a:r>
              <a:t>Катедра АФ и </a:t>
            </a:r>
          </a:p>
          <a:p>
            <a:pPr defTabSz="484886">
              <a:defRPr sz="6142">
                <a:effectLst>
                  <a:outerShdw sx="100000" sy="100000" kx="0" ky="0" algn="b" rotWithShape="0" blurRad="31623" dist="42164" dir="3000000">
                    <a:srgbClr val="FFFFFF">
                      <a:alpha val="60000"/>
                    </a:srgbClr>
                  </a:outerShdw>
                </a:effectLst>
              </a:defRPr>
            </a:pPr>
            <a:r>
              <a:t>Инженерна физика</a:t>
            </a:r>
          </a:p>
        </p:txBody>
      </p:sp>
      <p:sp>
        <p:nvSpPr>
          <p:cNvPr id="285" name="Учебни програми за 5 годишния курс на обучение на всички физици от ФзФ със специализация по инженерна физика (ИФ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r>
              <a:t>Учебни програми за 5 годишния курс на обучение на всички физици от ФзФ със специализация по инженерна физика (ИФ)</a:t>
            </a:r>
          </a:p>
          <a:p>
            <a:pPr>
              <a:defRPr>
                <a:effectLst/>
              </a:defRPr>
            </a:pPr>
            <a:r>
              <a:t>Преходът към новата система: бакалавър + магистър в ИФ е реализиран от членове на АФ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Rectangle 3"/>
          <p:cNvSpPr txBox="1"/>
          <p:nvPr>
            <p:ph type="body" idx="1"/>
          </p:nvPr>
        </p:nvSpPr>
        <p:spPr>
          <a:xfrm>
            <a:off x="650239" y="2275840"/>
            <a:ext cx="11704322" cy="7209086"/>
          </a:xfrm>
          <a:prstGeom prst="rect">
            <a:avLst/>
          </a:prstGeom>
        </p:spPr>
        <p:txBody>
          <a:bodyPr/>
          <a:lstStyle/>
          <a:p>
            <a:pPr marL="487680" indent="-487680">
              <a:lnSpc>
                <a:spcPct val="90000"/>
              </a:lnSpc>
              <a:buSzTx/>
              <a:buNone/>
              <a:defRPr b="1">
                <a:effectLst/>
              </a:defRPr>
            </a:pPr>
            <a:r>
              <a:t>1945 г.                          2  </a:t>
            </a:r>
          </a:p>
          <a:p>
            <a:pPr marL="487680" indent="-487680">
              <a:lnSpc>
                <a:spcPct val="90000"/>
              </a:lnSpc>
              <a:buSzTx/>
              <a:buNone/>
              <a:defRPr b="1">
                <a:effectLst/>
              </a:defRPr>
            </a:pPr>
            <a:r>
              <a:t>1965 - 1970 г.            20-&gt;25</a:t>
            </a:r>
            <a:endParaRPr>
              <a:solidFill>
                <a:srgbClr val="FF3300"/>
              </a:solidFill>
            </a:endParaRPr>
          </a:p>
          <a:p>
            <a:pPr marL="487680" indent="-487680">
              <a:lnSpc>
                <a:spcPct val="90000"/>
              </a:lnSpc>
              <a:buSzTx/>
              <a:buNone/>
              <a:defRPr b="1">
                <a:solidFill>
                  <a:srgbClr val="FF3300"/>
                </a:solidFill>
                <a:effectLst/>
              </a:defRPr>
            </a:pPr>
            <a:r>
              <a:t>през 1976 г. се отделя групата по Оптика и спектроскопия в отделна катедра</a:t>
            </a:r>
          </a:p>
          <a:p>
            <a:pPr marL="487680" indent="-487680">
              <a:lnSpc>
                <a:spcPct val="90000"/>
              </a:lnSpc>
              <a:buSzTx/>
              <a:buNone/>
              <a:defRPr b="1">
                <a:effectLst/>
              </a:defRPr>
            </a:pPr>
            <a:r>
              <a:t>1980-84 г.                    50 </a:t>
            </a:r>
          </a:p>
          <a:p>
            <a:pPr marL="487680" indent="-487680">
              <a:lnSpc>
                <a:spcPct val="90000"/>
              </a:lnSpc>
              <a:buSzTx/>
              <a:buNone/>
              <a:defRPr b="1">
                <a:solidFill>
                  <a:srgbClr val="FF3300"/>
                </a:solidFill>
                <a:effectLst/>
              </a:defRPr>
            </a:pPr>
            <a:r>
              <a:t>през 1984 г. се отделя катедрата ЯТЯЕ</a:t>
            </a:r>
          </a:p>
          <a:p>
            <a:pPr marL="487680" indent="-487680">
              <a:lnSpc>
                <a:spcPct val="90000"/>
              </a:lnSpc>
              <a:buSzTx/>
              <a:buNone/>
              <a:defRPr b="1">
                <a:effectLst/>
              </a:defRPr>
            </a:pPr>
            <a:r>
              <a:t>1988 г.                           40 </a:t>
            </a:r>
          </a:p>
        </p:txBody>
      </p:sp>
      <p:sp>
        <p:nvSpPr>
          <p:cNvPr id="288" name="Rectangle 4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/>
          <a:lstStyle>
            <a:lvl1pPr>
              <a:defRPr b="1" sz="5400">
                <a:solidFill>
                  <a:srgbClr val="C0504D"/>
                </a:solidFill>
              </a:defRPr>
            </a:lvl1pPr>
          </a:lstStyle>
          <a:p>
            <a:pPr>
              <a:defRPr>
                <a:effectLst/>
              </a:defRPr>
            </a:pPr>
            <a:r>
              <a:t>Kадрово развитие от 1945 до 1988г.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lide Number Placeholder 3"/>
          <p:cNvSpPr txBox="1"/>
          <p:nvPr>
            <p:ph type="sldNum" sz="quarter" idx="4294967295"/>
          </p:nvPr>
        </p:nvSpPr>
        <p:spPr>
          <a:xfrm>
            <a:off x="12005835" y="9130187"/>
            <a:ext cx="348725" cy="339199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2" tIns="65022" rIns="65022" bIns="65022" anchor="ctr"/>
          <a:lstStyle>
            <a:lvl1pPr defTabSz="650240">
              <a:defRPr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fld id="{86CB4B4D-7CA3-9044-876B-883B54F8677D}" type="slidenum"/>
          </a:p>
        </p:txBody>
      </p:sp>
      <p:pic>
        <p:nvPicPr>
          <p:cNvPr id="291" name="Picture 8" descr="Picture 8"/>
          <p:cNvPicPr>
            <a:picLocks noChangeAspect="1"/>
          </p:cNvPicPr>
          <p:nvPr/>
        </p:nvPicPr>
        <p:blipFill>
          <a:blip r:embed="rId2">
            <a:extLst/>
          </a:blip>
          <a:srcRect l="19002" t="16739" r="36629" b="50378"/>
          <a:stretch>
            <a:fillRect/>
          </a:stretch>
        </p:blipFill>
        <p:spPr>
          <a:xfrm>
            <a:off x="7434594" y="1568565"/>
            <a:ext cx="2474527" cy="2921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292" name="Picture 9" descr="Picture 9"/>
          <p:cNvPicPr>
            <a:picLocks noChangeAspect="1"/>
          </p:cNvPicPr>
          <p:nvPr/>
        </p:nvPicPr>
        <p:blipFill>
          <a:blip r:embed="rId3">
            <a:extLst/>
          </a:blip>
          <a:srcRect l="5412" t="12157" r="58496" b="56764"/>
          <a:stretch>
            <a:fillRect/>
          </a:stretch>
        </p:blipFill>
        <p:spPr>
          <a:xfrm>
            <a:off x="1287788" y="5674749"/>
            <a:ext cx="2474375" cy="2846998"/>
          </a:xfrm>
          <a:prstGeom prst="rect">
            <a:avLst/>
          </a:prstGeom>
          <a:ln w="12700">
            <a:miter lim="400000"/>
          </a:ln>
        </p:spPr>
      </p:pic>
      <p:sp>
        <p:nvSpPr>
          <p:cNvPr id="293" name="Title 1"/>
          <p:cNvSpPr txBox="1"/>
          <p:nvPr/>
        </p:nvSpPr>
        <p:spPr>
          <a:xfrm>
            <a:off x="1690622" y="325121"/>
            <a:ext cx="10924036" cy="777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2" tIns="65022" rIns="65022" bIns="65022">
            <a:spAutoFit/>
          </a:bodyPr>
          <a:lstStyle>
            <a:lvl1pPr algn="ctr" defTabSz="650240">
              <a:spcBef>
                <a:spcPts val="0"/>
              </a:spcBef>
              <a:defRPr sz="5000">
                <a:solidFill>
                  <a:srgbClr val="1F497D"/>
                </a:solidFill>
                <a:effectLst>
                  <a:outerShdw sx="100000" sy="100000" kx="0" ky="0" algn="b" rotWithShape="0" blurRad="38100" dist="38100" dir="2700000">
                    <a:srgbClr val="000000"/>
                  </a:outerShdw>
                </a:effectLst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Ръководители на катедрата 1992-2012</a:t>
            </a:r>
          </a:p>
        </p:txBody>
      </p:sp>
      <p:pic>
        <p:nvPicPr>
          <p:cNvPr id="294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rcRect l="15602" t="0" r="4739" b="0"/>
          <a:stretch>
            <a:fillRect/>
          </a:stretch>
        </p:blipFill>
        <p:spPr>
          <a:xfrm>
            <a:off x="8995388" y="5567494"/>
            <a:ext cx="2887584" cy="27187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5" name="Picture 2" descr="Picture 2"/>
          <p:cNvPicPr>
            <a:picLocks noChangeAspect="1"/>
          </p:cNvPicPr>
          <p:nvPr/>
        </p:nvPicPr>
        <p:blipFill>
          <a:blip r:embed="rId5">
            <a:extLst/>
          </a:blip>
          <a:srcRect l="9299" t="8056" r="9155" b="3947"/>
          <a:stretch>
            <a:fillRect/>
          </a:stretch>
        </p:blipFill>
        <p:spPr>
          <a:xfrm>
            <a:off x="5372099" y="5517686"/>
            <a:ext cx="2260579" cy="2818254"/>
          </a:xfrm>
          <a:prstGeom prst="rect">
            <a:avLst/>
          </a:prstGeom>
          <a:ln w="12700">
            <a:miter lim="400000"/>
          </a:ln>
        </p:spPr>
      </p:pic>
      <p:pic>
        <p:nvPicPr>
          <p:cNvPr id="296" name="Picture 10" descr="Picture 10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3817265" y="1535586"/>
            <a:ext cx="2068983" cy="2987356"/>
          </a:xfrm>
          <a:prstGeom prst="rect">
            <a:avLst/>
          </a:prstGeom>
          <a:ln w="12700">
            <a:miter lim="400000"/>
          </a:ln>
        </p:spPr>
      </p:pic>
      <p:sp>
        <p:nvSpPr>
          <p:cNvPr id="297" name="Проф. Славчо Ормандиев 1992-1993"/>
          <p:cNvSpPr txBox="1"/>
          <p:nvPr/>
        </p:nvSpPr>
        <p:spPr>
          <a:xfrm>
            <a:off x="3407925" y="4559300"/>
            <a:ext cx="2887663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Проф. Славчо Ормандиев 1992-1993</a:t>
            </a:r>
          </a:p>
        </p:txBody>
      </p:sp>
      <p:sp>
        <p:nvSpPr>
          <p:cNvPr id="298" name="Доц. Анка Минкова 1994-1995"/>
          <p:cNvSpPr txBox="1"/>
          <p:nvPr/>
        </p:nvSpPr>
        <p:spPr>
          <a:xfrm>
            <a:off x="7087539" y="4692650"/>
            <a:ext cx="3168626" cy="36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Доц. Анка Минкова 1994-1995</a:t>
            </a:r>
          </a:p>
        </p:txBody>
      </p:sp>
      <p:sp>
        <p:nvSpPr>
          <p:cNvPr id="299" name="Доц. Иван Манджуков 1995 -2003"/>
          <p:cNvSpPr txBox="1"/>
          <p:nvPr/>
        </p:nvSpPr>
        <p:spPr>
          <a:xfrm>
            <a:off x="940733" y="8773374"/>
            <a:ext cx="3524328" cy="36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Доц. Иван Манджуков 1995 -2003</a:t>
            </a:r>
          </a:p>
        </p:txBody>
      </p:sp>
      <p:sp>
        <p:nvSpPr>
          <p:cNvPr id="300" name="Доц. Румен Ценов (2003-2007)"/>
          <p:cNvSpPr txBox="1"/>
          <p:nvPr/>
        </p:nvSpPr>
        <p:spPr>
          <a:xfrm>
            <a:off x="4984922" y="8773374"/>
            <a:ext cx="3189428" cy="36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Доц. Румен Ценов (2003-2007)</a:t>
            </a:r>
          </a:p>
        </p:txBody>
      </p:sp>
      <p:sp>
        <p:nvSpPr>
          <p:cNvPr id="301" name="Доц. Леандър Литов (2008-2012)"/>
          <p:cNvSpPr txBox="1"/>
          <p:nvPr/>
        </p:nvSpPr>
        <p:spPr>
          <a:xfrm>
            <a:off x="8844505" y="8647652"/>
            <a:ext cx="3388768" cy="36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Доц. Леандър Литов (2008-2012)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nodeType="clickEffect" presetSubtype="0" presetID="1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nodeType="clickEffect" presetSubtype="0" presetID="1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0" presetID="1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Class="entr" nodeType="clickEffect" presetSubtype="0" presetID="1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96" grpId="1"/>
      <p:bldP build="whole" bldLvl="1" animBg="1" rev="0" advAuto="0" spid="294" grpId="5"/>
      <p:bldP build="whole" bldLvl="1" animBg="1" rev="0" advAuto="0" spid="291" grpId="2"/>
      <p:bldP build="whole" bldLvl="1" animBg="1" rev="0" advAuto="0" spid="295" grpId="4"/>
      <p:bldP build="whole" bldLvl="1" animBg="1" rev="0" advAuto="0" spid="292" grpId="3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Изследователски области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Изследователски области</a:t>
            </a:r>
          </a:p>
        </p:txBody>
      </p:sp>
      <p:sp>
        <p:nvSpPr>
          <p:cNvPr id="304" name="Детекторна физика и ядрена електроника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Детекторна физика и ядрена електроника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Дозиметрия и радиационна защита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Физика на елементарните частици и високите енергии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Ядрена спектроскопия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Атомни клъстери и изчислителна физика (1996/97)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Медицинска физика </a:t>
            </a:r>
            <a:r>
              <a:t>Медицинска физика (2008/2009)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Ръководители на катедрата 2012 - до сега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50240">
              <a:defRPr sz="5000">
                <a:solidFill>
                  <a:srgbClr val="1F497D"/>
                </a:solidFill>
                <a:effectLst>
                  <a:outerShdw sx="100000" sy="100000" kx="0" ky="0" algn="b" rotWithShape="0" blurRad="38100" dist="38100" dir="2700000">
                    <a:srgbClr val="000000"/>
                  </a:outerShdw>
                </a:effectLst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Ръководители на катедрата 2012 - до сега</a:t>
            </a:r>
          </a:p>
        </p:txBody>
      </p:sp>
      <p:pic>
        <p:nvPicPr>
          <p:cNvPr id="307" name="Picture 28" descr="Picture 28"/>
          <p:cNvPicPr>
            <a:picLocks noChangeAspect="1"/>
          </p:cNvPicPr>
          <p:nvPr/>
        </p:nvPicPr>
        <p:blipFill>
          <a:blip r:embed="rId2">
            <a:extLst/>
          </a:blip>
          <a:srcRect l="11325" t="10965" r="0" b="0"/>
          <a:stretch>
            <a:fillRect/>
          </a:stretch>
        </p:blipFill>
        <p:spPr>
          <a:xfrm>
            <a:off x="1057095" y="3209329"/>
            <a:ext cx="2830923" cy="350044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pic>
        <p:nvPicPr>
          <p:cNvPr id="308" name="Picture 30" descr="Picture 30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3420" y="3126595"/>
            <a:ext cx="2837960" cy="350041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pic>
        <p:nvPicPr>
          <p:cNvPr id="309" name="pasted-movie.png" descr="pasted-movi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805849" y="3041250"/>
            <a:ext cx="3668574" cy="3542709"/>
          </a:xfrm>
          <a:prstGeom prst="rect">
            <a:avLst/>
          </a:prstGeom>
          <a:ln w="12700">
            <a:miter lim="400000"/>
          </a:ln>
        </p:spPr>
      </p:pic>
      <p:sp>
        <p:nvSpPr>
          <p:cNvPr id="310" name="Проф. Георги Райновски 2012-2019"/>
          <p:cNvSpPr txBox="1"/>
          <p:nvPr/>
        </p:nvSpPr>
        <p:spPr>
          <a:xfrm>
            <a:off x="581799" y="7493396"/>
            <a:ext cx="3668574" cy="36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Проф. Георги Райновски 2012-2019</a:t>
            </a:r>
          </a:p>
        </p:txBody>
      </p:sp>
      <p:sp>
        <p:nvSpPr>
          <p:cNvPr id="311" name="Доц. Красимир Митев 2019-2023"/>
          <p:cNvSpPr txBox="1"/>
          <p:nvPr/>
        </p:nvSpPr>
        <p:spPr>
          <a:xfrm>
            <a:off x="4918087" y="7518919"/>
            <a:ext cx="3420543" cy="36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800"/>
            </a:lvl1pPr>
          </a:lstStyle>
          <a:p>
            <a:pPr/>
            <a:r>
              <a:t>Доц. Красимир Митев 2019-2023</a:t>
            </a:r>
          </a:p>
        </p:txBody>
      </p:sp>
      <p:sp>
        <p:nvSpPr>
          <p:cNvPr id="312" name="Доц. Мариян Богомилов 2003-до сега"/>
          <p:cNvSpPr txBox="1"/>
          <p:nvPr/>
        </p:nvSpPr>
        <p:spPr>
          <a:xfrm>
            <a:off x="8589511" y="7473003"/>
            <a:ext cx="4254589" cy="368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3" algn="ctr">
              <a:defRPr sz="1800"/>
            </a:pPr>
            <a:r>
              <a:t>Доц. Мариян Богомилов 2003-до сега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Изследователски области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Изследователски области</a:t>
            </a:r>
          </a:p>
        </p:txBody>
      </p:sp>
      <p:sp>
        <p:nvSpPr>
          <p:cNvPr id="315" name="Детекторна физика и ядрена електроника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8098" indent="-338098" defTabSz="457427">
              <a:spcBef>
                <a:spcPts val="3100"/>
              </a:spcBef>
              <a:defRPr sz="3132">
                <a:effectLst/>
              </a:defRPr>
            </a:pPr>
            <a:r>
              <a:t>Детекторна физика и ядрена електроника</a:t>
            </a:r>
          </a:p>
          <a:p>
            <a:pPr marL="338098" indent="-338098" defTabSz="457427">
              <a:spcBef>
                <a:spcPts val="3100"/>
              </a:spcBef>
              <a:defRPr sz="3132">
                <a:effectLst/>
              </a:defRPr>
            </a:pPr>
            <a:r>
              <a:t>Дозиметрия и радиационна защита</a:t>
            </a:r>
          </a:p>
          <a:p>
            <a:pPr marL="338098" indent="-338098" defTabSz="457427">
              <a:spcBef>
                <a:spcPts val="3100"/>
              </a:spcBef>
              <a:defRPr sz="3132">
                <a:effectLst/>
              </a:defRPr>
            </a:pPr>
            <a:r>
              <a:t>Изчислителна физика</a:t>
            </a:r>
          </a:p>
          <a:p>
            <a:pPr marL="338098" indent="-338098" defTabSz="457427">
              <a:spcBef>
                <a:spcPts val="3100"/>
              </a:spcBef>
              <a:defRPr sz="3132">
                <a:effectLst/>
              </a:defRPr>
            </a:pPr>
            <a:r>
              <a:t>Медицинска физика</a:t>
            </a:r>
          </a:p>
          <a:p>
            <a:pPr marL="338098" indent="-338098" defTabSz="457427">
              <a:spcBef>
                <a:spcPts val="3100"/>
              </a:spcBef>
              <a:defRPr sz="3132">
                <a:effectLst/>
              </a:defRPr>
            </a:pPr>
            <a:r>
              <a:t>Физика на елементарните частици и високите енергии</a:t>
            </a:r>
          </a:p>
          <a:p>
            <a:pPr marL="338098" indent="-338098" defTabSz="457427">
              <a:spcBef>
                <a:spcPts val="3100"/>
              </a:spcBef>
              <a:defRPr sz="3132">
                <a:effectLst/>
              </a:defRPr>
            </a:pPr>
            <a:r>
              <a:t>Ядрена техника и ядрена енергетика</a:t>
            </a:r>
          </a:p>
          <a:p>
            <a:pPr marL="338098" indent="-338098" defTabSz="457427">
              <a:spcBef>
                <a:spcPts val="3100"/>
              </a:spcBef>
              <a:defRPr sz="3132">
                <a:effectLst/>
              </a:defRPr>
            </a:pPr>
            <a:r>
              <a:t>Ядрена физика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Катедрата отговаря за воденето на общофакултетските курсове по: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67359">
              <a:defRPr sz="5900">
                <a:effectLst>
                  <a:outerShdw sx="100000" sy="100000" kx="0" ky="0" algn="b" rotWithShape="0" blurRad="25400" dist="40640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Катедрата отговаря за воденето на общофакултетските курсове по:</a:t>
            </a:r>
          </a:p>
        </p:txBody>
      </p:sp>
      <p:sp>
        <p:nvSpPr>
          <p:cNvPr id="318" name="Физика на атомите, молекулите и йонизиращите лъчения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Физика на атомите, молекулите и йонизиращите лъчения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Ядрена физика</a:t>
            </a:r>
          </a:p>
          <a:p>
            <a:pPr marL="388619" indent="-388619" defTabSz="525779">
              <a:spcBef>
                <a:spcPts val="3600"/>
              </a:spcBef>
              <a:defRPr sz="3600">
                <a:effectLst/>
              </a:defRPr>
            </a:pPr>
            <a:r>
              <a:t>Физика на елементарните частици</a:t>
            </a:r>
          </a:p>
          <a:p>
            <a:pPr marL="0" indent="0" defTabSz="525779">
              <a:spcBef>
                <a:spcPts val="3600"/>
              </a:spcBef>
              <a:buSzTx/>
              <a:buNone/>
              <a:defRPr sz="3600">
                <a:effectLst/>
              </a:defRPr>
            </a:pPr>
            <a:r>
              <a:t>Включват лекции, семинарни упражнения и практикуми и са част от обучението по Обща Физика на студентите-бакалаври от почти всички специалности на Физическия факултет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ОСНОВЕН КУРС АФ + …"/>
          <p:cNvSpPr txBox="1"/>
          <p:nvPr>
            <p:ph type="title"/>
          </p:nvPr>
        </p:nvSpPr>
        <p:spPr>
          <a:xfrm>
            <a:off x="787400" y="520700"/>
            <a:ext cx="11430000" cy="965194"/>
          </a:xfrm>
          <a:prstGeom prst="rect">
            <a:avLst/>
          </a:prstGeom>
        </p:spPr>
        <p:txBody>
          <a:bodyPr/>
          <a:lstStyle>
            <a:lvl1pPr defTabSz="448664">
              <a:defRPr sz="5664">
                <a:effectLst>
                  <a:outerShdw sx="100000" sy="100000" kx="0" ky="0" algn="b" rotWithShape="0" blurRad="24384" dist="39014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ОСНОВЕН КУРС АФ + ЯФ +ВЛВ</a:t>
            </a:r>
          </a:p>
        </p:txBody>
      </p:sp>
      <p:pic>
        <p:nvPicPr>
          <p:cNvPr id="32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02227" y="1497571"/>
            <a:ext cx="11551288" cy="83078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КУРСОВЕ - еволюция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КУРСОВЕ - еволюция</a:t>
            </a:r>
          </a:p>
        </p:txBody>
      </p:sp>
      <p:graphicFrame>
        <p:nvGraphicFramePr>
          <p:cNvPr id="324" name="Table 1"/>
          <p:cNvGraphicFramePr/>
          <p:nvPr/>
        </p:nvGraphicFramePr>
        <p:xfrm>
          <a:off x="787400" y="2794000"/>
          <a:ext cx="11430000" cy="5715000"/>
        </p:xfrm>
        <a:graphic xmlns:a="http://schemas.openxmlformats.org/drawingml/2006/main">
          <a:graphicData uri="http://schemas.openxmlformats.org/drawingml/2006/table">
            <a:tbl>
              <a:tblPr firstCol="1" firstRow="1" lastCol="0" lastRow="1" bandCol="0" bandRow="0" rtl="0">
                <a:tableStyleId>{4C3C2611-4C71-4FC5-86AE-919BDF0F9419}</a:tableStyleId>
              </a:tblPr>
              <a:tblGrid>
                <a:gridCol w="2857500"/>
                <a:gridCol w="2857500"/>
                <a:gridCol w="2857500"/>
                <a:gridCol w="2857500"/>
              </a:tblGrid>
              <a:tr h="1143000">
                <a:tc>
                  <a:txBody>
                    <a:bodyPr/>
                    <a:lstStyle/>
                    <a:p>
                      <a:pPr algn="ctr" defTabSz="457200"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FFFFFF"/>
                          </a:solidFill>
                          <a:sym typeface="Cochin"/>
                        </a:rPr>
                        <a:t>КУРС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457200"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FFFFFF"/>
                          </a:solidFill>
                          <a:sym typeface="Cochin"/>
                        </a:rPr>
                        <a:t>ХОРАРИУМ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457200"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FFFFFF"/>
                          </a:solidFill>
                          <a:sym typeface="Cochin"/>
                        </a:rPr>
                        <a:t>ЛЕКТОР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457200"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FFFFFF"/>
                          </a:solidFill>
                          <a:sym typeface="Cochin"/>
                        </a:rPr>
                        <a:t>ГОДИНА</a:t>
                      </a:r>
                    </a:p>
                  </a:txBody>
                  <a:tcPr marL="50800" marR="50800" marT="50800" marB="50800" anchor="ctr" anchorCtr="0" horzOverflow="overflow"/>
                </a:tc>
              </a:tr>
              <a:tr h="1143000"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АФ &amp; ВЛВ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3+3+1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А. Пройкова Ф,АМГ,ККТФ
К.Гладнишки 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2005-2018
2018-до сега</a:t>
                      </a:r>
                    </a:p>
                  </a:txBody>
                  <a:tcPr marL="50800" marR="50800" marT="50800" marB="50800" anchor="ctr" anchorCtr="0" horzOverflow="overflow"/>
                </a:tc>
              </a:tr>
              <a:tr h="1143000"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АФ &amp; ВЛВ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3+3+1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В. Русанов (ИФ)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2005-2022</a:t>
                      </a:r>
                    </a:p>
                  </a:txBody>
                  <a:tcPr marL="50800" marR="50800" marT="50800" marB="50800" anchor="ctr" anchorCtr="0" horzOverflow="overflow"/>
                </a:tc>
              </a:tr>
              <a:tr h="1143000"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ЯФ&amp;ЕЧ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3+3+1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3D3E3F">
                              <a:alpha val="90000"/>
                            </a:srgbClr>
                          </a:solidFill>
                          <a:sym typeface="Cochin"/>
                        </a:rPr>
                        <a:t>А.Пройкова Г.Райновски 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914400">
                        <a:tabLst>
                          <a:tab pos="914400" algn="l"/>
                        </a:tabLst>
                        <a:defRPr sz="3000">
                          <a:effectLst/>
                          <a:sym typeface="Cochin"/>
                        </a:defRPr>
                      </a:pPr>
                      <a:r>
                        <a:t>2005-2010</a:t>
                      </a:r>
                    </a:p>
                    <a:p>
                      <a:pPr algn="ctr" defTabSz="914400">
                        <a:tabLst>
                          <a:tab pos="914400" algn="l"/>
                        </a:tabLst>
                        <a:defRPr sz="3000">
                          <a:effectLst/>
                          <a:sym typeface="Cochin"/>
                        </a:defRPr>
                      </a:pPr>
                      <a:r>
                        <a:t>2010-2026</a:t>
                      </a:r>
                    </a:p>
                  </a:txBody>
                  <a:tcPr marL="50800" marR="50800" marT="50800" marB="50800" anchor="ctr" anchorCtr="0" horzOverflow="overflow"/>
                </a:tc>
              </a:tr>
              <a:tr h="1143000">
                <a:tc>
                  <a:txBody>
                    <a:bodyPr/>
                    <a:lstStyle/>
                    <a:p>
                      <a:pPr algn="ctr" defTabSz="457200">
                        <a:defRPr sz="3000">
                          <a:effectLst/>
                          <a:sym typeface="Cochin"/>
                        </a:defRPr>
                      </a:pPr>
                      <a:r>
                        <a:t>Физика на </a:t>
                      </a:r>
                      <a:r>
                        <a:rPr sz="2700"/>
                        <a:t>атоми+молекули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indent="228600" algn="ctr" defTabSz="584200">
                        <a:defRPr sz="2000">
                          <a:effectLst/>
                          <a:sym typeface="Cochin"/>
                        </a:defRPr>
                      </a:pP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457200"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FFFFFF"/>
                          </a:solidFill>
                          <a:sym typeface="Cochin"/>
                        </a:rPr>
                        <a:t>И.Русинов</a:t>
                      </a:r>
                    </a:p>
                  </a:txBody>
                  <a:tcPr marL="50800" marR="50800" marT="50800" marB="50800" anchor="ctr" anchorCtr="0" horzOverflow="overflow"/>
                </a:tc>
                <a:tc>
                  <a:txBody>
                    <a:bodyPr/>
                    <a:lstStyle/>
                    <a:p>
                      <a:pPr algn="ctr" defTabSz="457200">
                        <a:defRPr sz="1800">
                          <a:solidFill>
                            <a:srgbClr val="000000"/>
                          </a:solidFill>
                          <a:effectLst/>
                        </a:defRPr>
                      </a:pPr>
                      <a:r>
                        <a:rPr sz="3000">
                          <a:solidFill>
                            <a:srgbClr val="FFFFFF"/>
                          </a:solidFill>
                          <a:sym typeface="Cochin"/>
                        </a:rPr>
                        <a:t>2010-2026</a:t>
                      </a:r>
                    </a:p>
                  </a:txBody>
                  <a:tcPr marL="50800" marR="50800" marT="50800" marB="50800" anchor="ctr" anchorCtr="0" horzOverflow="overflow"/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Бакалавърски програми…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484886">
              <a:defRPr sz="6100">
                <a:effectLst>
                  <a:outerShdw sx="100000" sy="100000" kx="0" ky="0" algn="b" rotWithShape="0" blurRad="25400" dist="42164" dir="3000000">
                    <a:srgbClr val="FFFFFF">
                      <a:alpha val="60000"/>
                    </a:srgbClr>
                  </a:outerShdw>
                </a:effectLst>
              </a:defRPr>
            </a:pPr>
            <a:r>
              <a:t>Бакалавърски програми </a:t>
            </a:r>
          </a:p>
          <a:p>
            <a:pPr defTabSz="484886">
              <a:defRPr sz="6100">
                <a:effectLst>
                  <a:outerShdw sx="100000" sy="100000" kx="0" ky="0" algn="b" rotWithShape="0" blurRad="25400" dist="42164" dir="3000000">
                    <a:srgbClr val="FFFFFF">
                      <a:alpha val="60000"/>
                    </a:srgbClr>
                  </a:outerShdw>
                </a:effectLst>
              </a:defRPr>
            </a:pPr>
            <a:r>
              <a:t>(8 семестъра):</a:t>
            </a:r>
          </a:p>
        </p:txBody>
      </p:sp>
      <p:sp>
        <p:nvSpPr>
          <p:cNvPr id="327" name="Медицинска физика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r>
              <a:t>Медицинска физика</a:t>
            </a:r>
          </a:p>
          <a:p>
            <a:pPr>
              <a:defRPr>
                <a:effectLst/>
              </a:defRPr>
            </a:pPr>
            <a:r>
              <a:t>Ядрена техника и ядрена енергетика</a:t>
            </a:r>
          </a:p>
          <a:p>
            <a:pPr>
              <a:defRPr>
                <a:effectLst/>
              </a:defRPr>
            </a:pPr>
            <a:r>
              <a:t>Quantum, Nuclear and Particle Physics (in English)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Магистърски програми: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Магистърски програми:</a:t>
            </a:r>
          </a:p>
        </p:txBody>
      </p:sp>
      <p:sp>
        <p:nvSpPr>
          <p:cNvPr id="330" name="Медицинска физика (3 или 4 семестъра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01573" indent="-401573" defTabSz="543305">
              <a:spcBef>
                <a:spcPts val="3700"/>
              </a:spcBef>
              <a:defRPr sz="3700">
                <a:effectLst/>
              </a:defRPr>
            </a:pPr>
            <a:r>
              <a:t>Медицинска физика (3 или 4 семестъра)</a:t>
            </a:r>
          </a:p>
          <a:p>
            <a:pPr marL="401573" indent="-401573" defTabSz="543305">
              <a:spcBef>
                <a:spcPts val="3700"/>
              </a:spcBef>
              <a:defRPr sz="3700">
                <a:effectLst/>
              </a:defRPr>
            </a:pPr>
            <a:r>
              <a:t>Medical Physics (in English, 3 terms)</a:t>
            </a:r>
          </a:p>
          <a:p>
            <a:pPr marL="401573" indent="-401573" defTabSz="543305">
              <a:spcBef>
                <a:spcPts val="3700"/>
              </a:spcBef>
              <a:defRPr sz="3700">
                <a:effectLst/>
              </a:defRPr>
            </a:pPr>
            <a:r>
              <a:t>Физика на ядрото и елементарните частици (3 или 5 семестъра)</a:t>
            </a:r>
          </a:p>
          <a:p>
            <a:pPr marL="401573" indent="-401573" defTabSz="543305">
              <a:spcBef>
                <a:spcPts val="3700"/>
              </a:spcBef>
              <a:defRPr sz="3700">
                <a:effectLst/>
              </a:defRPr>
            </a:pPr>
            <a:r>
              <a:t>Nuclear and Particle Physics (in English, 3 or 5 terms)</a:t>
            </a:r>
          </a:p>
          <a:p>
            <a:pPr marL="401573" indent="-401573" defTabSz="543305">
              <a:spcBef>
                <a:spcPts val="3700"/>
              </a:spcBef>
              <a:defRPr sz="3700">
                <a:effectLst/>
              </a:defRPr>
            </a:pPr>
            <a:r>
              <a:t>Ядрена енергетика и технологии (3 или 4 семестъра)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Докторантури: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Докторантури:</a:t>
            </a:r>
          </a:p>
        </p:txBody>
      </p:sp>
      <p:sp>
        <p:nvSpPr>
          <p:cNvPr id="333" name="Ядрена физика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r>
              <a:t>Ядрена физика</a:t>
            </a:r>
          </a:p>
          <a:p>
            <a:pPr>
              <a:defRPr>
                <a:effectLst/>
              </a:defRPr>
            </a:pPr>
            <a:r>
              <a:t>Физика на елементарните частици и високите енергии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Title 1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pPr>
              <a:defRPr>
                <a:effectLst/>
              </a:defRPr>
            </a:pPr>
            <a:r>
              <a:t>Научно-изследователски и учебни лаборатории</a:t>
            </a:r>
          </a:p>
        </p:txBody>
      </p:sp>
      <p:sp>
        <p:nvSpPr>
          <p:cNvPr id="336" name="Content Placeholder 2"/>
          <p:cNvSpPr txBox="1"/>
          <p:nvPr>
            <p:ph type="body" idx="1"/>
          </p:nvPr>
        </p:nvSpPr>
        <p:spPr>
          <a:xfrm>
            <a:off x="650239" y="2275840"/>
            <a:ext cx="11704322" cy="6436926"/>
          </a:xfrm>
          <a:prstGeom prst="rect">
            <a:avLst/>
          </a:prstGeom>
        </p:spPr>
        <p:txBody>
          <a:bodyPr/>
          <a:lstStyle/>
          <a:p>
            <a:pPr marL="487680" indent="-487680">
              <a:buSzTx/>
              <a:buNone/>
              <a:defRPr>
                <a:effectLst/>
              </a:defRPr>
            </a:pPr>
          </a:p>
          <a:p>
            <a:pPr marL="487680" indent="-487680">
              <a:buSzTx/>
              <a:buNone/>
              <a:defRPr>
                <a:effectLst/>
              </a:defRPr>
            </a:pPr>
            <a:r>
              <a:t>Лабораторен практикум АЯФ  А315&amp;А317</a:t>
            </a:r>
          </a:p>
          <a:p>
            <a:pPr marL="487680" indent="-487680">
              <a:buSzTx/>
              <a:buNone/>
              <a:defRPr>
                <a:effectLst/>
              </a:defRPr>
            </a:pPr>
            <a:r>
              <a:t>Дозиметрия и лъчезащита</a:t>
            </a:r>
          </a:p>
          <a:p>
            <a:pPr marL="487680" indent="-487680">
              <a:buSzTx/>
              <a:buNone/>
              <a:defRPr>
                <a:effectLst/>
              </a:defRPr>
            </a:pPr>
            <a:r>
              <a:t>Експериментална ядрена физика</a:t>
            </a:r>
          </a:p>
          <a:p>
            <a:pPr marL="487680" indent="-487680">
              <a:buSzTx/>
              <a:buNone/>
              <a:defRPr>
                <a:effectLst/>
              </a:defRPr>
            </a:pPr>
            <a:r>
              <a:t>Ядрена електроника</a:t>
            </a:r>
          </a:p>
          <a:p>
            <a:pPr marL="487680" indent="-487680">
              <a:buSzTx/>
              <a:buNone/>
              <a:defRPr>
                <a:effectLst/>
              </a:defRPr>
            </a:pPr>
            <a:r>
              <a:t>Моделиране на физични процеси</a:t>
            </a:r>
          </a:p>
          <a:p>
            <a:pPr marL="487680" indent="-487680">
              <a:buSzTx/>
              <a:buNone/>
              <a:defRPr>
                <a:effectLst/>
              </a:defRPr>
            </a:pPr>
            <a:r>
              <a:t>PhysON - HPC cluster - повече на 18.04. 2026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PhysOn - необходимият изчислителен ресурс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142">
                <a:effectLst>
                  <a:outerShdw sx="100000" sy="100000" kx="0" ky="0" algn="b" rotWithShape="0" blurRad="31623" dist="42164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PhysOn - необходимият изчислителен ресурс</a:t>
            </a:r>
          </a:p>
        </p:txBody>
      </p:sp>
      <p:sp>
        <p:nvSpPr>
          <p:cNvPr id="339" name="Изграден с национално финансиране от 2005 г. до сега, 2026 г. Национална Пътна карта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r>
              <a:t>Изграден с национално финансиране от 2005 г. до сега, 2026 г. Национална Пътна карта </a:t>
            </a:r>
          </a:p>
          <a:p>
            <a:pPr>
              <a:defRPr>
                <a:effectLst/>
              </a:defRPr>
            </a:pPr>
            <a:r>
              <a:t>Катедра АФ естествен фокус на интерес - членове на катедри ТФ, А, М, КМ (ФзФ), факултетите по ХФ, МИ, ГГ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Title 1"/>
          <p:cNvSpPr txBox="1"/>
          <p:nvPr>
            <p:ph type="title"/>
          </p:nvPr>
        </p:nvSpPr>
        <p:spPr>
          <a:xfrm>
            <a:off x="650238" y="390597"/>
            <a:ext cx="11704324" cy="1625601"/>
          </a:xfrm>
          <a:prstGeom prst="rect">
            <a:avLst/>
          </a:prstGeom>
        </p:spPr>
        <p:txBody>
          <a:bodyPr/>
          <a:lstStyle/>
          <a:p>
            <a:pPr defTabSz="685317">
              <a:defRPr sz="2805">
                <a:effectLst/>
              </a:defRPr>
            </a:pPr>
            <a:r>
              <a:t>(2016-2017) </a:t>
            </a:r>
            <a:br/>
            <a:r>
              <a:t> PhysOn (Христо, Стоян-дизайн и обучение) Николай, Добрина, Ани, Анелия </a:t>
            </a:r>
          </a:p>
          <a:p>
            <a:pPr defTabSz="685317">
              <a:defRPr sz="2805">
                <a:effectLst/>
              </a:defRPr>
            </a:pPr>
            <a:r>
              <a:t>(потребители Моделиране на физични процеси)</a:t>
            </a:r>
          </a:p>
        </p:txBody>
      </p:sp>
      <p:pic>
        <p:nvPicPr>
          <p:cNvPr id="342" name="Content Placeholder 3" descr="Content Placeholder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89767" y="3039061"/>
            <a:ext cx="9625266" cy="643692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4" name="Chairs for a wedding ceremony decorated with blue ribbons" descr="Chairs for a wedding ceremony decorated with blue ribbons"/>
          <p:cNvPicPr>
            <a:picLocks noChangeAspect="1"/>
          </p:cNvPicPr>
          <p:nvPr>
            <p:ph type="pic" idx="23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1206500" y="698500"/>
            <a:ext cx="6223000" cy="8343900"/>
          </a:xfrm>
          <a:prstGeom prst="rect">
            <a:avLst/>
          </a:prstGeom>
        </p:spPr>
      </p:pic>
      <p:pic>
        <p:nvPicPr>
          <p:cNvPr id="345" name="pasted-movie.png" descr="pasted-movi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547565" y="745083"/>
            <a:ext cx="5491615" cy="82374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7" name="Close-up photo of a wedding cake with a pink flower decoration on top" descr="Close-up photo of a wedding cake with a pink flower decoration on top"/>
          <p:cNvPicPr>
            <a:picLocks noChangeAspect="1"/>
          </p:cNvPicPr>
          <p:nvPr>
            <p:ph type="pic" idx="22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0" cy="0"/>
          </a:xfrm>
          <a:prstGeom prst="rect">
            <a:avLst/>
          </a:prstGeom>
        </p:spPr>
      </p:pic>
      <p:pic>
        <p:nvPicPr>
          <p:cNvPr id="348" name="Chairs for a wedding ceremony decorated with blue ribbons" descr="Chairs for a wedding ceremony decorated with blue ribbons"/>
          <p:cNvPicPr>
            <a:picLocks noChangeAspect="1"/>
          </p:cNvPicPr>
          <p:nvPr>
            <p:ph type="pic" idx="23"/>
          </p:nvPr>
        </p:nvPicPr>
        <p:blipFill>
          <a:blip r:embed="rId3">
            <a:extLst/>
          </a:blip>
          <a:srcRect l="0" t="15635" r="0" b="34364"/>
          <a:stretch>
            <a:fillRect/>
          </a:stretch>
        </p:blipFill>
        <p:spPr>
          <a:xfrm>
            <a:off x="6888541" y="5117094"/>
            <a:ext cx="6141147" cy="4605860"/>
          </a:xfrm>
          <a:prstGeom prst="rect">
            <a:avLst/>
          </a:prstGeom>
        </p:spPr>
      </p:pic>
      <p:pic>
        <p:nvPicPr>
          <p:cNvPr id="349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76381" y="764646"/>
            <a:ext cx="5936148" cy="8904221"/>
          </a:xfrm>
          <a:prstGeom prst="rect">
            <a:avLst/>
          </a:prstGeom>
          <a:ln w="12700">
            <a:miter lim="400000"/>
          </a:ln>
        </p:spPr>
      </p:pic>
      <p:sp>
        <p:nvSpPr>
          <p:cNvPr id="350" name="Търси и ще намериш :)…"/>
          <p:cNvSpPr txBox="1"/>
          <p:nvPr/>
        </p:nvSpPr>
        <p:spPr>
          <a:xfrm>
            <a:off x="7005725" y="-2274487"/>
            <a:ext cx="5491057" cy="673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/>
          </a:p>
          <a:p>
            <a:pPr/>
          </a:p>
          <a:p>
            <a:pPr/>
          </a:p>
          <a:p>
            <a:pPr/>
          </a:p>
          <a:p>
            <a:pPr/>
            <a:r>
              <a:t>Търси и ще намериш :)</a:t>
            </a:r>
          </a:p>
          <a:p>
            <a:pPr/>
            <a:r>
              <a:t>Духът дава смисъл, нали?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2" name="Chairs for a wedding ceremony decorated with blue ribbons" descr="Chairs for a wedding ceremony decorated with blue ribbons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0" t="9921" r="0" b="3299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53" name="От PhysOn до Nestum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От PhysOn до Nestum</a:t>
            </a:r>
          </a:p>
        </p:txBody>
      </p:sp>
      <p:sp>
        <p:nvSpPr>
          <p:cNvPr id="354" name="https://hpc-lab.sofiatech.bg/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>
            <a:lvl1pPr marL="0" indent="0">
              <a:buSzTx/>
              <a:buNone/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515151"/>
                </a:solidFill>
                <a:effectLst/>
                <a:uFillTx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https://hpc-lab.sofiatech.bg/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6" name="Close-up photo of a wedding cake with a pink flower decoration on top" descr="Close-up photo of a wedding cake with a pink flower decoration on top"/>
          <p:cNvPicPr>
            <a:picLocks noChangeAspect="1"/>
          </p:cNvPicPr>
          <p:nvPr>
            <p:ph type="pic" idx="22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8130362" y="695685"/>
            <a:ext cx="3657602" cy="2819401"/>
          </a:xfrm>
          <a:prstGeom prst="rect">
            <a:avLst/>
          </a:prstGeom>
        </p:spPr>
      </p:pic>
      <p:pic>
        <p:nvPicPr>
          <p:cNvPr id="357" name="Chairs for a wedding ceremony decorated with blue ribbons" descr="Chairs for a wedding ceremony decorated with blue ribbons"/>
          <p:cNvPicPr>
            <a:picLocks noChangeAspect="1"/>
          </p:cNvPicPr>
          <p:nvPr>
            <p:ph type="pic" idx="23"/>
          </p:nvPr>
        </p:nvPicPr>
        <p:blipFill>
          <a:blip r:embed="rId3">
            <a:extLst/>
          </a:blip>
          <a:stretch>
            <a:fillRect/>
          </a:stretch>
        </p:blipFill>
        <p:spPr>
          <a:xfrm>
            <a:off x="1206500" y="698500"/>
            <a:ext cx="6223000" cy="8343900"/>
          </a:xfrm>
          <a:prstGeom prst="rect">
            <a:avLst/>
          </a:prstGeom>
        </p:spPr>
      </p:pic>
      <p:grpSp>
        <p:nvGrpSpPr>
          <p:cNvPr id="360" name="Close-up photo of a wedding cake with a pink flower decoration on top"/>
          <p:cNvGrpSpPr/>
          <p:nvPr/>
        </p:nvGrpSpPr>
        <p:grpSpPr>
          <a:xfrm>
            <a:off x="8001695" y="5965943"/>
            <a:ext cx="3914936" cy="3012887"/>
            <a:chOff x="0" y="0"/>
            <a:chExt cx="3914935" cy="3012885"/>
          </a:xfrm>
        </p:grpSpPr>
        <p:pic>
          <p:nvPicPr>
            <p:cNvPr id="358" name="Close-up photo of a wedding cake with a pink flower decoration on top" descr="Close-up photo of a wedding cake with a pink flower decoration on top"/>
            <p:cNvPicPr>
              <a:picLocks noChangeAspect="1"/>
            </p:cNvPicPr>
            <p:nvPr/>
          </p:nvPicPr>
          <p:blipFill>
            <a:blip r:embed="rId4">
              <a:extLst/>
            </a:blip>
            <a:srcRect l="0" t="2785" r="3266" b="40823"/>
            <a:stretch>
              <a:fillRect/>
            </a:stretch>
          </p:blipFill>
          <p:spPr>
            <a:xfrm>
              <a:off x="258445" y="139700"/>
              <a:ext cx="3516789" cy="273348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59" name="Close-up photo of a wedding cake with a pink flower decoration on top" descr="Close-up photo of a wedding cake with a pink flower decoration on top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-1" y="-1"/>
              <a:ext cx="3914936" cy="301288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2" name="Close-up photo of a wedding cake with a pink flower decoration on top" descr="Close-up photo of a wedding cake with a pink flower decoration on top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363" name="2022-2026 HPC лаб"/>
          <p:cNvSpPr txBox="1"/>
          <p:nvPr>
            <p:ph type="title" idx="4294967295"/>
          </p:nvPr>
        </p:nvSpPr>
        <p:spPr>
          <a:xfrm>
            <a:off x="787400" y="520700"/>
            <a:ext cx="11430000" cy="1905000"/>
          </a:xfrm>
          <a:prstGeom prst="rect">
            <a:avLst/>
          </a:prstGeom>
        </p:spPr>
        <p:txBody>
          <a:bodyPr lIns="50800" tIns="50800" rIns="50800" bIns="50800"/>
          <a:lstStyle>
            <a:lvl1pPr defTabSz="584200">
              <a:defRPr sz="7400">
                <a:solidFill>
                  <a:srgbClr val="515151"/>
                </a:solidFill>
                <a:effectLst>
                  <a:outerShdw sx="100000" sy="100000" kx="0" ky="0" algn="b" rotWithShape="0" blurRad="38100" dist="50800" dir="3000000">
                    <a:srgbClr val="FFFFFF">
                      <a:alpha val="60000"/>
                    </a:srgbClr>
                  </a:outerShdw>
                </a:effectLst>
                <a:latin typeface="Cochin"/>
                <a:ea typeface="Cochin"/>
                <a:cs typeface="Cochin"/>
                <a:sym typeface="Cochin"/>
              </a:defRPr>
            </a:lvl1pPr>
          </a:lstStyle>
          <a:p>
            <a:pPr/>
            <a:r>
              <a:t>2017-2029 HPC лаб@СТП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Title 4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pPr>
              <a:defRPr>
                <a:effectLst/>
              </a:defRPr>
            </a:pPr>
            <a:r>
              <a:t>Катедра АФ научни връзки в страната</a:t>
            </a:r>
          </a:p>
        </p:txBody>
      </p:sp>
      <p:sp>
        <p:nvSpPr>
          <p:cNvPr id="366" name="Content Placeholder 5"/>
          <p:cNvSpPr txBox="1"/>
          <p:nvPr>
            <p:ph type="body" idx="1"/>
          </p:nvPr>
        </p:nvSpPr>
        <p:spPr>
          <a:xfrm>
            <a:off x="650239" y="2275840"/>
            <a:ext cx="11957193" cy="6436926"/>
          </a:xfrm>
          <a:prstGeom prst="rect">
            <a:avLst/>
          </a:prstGeom>
        </p:spPr>
        <p:txBody>
          <a:bodyPr/>
          <a:lstStyle/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Катедра АФ с експеризата на своите членове  в изграждането и използването на изчислителни системи (HPC clusters) за получаване на научни резултати е сруктурно звено в </a:t>
            </a:r>
            <a:r>
              <a:t>Центъра за върхови постижения в ИКТ 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             УНИТЕ:   Софийски университет + </a:t>
            </a:r>
            <a:r>
              <a:t>Шуменски Университет + Русенски университет + Технически университет – София  +Бургаски Университет ОПНОИР, 2018-2023 + ПНИИДИТ 2024-2029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Медицински университет – София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Пловдивски университет, кат. АФ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Тракийски университет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Институт за ядрени изследвания и ядрена енергетика (БАН)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Институт по физика на твърдото тяло (БАН)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Институт по електроника (БАН)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Агенция за ядрено регулиране</a:t>
            </a:r>
          </a:p>
          <a:p>
            <a:pPr marL="404774" indent="-404774" defTabSz="539699">
              <a:lnSpc>
                <a:spcPct val="80000"/>
              </a:lnSpc>
              <a:spcBef>
                <a:spcPts val="500"/>
              </a:spcBef>
              <a:buSzTx/>
              <a:buNone/>
              <a:defRPr sz="2822">
                <a:effectLst/>
              </a:defRPr>
            </a:pPr>
            <a:r>
              <a:t>АЕЦ Козлодуй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50240"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Катедра АФ международни научни връзки</a:t>
            </a:r>
          </a:p>
        </p:txBody>
      </p:sp>
      <p:sp>
        <p:nvSpPr>
          <p:cNvPr id="369" name="Content Placeholder 2"/>
          <p:cNvSpPr txBox="1"/>
          <p:nvPr>
            <p:ph type="body" idx="1"/>
          </p:nvPr>
        </p:nvSpPr>
        <p:spPr>
          <a:xfrm>
            <a:off x="650239" y="2275840"/>
            <a:ext cx="11704322" cy="6436926"/>
          </a:xfrm>
          <a:prstGeom prst="rect">
            <a:avLst/>
          </a:prstGeom>
        </p:spPr>
        <p:txBody>
          <a:bodyPr lIns="65022" tIns="65022" rIns="65022" bIns="65022"/>
          <a:lstStyle/>
          <a:p>
            <a:pPr marL="487680" indent="-487680" defTabSz="650240">
              <a:spcBef>
                <a:spcPts val="900"/>
              </a:spcBef>
              <a:buClrTx/>
              <a:buSzTx/>
              <a:buFont typeface="Arial"/>
              <a:buNone/>
              <a:defRPr sz="420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  <a:r>
              <a:t>ОИЯИ, ЦЕРН, CNRS-France, Max Plank Institutes</a:t>
            </a:r>
          </a:p>
          <a:p>
            <a:pPr marL="487680" indent="-487680" defTabSz="650240">
              <a:spcBef>
                <a:spcPts val="900"/>
              </a:spcBef>
              <a:buClrTx/>
              <a:buSzTx/>
              <a:buFont typeface="Arial"/>
              <a:buNone/>
              <a:defRPr sz="440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  <a:r>
              <a:rPr sz="4200"/>
              <a:t>CNRI – Italy, ICTP-Trieste, GSI-Darmstadt, Cologne University, The University of Chicago, The University of Washington, Nagoya University, The Catholic University of Louvain, Free University in Brussels, University of Barcelona</a:t>
            </a:r>
            <a:r>
              <a:t>, </a:t>
            </a:r>
            <a:br/>
            <a:r>
              <a:t>Повече в докладите по научните направления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Катедра АФ международни научни връзки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50240">
              <a:defRPr sz="4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>
              <a:defRPr>
                <a:effectLst/>
              </a:defRPr>
            </a:pPr>
            <a:r>
              <a:t>Катедра АФ международни научни връзки </a:t>
            </a:r>
          </a:p>
        </p:txBody>
      </p:sp>
      <p:sp>
        <p:nvSpPr>
          <p:cNvPr id="372" name="University of Luxembourg (2022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algn="ctr" defTabSz="650240">
              <a:spcBef>
                <a:spcPts val="0"/>
              </a:spcBef>
              <a:buClrTx/>
              <a:buSzTx/>
              <a:buNone/>
              <a:defRPr sz="480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  <a:r>
              <a:t>University of Luxembourg (2022)</a:t>
            </a:r>
          </a:p>
          <a:p>
            <a:pPr marL="0" indent="0" algn="ctr" defTabSz="650240">
              <a:spcBef>
                <a:spcPts val="0"/>
              </a:spcBef>
              <a:buClrTx/>
              <a:buSzTx/>
              <a:buNone/>
              <a:defRPr sz="480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  <a:r>
              <a:t>Lappeenranta-Lahti University of Technology (2024)</a:t>
            </a:r>
          </a:p>
          <a:p>
            <a:pPr marL="0" indent="0" algn="ctr" defTabSz="650240">
              <a:spcBef>
                <a:spcPts val="0"/>
              </a:spcBef>
              <a:buClrTx/>
              <a:buSzTx/>
              <a:buNone/>
              <a:defRPr sz="480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  <a:r>
              <a:t>Technical University of Barcelona (2025)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Международни проекти (мрежи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142">
                <a:effectLst>
                  <a:outerShdw sx="100000" sy="100000" kx="0" ky="0" algn="b" rotWithShape="0" blurRad="31623" dist="42164" dir="3000000">
                    <a:srgbClr val="FFFFFF">
                      <a:alpha val="60000"/>
                    </a:srgbClr>
                  </a:outerShdw>
                </a:effectLst>
              </a:defRPr>
            </a:lvl1pPr>
          </a:lstStyle>
          <a:p>
            <a:pPr/>
            <a:r>
              <a:t>Международни проекти (мрежи)</a:t>
            </a:r>
          </a:p>
        </p:txBody>
      </p:sp>
      <p:sp>
        <p:nvSpPr>
          <p:cNvPr id="375" name="EuroCC HPC,HPDA,AI (2019-2022)(2023-2026) (phase 3: 2026-2029) - 33 държави; финансира се 50:50 ЕuroHPC JU:MES; Coordinator (Germany, HLRS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27481" indent="-427481" defTabSz="578358">
              <a:spcBef>
                <a:spcPts val="3900"/>
              </a:spcBef>
              <a:defRPr sz="3959">
                <a:effectLst/>
              </a:defRPr>
            </a:pPr>
            <a:r>
              <a:t>EuroCC HPC,HPDA,AI (2019-2022)(2023-2026) (phase 3: 2026-2029) - 33 държави; финансира се 50:50 ЕuroHPC JU:MES; Coordinator (Germany, HLRS)</a:t>
            </a:r>
          </a:p>
          <a:p>
            <a:pPr marL="427481" indent="-427481" defTabSz="578358">
              <a:spcBef>
                <a:spcPts val="3900"/>
              </a:spcBef>
              <a:defRPr sz="3959">
                <a:effectLst/>
              </a:defRPr>
            </a:pPr>
            <a:r>
              <a:t>EuMaster4HPC (2022-2026) (2026 - 2032), финансира се от Хоризонт и Дигиталнаа Европа; 9 университета издават двойни дипломи; 16 университета наблюдават и предлагат стажове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7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87701" y="0"/>
            <a:ext cx="6429398" cy="9753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Title 1"/>
          <p:cNvSpPr txBox="1"/>
          <p:nvPr>
            <p:ph type="title"/>
          </p:nvPr>
        </p:nvSpPr>
        <p:spPr>
          <a:xfrm>
            <a:off x="650239" y="390596"/>
            <a:ext cx="11704322" cy="1625602"/>
          </a:xfrm>
          <a:prstGeom prst="rect">
            <a:avLst/>
          </a:prstGeom>
        </p:spPr>
        <p:txBody>
          <a:bodyPr/>
          <a:lstStyle/>
          <a:p>
            <a:pPr defTabSz="494182">
              <a:defRPr sz="2800">
                <a:effectLst/>
              </a:defRPr>
            </a:pPr>
            <a:br/>
            <a:r>
              <a:t>А след 10 години?  (ВЪПРОС ОТ 70 години катедра АФ)</a:t>
            </a:r>
            <a:br/>
            <a:r>
              <a:rPr sz="1800"/>
              <a:t>Вероятно различните направления, които сега са отделени ще се преплетат така, че ще бъде невъзможно да се идентифицират. </a:t>
            </a:r>
            <a:r>
              <a:rPr b="1" sz="1800"/>
              <a:t>Ще бъде интересно и с много интересни научни резултати.</a:t>
            </a:r>
          </a:p>
        </p:txBody>
      </p:sp>
      <p:pic>
        <p:nvPicPr>
          <p:cNvPr id="380" name="Content Placeholder 3" descr="Content Placeholder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564835" y="3356034"/>
            <a:ext cx="9482668" cy="5072171"/>
          </a:xfrm>
          <a:prstGeom prst="rect">
            <a:avLst/>
          </a:prstGeom>
          <a:ln w="12700">
            <a:miter lim="400000"/>
          </a:ln>
        </p:spPr>
      </p:pic>
      <p:sp>
        <p:nvSpPr>
          <p:cNvPr id="381" name="TextBox 4"/>
          <p:cNvSpPr txBox="1"/>
          <p:nvPr/>
        </p:nvSpPr>
        <p:spPr>
          <a:xfrm>
            <a:off x="2629859" y="8507306"/>
            <a:ext cx="7045841" cy="4310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5022" tIns="65022" rIns="65022" bIns="65022">
            <a:spAutoFit/>
          </a:bodyPr>
          <a:lstStyle>
            <a:lvl1pPr defTabSz="650240">
              <a:spcBef>
                <a:spcPts val="0"/>
              </a:spcBef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Calabi-Yau многообразие с преплетени размерности.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А след 10 години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А след 10 години?</a:t>
            </a:r>
          </a:p>
        </p:txBody>
      </p:sp>
      <p:pic>
        <p:nvPicPr>
          <p:cNvPr id="384" name="pasted-movie.png" descr="pasted-movi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39900" y="3445815"/>
            <a:ext cx="9846224" cy="2861970"/>
          </a:xfrm>
          <a:prstGeom prst="rect">
            <a:avLst/>
          </a:prstGeom>
          <a:ln w="12700">
            <a:miter lim="400000"/>
          </a:ln>
        </p:spPr>
      </p:pic>
      <p:sp>
        <p:nvSpPr>
          <p:cNvPr id="385" name="Квантовата физика прониква в ежедневието"/>
          <p:cNvSpPr txBox="1"/>
          <p:nvPr/>
        </p:nvSpPr>
        <p:spPr>
          <a:xfrm>
            <a:off x="1752834" y="6518728"/>
            <a:ext cx="9939021" cy="685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Квантовата физика прониква в ежедневието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Content Placeholder 2"/>
          <p:cNvSpPr txBox="1"/>
          <p:nvPr>
            <p:ph type="body" idx="4294967295"/>
          </p:nvPr>
        </p:nvSpPr>
        <p:spPr>
          <a:xfrm>
            <a:off x="-1" y="2275840"/>
            <a:ext cx="11704322" cy="6436926"/>
          </a:xfrm>
          <a:prstGeom prst="rect">
            <a:avLst/>
          </a:prstGeom>
        </p:spPr>
        <p:txBody>
          <a:bodyPr lIns="65022" tIns="65022" rIns="65022" bIns="65022"/>
          <a:lstStyle/>
          <a:p>
            <a:pPr marL="487680" indent="-487680" algn="ctr" defTabSz="650240">
              <a:spcBef>
                <a:spcPts val="900"/>
              </a:spcBef>
              <a:buClrTx/>
              <a:buSzTx/>
              <a:buFont typeface="Arial"/>
              <a:buNone/>
              <a:defRPr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  <a:r>
              <a:t>Благодаря за вниманието!</a:t>
            </a:r>
          </a:p>
          <a:p>
            <a:pPr marL="487680" indent="-487680" algn="ctr" defTabSz="650240">
              <a:spcBef>
                <a:spcPts val="900"/>
              </a:spcBef>
              <a:buClrTx/>
              <a:buSzTx/>
              <a:buFont typeface="Arial"/>
              <a:buNone/>
              <a:defRPr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</a:p>
          <a:p>
            <a:pPr marL="487680" indent="-487680" algn="ctr" defTabSz="650240">
              <a:spcBef>
                <a:spcPts val="900"/>
              </a:spcBef>
              <a:buClrTx/>
              <a:buSzTx/>
              <a:buFont typeface="Arial"/>
              <a:buNone/>
              <a:defRPr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  <a:sym typeface="Calibri"/>
              </a:defRPr>
            </a:pPr>
            <a:r>
              <a:t>Ани Пройкова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Formal">
  <a:themeElements>
    <a:clrScheme name="Formal">
      <a:dk1>
        <a:srgbClr val="515151"/>
      </a:dk1>
      <a:lt1>
        <a:srgbClr val="FFFFFF"/>
      </a:lt1>
      <a:dk2>
        <a:srgbClr val="A7A7A7"/>
      </a:dk2>
      <a:lt2>
        <a:srgbClr val="535353"/>
      </a:lt2>
      <a:accent1>
        <a:srgbClr val="6789BA"/>
      </a:accent1>
      <a:accent2>
        <a:srgbClr val="77965C"/>
      </a:accent2>
      <a:accent3>
        <a:srgbClr val="E3B43D"/>
      </a:accent3>
      <a:accent4>
        <a:srgbClr val="D77B43"/>
      </a:accent4>
      <a:accent5>
        <a:srgbClr val="C25756"/>
      </a:accent5>
      <a:accent6>
        <a:srgbClr val="876390"/>
      </a:accent6>
      <a:hlink>
        <a:srgbClr val="0000FF"/>
      </a:hlink>
      <a:folHlink>
        <a:srgbClr val="FF00FF"/>
      </a:folHlink>
    </a:clrScheme>
    <a:fontScheme name="Formal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Fo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290051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40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000" u="none" kumimoji="0" normalizeH="0">
            <a:ln>
              <a:noFill/>
            </a:ln>
            <a:solidFill>
              <a:srgbClr val="515151"/>
            </a:solidFill>
            <a:effectLst/>
            <a:uFillTx/>
            <a:latin typeface="Cochin"/>
            <a:ea typeface="Cochin"/>
            <a:cs typeface="Cochin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40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000" u="none" kumimoji="0" normalizeH="0">
            <a:ln>
              <a:noFill/>
            </a:ln>
            <a:solidFill>
              <a:srgbClr val="515151"/>
            </a:solidFill>
            <a:effectLst/>
            <a:uFillTx/>
            <a:latin typeface="Cochin"/>
            <a:ea typeface="Cochin"/>
            <a:cs typeface="Cochin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Formal">
  <a:themeElements>
    <a:clrScheme name="Formal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6789BA"/>
      </a:accent1>
      <a:accent2>
        <a:srgbClr val="77965C"/>
      </a:accent2>
      <a:accent3>
        <a:srgbClr val="E3B43D"/>
      </a:accent3>
      <a:accent4>
        <a:srgbClr val="D77B43"/>
      </a:accent4>
      <a:accent5>
        <a:srgbClr val="C25756"/>
      </a:accent5>
      <a:accent6>
        <a:srgbClr val="876390"/>
      </a:accent6>
      <a:hlink>
        <a:srgbClr val="0000FF"/>
      </a:hlink>
      <a:folHlink>
        <a:srgbClr val="FF00FF"/>
      </a:folHlink>
    </a:clrScheme>
    <a:fontScheme name="Formal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Fo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290051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40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000" u="none" kumimoji="0" normalizeH="0">
            <a:ln>
              <a:noFill/>
            </a:ln>
            <a:solidFill>
              <a:srgbClr val="515151"/>
            </a:solidFill>
            <a:effectLst/>
            <a:uFillTx/>
            <a:latin typeface="Cochin"/>
            <a:ea typeface="Cochin"/>
            <a:cs typeface="Cochin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40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000" u="none" kumimoji="0" normalizeH="0">
            <a:ln>
              <a:noFill/>
            </a:ln>
            <a:solidFill>
              <a:srgbClr val="515151"/>
            </a:solidFill>
            <a:effectLst/>
            <a:uFillTx/>
            <a:latin typeface="Cochin"/>
            <a:ea typeface="Cochin"/>
            <a:cs typeface="Cochin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