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2"/>
  </p:notesMasterIdLst>
  <p:sldIdLst>
    <p:sldId id="256" r:id="rId2"/>
    <p:sldId id="266" r:id="rId3"/>
    <p:sldId id="270" r:id="rId4"/>
    <p:sldId id="284" r:id="rId5"/>
    <p:sldId id="339" r:id="rId6"/>
    <p:sldId id="265" r:id="rId7"/>
    <p:sldId id="269" r:id="rId8"/>
    <p:sldId id="301" r:id="rId9"/>
    <p:sldId id="356" r:id="rId10"/>
    <p:sldId id="305" r:id="rId11"/>
    <p:sldId id="282" r:id="rId12"/>
    <p:sldId id="359" r:id="rId13"/>
    <p:sldId id="313" r:id="rId14"/>
    <p:sldId id="315" r:id="rId15"/>
    <p:sldId id="316" r:id="rId16"/>
    <p:sldId id="320" r:id="rId17"/>
    <p:sldId id="319" r:id="rId18"/>
    <p:sldId id="283" r:id="rId19"/>
    <p:sldId id="340" r:id="rId20"/>
    <p:sldId id="36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171EC-FDD6-49DE-BF46-6242C73C4A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5998E-7ED7-4374-A9B0-8DBDC932D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0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998E-7ED7-4374-A9B0-8DBDC932DE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7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998E-7ED7-4374-A9B0-8DBDC932DE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6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998E-7ED7-4374-A9B0-8DBDC932DE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2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998E-7ED7-4374-A9B0-8DBDC932DE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7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4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5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217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3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5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56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21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3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1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5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3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9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8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6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143DB-3346-43F6-AEF7-578CA2BFCB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FB310-1029-43FA-8A87-8A82D49C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20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fif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B8BF-294D-6DBE-BB35-ECE087DE6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273" y="1840900"/>
            <a:ext cx="10058400" cy="1940503"/>
          </a:xfrm>
        </p:spPr>
        <p:txBody>
          <a:bodyPr>
            <a:normAutofit/>
          </a:bodyPr>
          <a:lstStyle/>
          <a:p>
            <a:pPr algn="ctr"/>
            <a:r>
              <a:rPr lang="bg-BG" sz="4400" dirty="0">
                <a:latin typeface="Century" panose="02040604050505020304" pitchFamily="18" charset="0"/>
              </a:rPr>
              <a:t>Шпионски мрежи от </a:t>
            </a:r>
            <a:r>
              <a:rPr lang="bg-BG" sz="4400" dirty="0" err="1">
                <a:latin typeface="Century" panose="02040604050505020304" pitchFamily="18" charset="0"/>
              </a:rPr>
              <a:t>радонови</a:t>
            </a:r>
            <a:r>
              <a:rPr lang="bg-BG" sz="4400" dirty="0">
                <a:latin typeface="Century" panose="02040604050505020304" pitchFamily="18" charset="0"/>
              </a:rPr>
              <a:t> детектори</a:t>
            </a:r>
            <a:endParaRPr lang="en-US" sz="4400" dirty="0">
              <a:latin typeface="Century" panose="020406040505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73312-19DD-FD82-6128-4A69CB624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9023" y="3975788"/>
            <a:ext cx="8240889" cy="551094"/>
          </a:xfrm>
        </p:spPr>
        <p:txBody>
          <a:bodyPr>
            <a:normAutofit fontScale="92500"/>
          </a:bodyPr>
          <a:lstStyle/>
          <a:p>
            <a:r>
              <a:rPr lang="bg-BG" sz="2400" dirty="0">
                <a:solidFill>
                  <a:srgbClr val="00B0F0"/>
                </a:solidFill>
                <a:latin typeface="Century" panose="02040604050505020304" pitchFamily="18" charset="0"/>
              </a:rPr>
              <a:t>И. Димитрова, В. Тодоров, С. Георгиев, К. Митев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6E348E2-64AE-E4B8-31BF-AD930CD2EC05}"/>
              </a:ext>
            </a:extLst>
          </p:cNvPr>
          <p:cNvSpPr txBox="1">
            <a:spLocks/>
          </p:cNvSpPr>
          <p:nvPr/>
        </p:nvSpPr>
        <p:spPr>
          <a:xfrm>
            <a:off x="2644013" y="4813747"/>
            <a:ext cx="9547987" cy="551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Група по метрология на йонизиращите лъчения</a:t>
            </a:r>
          </a:p>
        </p:txBody>
      </p:sp>
      <p:pic>
        <p:nvPicPr>
          <p:cNvPr id="3076" name="Picture 4" descr="SU-logo / feb / Images / Media - Софийски университет &quot;Св ...">
            <a:extLst>
              <a:ext uri="{FF2B5EF4-FFF2-40B4-BE49-F238E27FC236}">
                <a16:creationId xmlns:a16="http://schemas.microsoft.com/office/drawing/2014/main" id="{2034981C-6D2D-881C-53FE-AABA9A3E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673" y="520085"/>
            <a:ext cx="927013" cy="114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6ED8043-F500-4516-8134-DC89395DEE53}"/>
              </a:ext>
            </a:extLst>
          </p:cNvPr>
          <p:cNvSpPr txBox="1">
            <a:spLocks/>
          </p:cNvSpPr>
          <p:nvPr/>
        </p:nvSpPr>
        <p:spPr>
          <a:xfrm>
            <a:off x="3915270" y="546077"/>
            <a:ext cx="5969876" cy="141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Катедра „Атомна Физика“ на 80 години</a:t>
            </a:r>
          </a:p>
          <a:p>
            <a:r>
              <a:rPr lang="bg-BG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16 – 18 април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A0287-3100-42FF-A08B-9DD211A042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807" y="367258"/>
            <a:ext cx="1619714" cy="161971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C1AA92A-E0BD-4270-84EF-BCDBA5309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1" r="32713"/>
          <a:stretch/>
        </p:blipFill>
        <p:spPr bwMode="auto">
          <a:xfrm>
            <a:off x="6627582" y="5607844"/>
            <a:ext cx="1575242" cy="113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11C43A6-AE1F-4AA4-BD8A-0B3A8917FAF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655103" y="5608823"/>
            <a:ext cx="1840731" cy="981723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667233-E72C-4FE3-ABBB-685A923A96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26496" r="17876" b="36355"/>
          <a:stretch/>
        </p:blipFill>
        <p:spPr>
          <a:xfrm>
            <a:off x="2816653" y="5441846"/>
            <a:ext cx="2918402" cy="13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6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BA7B2-800D-6542-C0AE-2A721F924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C57BFE-0ED5-5692-0B77-2F2F9DAF7FA7}"/>
              </a:ext>
            </a:extLst>
          </p:cNvPr>
          <p:cNvSpPr txBox="1"/>
          <p:nvPr/>
        </p:nvSpPr>
        <p:spPr>
          <a:xfrm>
            <a:off x="885676" y="193913"/>
            <a:ext cx="11477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ДЪЛГОСРОЧНА ПРОГНОЗА С НЕВРОННИ МЕЖИ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Century" panose="020406040505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90577-1446-5B39-47BA-F818BA8042A6}"/>
              </a:ext>
            </a:extLst>
          </p:cNvPr>
          <p:cNvSpPr txBox="1"/>
          <p:nvPr/>
        </p:nvSpPr>
        <p:spPr>
          <a:xfrm>
            <a:off x="391959" y="4981545"/>
            <a:ext cx="4472934" cy="134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bg-BG" sz="2400" dirty="0">
                <a:ea typeface="Calibri" panose="020F0502020204030204" pitchFamily="34" charset="0"/>
                <a:cs typeface="Calibri" panose="020F0502020204030204" pitchFamily="34" charset="0"/>
              </a:rPr>
              <a:t>След обучение на мрежата за прогнозата не са използвани стойностите на радона. </a:t>
            </a: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99A56-74E4-6E02-E7F6-4294D1698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343" y="4707455"/>
            <a:ext cx="6506521" cy="2006637"/>
          </a:xfrm>
          <a:prstGeom prst="rect">
            <a:avLst/>
          </a:prstGeom>
          <a:effectLst>
            <a:softEdge rad="381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CACA8B7-FC2C-DED1-646A-37DD9438BF5A}"/>
              </a:ext>
            </a:extLst>
          </p:cNvPr>
          <p:cNvGrpSpPr/>
          <p:nvPr/>
        </p:nvGrpSpPr>
        <p:grpSpPr>
          <a:xfrm>
            <a:off x="2736056" y="928689"/>
            <a:ext cx="9200477" cy="3592274"/>
            <a:chOff x="4219330" y="3793058"/>
            <a:chExt cx="7479506" cy="27045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49A4CD-98CB-B0B7-B471-DC3EFCDD5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9330" y="3793058"/>
              <a:ext cx="7479506" cy="2704503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5F0A6B-47FE-F218-1C6C-0EEC01199795}"/>
                </a:ext>
              </a:extLst>
            </p:cNvPr>
            <p:cNvSpPr txBox="1"/>
            <p:nvPr/>
          </p:nvSpPr>
          <p:spPr>
            <a:xfrm>
              <a:off x="7354697" y="3927424"/>
              <a:ext cx="1930887" cy="558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Prediction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2701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6F32-E73C-692F-0F66-A210CFEEA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1CDDD94-FD5C-BE34-1F6F-6E3419BE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43" y="335399"/>
            <a:ext cx="10184524" cy="2193534"/>
          </a:xfrm>
        </p:spPr>
        <p:txBody>
          <a:bodyPr>
            <a:noAutofit/>
          </a:bodyPr>
          <a:lstStyle/>
          <a:p>
            <a:r>
              <a:rPr lang="bg-BG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" panose="02040604050505020304" pitchFamily="18" charset="0"/>
              </a:rPr>
              <a:t>Проект </a:t>
            </a:r>
            <a:r>
              <a:rPr lang="en-US" sz="3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" panose="02040604050505020304" pitchFamily="18" charset="0"/>
              </a:rPr>
              <a:t>RadonNET</a:t>
            </a:r>
            <a:br>
              <a:rPr lang="bg-BG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" panose="02040604050505020304" pitchFamily="18" charset="0"/>
              </a:rPr>
              <a:t>Radon metrology: Sensor networks for large buildings and future cities</a:t>
            </a:r>
            <a:b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en-US" sz="4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FCECF-4681-153B-03FE-B172B6BD5D4C}"/>
              </a:ext>
            </a:extLst>
          </p:cNvPr>
          <p:cNvSpPr txBox="1"/>
          <p:nvPr/>
        </p:nvSpPr>
        <p:spPr>
          <a:xfrm>
            <a:off x="905555" y="2200275"/>
            <a:ext cx="10611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bg-BG" sz="3200" dirty="0"/>
              <a:t>Продължение на идеите залегнали или възникнали по време на проекта </a:t>
            </a:r>
            <a:r>
              <a:rPr lang="en-US" sz="3200" dirty="0"/>
              <a:t>SPIRAD;</a:t>
            </a:r>
            <a:endParaRPr lang="bg-BG" sz="3200" dirty="0"/>
          </a:p>
          <a:p>
            <a:pPr marL="457200" indent="-457200">
              <a:buBlip>
                <a:blip r:embed="rId2"/>
              </a:buBlip>
            </a:pPr>
            <a:r>
              <a:rPr lang="bg-BG" sz="3200" dirty="0"/>
              <a:t>Насочен към възможностите за интелигентни и енергийно ефективни </a:t>
            </a:r>
            <a:r>
              <a:rPr lang="bg-BG" sz="3200" dirty="0" err="1"/>
              <a:t>противорадонови</a:t>
            </a:r>
            <a:r>
              <a:rPr lang="bg-BG" sz="3200" dirty="0"/>
              <a:t> мерки</a:t>
            </a:r>
            <a:r>
              <a:rPr lang="en-US" sz="3200" dirty="0"/>
              <a:t>;</a:t>
            </a:r>
            <a:endParaRPr lang="bg-BG" sz="3200" dirty="0"/>
          </a:p>
          <a:p>
            <a:pPr marL="457200" indent="-457200">
              <a:buBlip>
                <a:blip r:embed="rId2"/>
              </a:buBlip>
            </a:pPr>
            <a:r>
              <a:rPr lang="bg-BG" sz="3200" dirty="0"/>
              <a:t>Мрежи от сензори в големи сгради с обща вентилация.</a:t>
            </a:r>
            <a:endParaRPr lang="en-US" sz="3200" dirty="0"/>
          </a:p>
        </p:txBody>
      </p:sp>
      <p:pic>
        <p:nvPicPr>
          <p:cNvPr id="9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FD1B6EA-16EE-464E-BE59-25C2AA2F3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452" y="5458529"/>
            <a:ext cx="1840731" cy="981723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05A243-2B96-42DE-9475-7D0730F23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605" y="5441811"/>
            <a:ext cx="5965033" cy="1034645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939885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17225" y="321306"/>
            <a:ext cx="9076932" cy="90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скорост на навлизане на радона</a:t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</a:br>
            <a:endParaRPr lang="en-US" sz="32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060FA-203F-40A1-83FE-4EBA7A891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810" y="1009687"/>
            <a:ext cx="4419237" cy="3462177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B82666-4322-4EB2-8F25-BB341D38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12" y="3153369"/>
            <a:ext cx="5812221" cy="3464967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CF008A-2B80-4F18-9134-121ACC229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75" y="1821658"/>
            <a:ext cx="3209961" cy="98731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AF595-0DBF-F6EC-BA60-3A26AC51191B}"/>
              </a:ext>
            </a:extLst>
          </p:cNvPr>
          <p:cNvSpPr txBox="1"/>
          <p:nvPr/>
        </p:nvSpPr>
        <p:spPr>
          <a:xfrm>
            <a:off x="1017781" y="1181359"/>
            <a:ext cx="7354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/>
              <a:t>Radon entry rate </a:t>
            </a:r>
            <a:r>
              <a:rPr lang="en-US" sz="2400" b="1" i="1" u="none" strike="noStrike" baseline="0" dirty="0"/>
              <a:t>J </a:t>
            </a:r>
            <a:r>
              <a:rPr lang="en-US" sz="2400" b="1" u="none" strike="noStrike" baseline="0" dirty="0"/>
              <a:t>(in Bq/h)</a:t>
            </a:r>
            <a:endParaRPr lang="en-US" sz="2400" b="0" i="0" u="none" strike="noStrike" baseline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B1BCE2-A7C4-5F52-C615-E7C5B6D02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253" y="4700478"/>
            <a:ext cx="4858719" cy="189019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95078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A033E-3AFD-4AFF-BF2E-2BE3B43A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794" y="951808"/>
            <a:ext cx="5214170" cy="40888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45518-D19C-48DA-9E45-7204306E2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57" y="5076448"/>
            <a:ext cx="10883680" cy="169971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D7264D-D899-4308-ADED-3A69670707DA}"/>
              </a:ext>
            </a:extLst>
          </p:cNvPr>
          <p:cNvSpPr txBox="1">
            <a:spLocks/>
          </p:cNvSpPr>
          <p:nvPr/>
        </p:nvSpPr>
        <p:spPr>
          <a:xfrm>
            <a:off x="1405643" y="0"/>
            <a:ext cx="9450163" cy="90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cap="all" dirty="0">
                <a:solidFill>
                  <a:srgbClr val="4FD093">
                    <a:lumMod val="40000"/>
                    <a:lumOff val="60000"/>
                  </a:srgbClr>
                </a:solidFill>
                <a:latin typeface="Century" panose="02040604050505020304" pitchFamily="18" charset="0"/>
              </a:rPr>
              <a:t>Тестове</a:t>
            </a:r>
            <a:r>
              <a:rPr kumimoji="0" lang="bg-BG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 в </a:t>
            </a: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PTB </a:t>
            </a:r>
            <a:r>
              <a:rPr lang="bg-BG" sz="3200" cap="all" dirty="0">
                <a:solidFill>
                  <a:srgbClr val="4FD093">
                    <a:lumMod val="40000"/>
                    <a:lumOff val="60000"/>
                  </a:srgbClr>
                </a:solidFill>
                <a:latin typeface="Century" panose="02040604050505020304" pitchFamily="18" charset="0"/>
              </a:rPr>
              <a:t>с детектор-източник</a:t>
            </a:r>
            <a:endParaRPr lang="en-US" sz="32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02225B-3203-5533-58C5-79E1FDCB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7" y="2110803"/>
            <a:ext cx="5409560" cy="2927361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57C38-414D-FE0C-5C0C-427596BF3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396" y="704538"/>
            <a:ext cx="2544957" cy="158076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4718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E1EF4-3481-4E64-88F7-550F30F5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80" y="1126650"/>
            <a:ext cx="9375571" cy="369669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959DC0-38D2-4325-9910-976B8954B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46" y="5021333"/>
            <a:ext cx="11205148" cy="1666016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6AE755-F75E-4C23-825D-81E566E26166}"/>
              </a:ext>
            </a:extLst>
          </p:cNvPr>
          <p:cNvSpPr txBox="1">
            <a:spLocks/>
          </p:cNvSpPr>
          <p:nvPr/>
        </p:nvSpPr>
        <p:spPr>
          <a:xfrm>
            <a:off x="1381517" y="114137"/>
            <a:ext cx="9748445" cy="90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Експерименти </a:t>
            </a:r>
            <a:r>
              <a:rPr lang="bg-BG" sz="3200" cap="all" dirty="0">
                <a:solidFill>
                  <a:srgbClr val="4FD093">
                    <a:lumMod val="40000"/>
                    <a:lumOff val="60000"/>
                  </a:srgbClr>
                </a:solidFill>
                <a:latin typeface="Century" panose="02040604050505020304" pitchFamily="18" charset="0"/>
              </a:rPr>
              <a:t>В стая Във</a:t>
            </a:r>
            <a:r>
              <a:rPr kumimoji="0" lang="bg-BG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 </a:t>
            </a:r>
            <a:r>
              <a:rPr kumimoji="0" lang="bg-BG" sz="3200" b="0" i="0" u="none" strike="noStrike" kern="1200" cap="all" spc="0" normalizeH="0" baseline="0" noProof="0" dirty="0" err="1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Фзф</a:t>
            </a:r>
            <a:endParaRPr lang="en-US" sz="32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52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EA7EBC-C7EE-48D4-AEB1-3CFE875C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784" y="952130"/>
            <a:ext cx="6894103" cy="276084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E30A68-2771-4614-9ED9-D8BE9A16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57" y="3800619"/>
            <a:ext cx="7341289" cy="292165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1A0A45C-C591-4EFD-AFF9-5C6C5289E37F}"/>
              </a:ext>
            </a:extLst>
          </p:cNvPr>
          <p:cNvSpPr txBox="1">
            <a:spLocks/>
          </p:cNvSpPr>
          <p:nvPr/>
        </p:nvSpPr>
        <p:spPr>
          <a:xfrm>
            <a:off x="2166164" y="2249311"/>
            <a:ext cx="1828741" cy="904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Жилище в София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A7FEDA-C9B2-4CFD-A90A-207107C08017}"/>
              </a:ext>
            </a:extLst>
          </p:cNvPr>
          <p:cNvSpPr txBox="1">
            <a:spLocks/>
          </p:cNvSpPr>
          <p:nvPr/>
        </p:nvSpPr>
        <p:spPr>
          <a:xfrm>
            <a:off x="8622356" y="5297163"/>
            <a:ext cx="2539435" cy="904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Работно място в Яна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21E726-3508-40D3-95A9-C65A93D1F164}"/>
              </a:ext>
            </a:extLst>
          </p:cNvPr>
          <p:cNvSpPr txBox="1">
            <a:spLocks/>
          </p:cNvSpPr>
          <p:nvPr/>
        </p:nvSpPr>
        <p:spPr>
          <a:xfrm>
            <a:off x="1005841" y="178431"/>
            <a:ext cx="10515600" cy="904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cap="all" dirty="0">
                <a:solidFill>
                  <a:srgbClr val="4FD093">
                    <a:lumMod val="40000"/>
                    <a:lumOff val="60000"/>
                  </a:srgbClr>
                </a:solidFill>
                <a:latin typeface="Century" panose="02040604050505020304" pitchFamily="18" charset="0"/>
              </a:rPr>
              <a:t>В използвани жилища и работни места</a:t>
            </a:r>
            <a:endParaRPr lang="en-US" sz="32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0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D68D4-EA64-447B-B1BD-EA5821B3C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860"/>
          <a:stretch/>
        </p:blipFill>
        <p:spPr>
          <a:xfrm>
            <a:off x="560273" y="1645420"/>
            <a:ext cx="11128604" cy="409864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A24D3E-7418-472F-8044-4D5E22A24BAA}"/>
              </a:ext>
            </a:extLst>
          </p:cNvPr>
          <p:cNvSpPr txBox="1">
            <a:spLocks/>
          </p:cNvSpPr>
          <p:nvPr/>
        </p:nvSpPr>
        <p:spPr>
          <a:xfrm>
            <a:off x="1005840" y="178431"/>
            <a:ext cx="10545603" cy="90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Други параметри при стабилно нарастване</a:t>
            </a: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 </a:t>
            </a:r>
            <a:r>
              <a:rPr kumimoji="0" lang="bg-BG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на Радона</a:t>
            </a:r>
            <a:endParaRPr lang="en-US" sz="32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88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25572E-D318-4AA5-943B-F5772A143BFF}"/>
              </a:ext>
            </a:extLst>
          </p:cNvPr>
          <p:cNvSpPr txBox="1"/>
          <p:nvPr/>
        </p:nvSpPr>
        <p:spPr>
          <a:xfrm>
            <a:off x="838200" y="2428640"/>
            <a:ext cx="36666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4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</a:t>
            </a:r>
            <a:r>
              <a:rPr lang="bg-BG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ри слаба вентилация беше установена корелация между двата параметъра в </a:t>
            </a:r>
            <a:r>
              <a:rPr lang="en-US" sz="24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25 </a:t>
            </a:r>
            <a:r>
              <a:rPr lang="bg-BG" sz="24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от</a:t>
            </a:r>
            <a:r>
              <a:rPr lang="en-US" sz="24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32 </a:t>
            </a:r>
            <a:r>
              <a:rPr lang="bg-BG" sz="24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стаи</a:t>
            </a:r>
            <a:r>
              <a:rPr lang="en-US" sz="24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bg-BG" sz="24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 други стаи беше установена корелация през отделни сезони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(</a:t>
            </a:r>
            <a:r>
              <a:rPr lang="bg-BG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например зимния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r>
              <a:rPr lang="bg-BG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r>
              <a:rPr lang="en-US" sz="24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bg-BG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02AEC7-E002-4BC3-8D20-AF3A889CF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267" y="1808069"/>
            <a:ext cx="7531487" cy="4781796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888C097-D2DD-40B3-8520-CF778BB911CA}"/>
              </a:ext>
            </a:extLst>
          </p:cNvPr>
          <p:cNvSpPr txBox="1">
            <a:spLocks/>
          </p:cNvSpPr>
          <p:nvPr/>
        </p:nvSpPr>
        <p:spPr>
          <a:xfrm>
            <a:off x="888206" y="301093"/>
            <a:ext cx="10827544" cy="1186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корелация със скоростта на</a:t>
            </a: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 </a:t>
            </a:r>
            <a:r>
              <a:rPr kumimoji="0" lang="bg-BG" sz="3200" b="0" i="0" u="none" strike="noStrike" kern="1200" cap="all" spc="0" normalizeH="0" baseline="0" noProof="0" dirty="0">
                <a:ln>
                  <a:noFill/>
                </a:ln>
                <a:solidFill>
                  <a:srgbClr val="4FD093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" panose="02040604050505020304" pitchFamily="18" charset="0"/>
              </a:rPr>
              <a:t>Вентилация</a:t>
            </a:r>
            <a:endParaRPr lang="en-US" sz="32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48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6F32-E73C-692F-0F66-A210CFEEA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1CDDD94-FD5C-BE34-1F6F-6E3419BE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73" y="188796"/>
            <a:ext cx="10184524" cy="1011978"/>
          </a:xfrm>
        </p:spPr>
        <p:txBody>
          <a:bodyPr>
            <a:noAutofit/>
          </a:bodyPr>
          <a:lstStyle/>
          <a:p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Предоставяни услуги</a:t>
            </a:r>
            <a:b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</a:b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(</a:t>
            </a: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чрез законни методи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FCECF-4681-153B-03FE-B172B6BD5D4C}"/>
              </a:ext>
            </a:extLst>
          </p:cNvPr>
          <p:cNvSpPr txBox="1"/>
          <p:nvPr/>
        </p:nvSpPr>
        <p:spPr>
          <a:xfrm>
            <a:off x="1609619" y="1606936"/>
            <a:ext cx="10458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Ако се включите в нашата мрежа, можете да получите информация</a:t>
            </a:r>
            <a:r>
              <a:rPr lang="en-US" sz="2800" dirty="0"/>
              <a:t> </a:t>
            </a:r>
            <a:r>
              <a:rPr lang="bg-BG" sz="2800" dirty="0"/>
              <a:t>относно</a:t>
            </a:r>
            <a:r>
              <a:rPr lang="en-US" sz="2800" dirty="0"/>
              <a:t>:</a:t>
            </a:r>
          </a:p>
          <a:p>
            <a:pPr marL="457200" indent="-457200">
              <a:buBlip>
                <a:blip r:embed="rId3"/>
              </a:buBlip>
            </a:pPr>
            <a:r>
              <a:rPr lang="bg-BG" sz="2800" dirty="0"/>
              <a:t>Периодите на обитаване на жилището</a:t>
            </a:r>
            <a:r>
              <a:rPr lang="en-US" sz="2800" dirty="0"/>
              <a:t>/</a:t>
            </a:r>
            <a:r>
              <a:rPr lang="bg-BG" sz="2800" dirty="0"/>
              <a:t>работното място</a:t>
            </a:r>
            <a:r>
              <a:rPr lang="en-US" sz="2800" dirty="0"/>
              <a:t>;</a:t>
            </a:r>
          </a:p>
          <a:p>
            <a:pPr marL="457200" indent="-457200">
              <a:buBlip>
                <a:blip r:embed="rId3"/>
              </a:buBlip>
            </a:pPr>
            <a:r>
              <a:rPr lang="bg-BG" sz="2800" dirty="0"/>
              <a:t>Нивото на шума</a:t>
            </a:r>
            <a:r>
              <a:rPr lang="en-US" sz="2800" dirty="0"/>
              <a:t>;</a:t>
            </a:r>
          </a:p>
          <a:p>
            <a:pPr marL="457200" indent="-457200">
              <a:buBlip>
                <a:blip r:embed="rId3"/>
              </a:buBlip>
            </a:pPr>
            <a:r>
              <a:rPr lang="bg-BG" sz="2800" dirty="0"/>
              <a:t>Обемът на издишания въздух</a:t>
            </a:r>
            <a:r>
              <a:rPr lang="en-US" sz="2800" dirty="0"/>
              <a:t>;</a:t>
            </a:r>
          </a:p>
          <a:p>
            <a:pPr marL="457200" indent="-457200">
              <a:buBlip>
                <a:blip r:embed="rId3"/>
              </a:buBlip>
            </a:pPr>
            <a:r>
              <a:rPr lang="bg-BG" sz="2800" dirty="0"/>
              <a:t>Дали се пуши или се пали камината;</a:t>
            </a:r>
            <a:endParaRPr lang="en-US" sz="2800" dirty="0"/>
          </a:p>
          <a:p>
            <a:pPr marL="457200" indent="-457200">
              <a:buBlip>
                <a:blip r:embed="rId3"/>
              </a:buBlip>
            </a:pPr>
            <a:r>
              <a:rPr lang="bg-BG" sz="2800" dirty="0"/>
              <a:t>… обемната активност на радона.</a:t>
            </a:r>
            <a:endParaRPr lang="en-US" sz="28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447D6F5-0EA2-471B-85A3-542954EE5C75}"/>
              </a:ext>
            </a:extLst>
          </p:cNvPr>
          <p:cNvSpPr txBox="1">
            <a:spLocks/>
          </p:cNvSpPr>
          <p:nvPr/>
        </p:nvSpPr>
        <p:spPr>
          <a:xfrm>
            <a:off x="3041432" y="5457018"/>
            <a:ext cx="7920858" cy="1248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Type"/>
              </a:rPr>
              <a:t>Група МЙЛ не носи отговорност за начина по който интерпретирате и използвате информацията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83A6B-FB83-4CAF-8656-D6BAB30FCC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2973" y="5332800"/>
            <a:ext cx="1233652" cy="1233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F95E2-6034-4439-A8E5-80D4DCDAB9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62601" y="5312023"/>
            <a:ext cx="1233652" cy="12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3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6F32-E73C-692F-0F66-A210CFEEA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1CDDD94-FD5C-BE34-1F6F-6E3419BE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80" y="83283"/>
            <a:ext cx="10184524" cy="668408"/>
          </a:xfrm>
        </p:spPr>
        <p:txBody>
          <a:bodyPr>
            <a:noAutofit/>
          </a:bodyPr>
          <a:lstStyle/>
          <a:p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Благодарности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447D6F5-0EA2-471B-85A3-542954EE5C75}"/>
              </a:ext>
            </a:extLst>
          </p:cNvPr>
          <p:cNvSpPr txBox="1">
            <a:spLocks/>
          </p:cNvSpPr>
          <p:nvPr/>
        </p:nvSpPr>
        <p:spPr>
          <a:xfrm>
            <a:off x="1346092" y="2293753"/>
            <a:ext cx="9248090" cy="219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bg-BG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Всички представени резултати са включени в публикации с благодарности към проекта </a:t>
            </a: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SUMMIT</a:t>
            </a:r>
            <a:r>
              <a:rPr lang="bg-BG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Финансиран от Европейския съюз и Националния план за Възстановяване и устойчивост на </a:t>
            </a:r>
            <a:r>
              <a:rPr lang="bg-BG" sz="18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рЕпублика</a:t>
            </a:r>
            <a:r>
              <a:rPr lang="bg-BG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bg-BG" sz="18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българия</a:t>
            </a:r>
            <a:r>
              <a:rPr lang="bg-BG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проект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rtcxr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BG-RRP-2.004-0008-C01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514747-E1F0-4581-8D4A-0A3AD0553FB7}"/>
              </a:ext>
            </a:extLst>
          </p:cNvPr>
          <p:cNvSpPr txBox="1"/>
          <p:nvPr/>
        </p:nvSpPr>
        <p:spPr>
          <a:xfrm>
            <a:off x="1302315" y="822893"/>
            <a:ext cx="10458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В представените изследвания участваха още колегите </a:t>
            </a:r>
            <a:r>
              <a:rPr lang="en-US" sz="2800" dirty="0"/>
              <a:t>Benoit Sabot (LNHB, </a:t>
            </a:r>
            <a:r>
              <a:rPr lang="bg-BG" sz="2800" dirty="0"/>
              <a:t>Франция</a:t>
            </a:r>
            <a:r>
              <a:rPr lang="en-US" sz="2800" dirty="0"/>
              <a:t>)</a:t>
            </a:r>
            <a:r>
              <a:rPr lang="bg-BG" sz="2800" dirty="0"/>
              <a:t>, </a:t>
            </a:r>
            <a:r>
              <a:rPr lang="en-US" sz="2800" dirty="0"/>
              <a:t>Philippe Cassette (</a:t>
            </a:r>
            <a:r>
              <a:rPr lang="bg-BG" sz="2800" dirty="0"/>
              <a:t>СУ</a:t>
            </a:r>
            <a:r>
              <a:rPr lang="en-US" sz="2800" dirty="0"/>
              <a:t>)</a:t>
            </a:r>
            <a:r>
              <a:rPr lang="bg-BG" sz="2800" dirty="0"/>
              <a:t> и Зорница Даракчиева </a:t>
            </a:r>
            <a:r>
              <a:rPr lang="en-US" sz="2800" dirty="0"/>
              <a:t>(UKHSA, </a:t>
            </a:r>
            <a:r>
              <a:rPr lang="bg-BG" sz="2800" dirty="0"/>
              <a:t>Великобритания</a:t>
            </a:r>
            <a:r>
              <a:rPr lang="en-US" sz="2800" dirty="0"/>
              <a:t>).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7636C0F-5CDE-4613-95E0-01DBE1A98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1" r="37272"/>
          <a:stretch/>
        </p:blipFill>
        <p:spPr bwMode="auto">
          <a:xfrm>
            <a:off x="10619756" y="2293143"/>
            <a:ext cx="1212467" cy="1383268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DD17877-652B-43FA-85D2-BEBBB0F86577}"/>
              </a:ext>
            </a:extLst>
          </p:cNvPr>
          <p:cNvSpPr txBox="1">
            <a:spLocks/>
          </p:cNvSpPr>
          <p:nvPr/>
        </p:nvSpPr>
        <p:spPr>
          <a:xfrm>
            <a:off x="1386485" y="3777570"/>
            <a:ext cx="8836222" cy="1390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bg-BG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Част от Изследванията са Финансирани от проекта 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RADONNET</a:t>
            </a:r>
            <a:r>
              <a:rPr lang="bg-BG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18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NimbusRomNo9L-Regu"/>
              </a:rPr>
              <a:t>funded from the European Part</a:t>
            </a:r>
            <a:r>
              <a:rPr lang="en-US" sz="18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NimbusSanL-Regu"/>
              </a:rPr>
              <a:t>479</a:t>
            </a:r>
            <a:r>
              <a:rPr lang="bg-BG" sz="18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NimbusSanL-Regu"/>
              </a:rPr>
              <a:t> </a:t>
            </a:r>
            <a:r>
              <a:rPr lang="en-US" sz="1800" b="0" i="0" u="none" strike="noStrike" baseline="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imbusRomNo9L-Regu"/>
              </a:rPr>
              <a:t>nership</a:t>
            </a:r>
            <a:r>
              <a:rPr lang="en-US" sz="18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NimbusRomNo9L-Regu"/>
              </a:rPr>
              <a:t> on Metrology, co-financed from the European Union’s Horizon Europe </a:t>
            </a:r>
            <a:r>
              <a:rPr lang="en-US" sz="1800" b="0" i="0" u="none" strike="noStrike" baseline="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imbusRomNo9L-Regu"/>
              </a:rPr>
              <a:t>Reasearch</a:t>
            </a:r>
            <a:r>
              <a:rPr lang="en-US" sz="18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NimbusRomNo9L-Regu"/>
              </a:rPr>
              <a:t> and Innovation Program</a:t>
            </a:r>
            <a:r>
              <a:rPr lang="en-US" sz="18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NimbusSanL-Regu"/>
              </a:rPr>
              <a:t> </a:t>
            </a:r>
            <a:r>
              <a:rPr lang="en-US" sz="18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NimbusRomNo9L-Regu"/>
              </a:rPr>
              <a:t>and by the Participating States. Funder ID: 10.13039</a:t>
            </a:r>
            <a:r>
              <a:rPr lang="en-US" sz="18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rtxr"/>
              </a:rPr>
              <a:t>/</a:t>
            </a:r>
            <a:r>
              <a:rPr lang="en-US" sz="1800" b="0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NimbusRomNo9L-Regu"/>
              </a:rPr>
              <a:t>100019599.)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446EF32-97B5-430B-A256-54B5AA785B71}"/>
              </a:ext>
            </a:extLst>
          </p:cNvPr>
          <p:cNvSpPr txBox="1">
            <a:spLocks/>
          </p:cNvSpPr>
          <p:nvPr/>
        </p:nvSpPr>
        <p:spPr>
          <a:xfrm>
            <a:off x="1379341" y="5818143"/>
            <a:ext cx="9172963" cy="81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bg-BG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Част от Изследванията са Финансирани от проекта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SPIRAD</a:t>
            </a:r>
            <a:endParaRPr lang="bg-BG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>
              <a:lnSpc>
                <a:spcPct val="70000"/>
              </a:lnSpc>
            </a:pPr>
            <a:r>
              <a:rPr lang="bg-BG" sz="1800" b="0" i="0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NimbusRomNo9L-Regu"/>
              </a:rPr>
              <a:t>Финансиран от ФНИ към МОН, Дог. </a:t>
            </a:r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3D882CD0-8721-4295-A7F7-9F7A09C3A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7" t="32020" r="23525" b="38490"/>
          <a:stretch/>
        </p:blipFill>
        <p:spPr>
          <a:xfrm>
            <a:off x="10126892" y="5827411"/>
            <a:ext cx="1756230" cy="714201"/>
          </a:xfrm>
          <a:solidFill>
            <a:schemeClr val="tx1"/>
          </a:solidFill>
          <a:effectLst>
            <a:softEdge rad="38100"/>
          </a:effectLst>
        </p:spPr>
      </p:pic>
      <p:pic>
        <p:nvPicPr>
          <p:cNvPr id="15" name="Picture 1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43D3930-F144-41DB-B2F5-B5C3BBF34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713" y="4136231"/>
            <a:ext cx="1591747" cy="848932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43982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6F32-E73C-692F-0F66-A210CFEEA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1CDDD94-FD5C-BE34-1F6F-6E3419BE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9" y="375383"/>
            <a:ext cx="9952176" cy="732728"/>
          </a:xfrm>
        </p:spPr>
        <p:txBody>
          <a:bodyPr>
            <a:noAutofit/>
          </a:bodyPr>
          <a:lstStyle/>
          <a:p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Закупуване на </a:t>
            </a:r>
            <a:r>
              <a:rPr lang="bg-BG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сРС</a:t>
            </a: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(</a:t>
            </a: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Специални </a:t>
            </a:r>
            <a:r>
              <a:rPr lang="bg-BG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радонови</a:t>
            </a: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 средства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)</a:t>
            </a: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 – 2021 г.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FCECF-4681-153B-03FE-B172B6BD5D4C}"/>
              </a:ext>
            </a:extLst>
          </p:cNvPr>
          <p:cNvSpPr txBox="1"/>
          <p:nvPr/>
        </p:nvSpPr>
        <p:spPr>
          <a:xfrm>
            <a:off x="721279" y="1914588"/>
            <a:ext cx="69460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bg-BG" sz="2800" dirty="0"/>
              <a:t>Чувствителни компактни електронни детектори – импулсни йонизационни камери</a:t>
            </a:r>
            <a:r>
              <a:rPr lang="en-US" sz="2800" dirty="0"/>
              <a:t>;</a:t>
            </a:r>
            <a:endParaRPr lang="bg-BG" sz="2800" dirty="0"/>
          </a:p>
          <a:p>
            <a:pPr marL="457200" indent="-457200">
              <a:buBlip>
                <a:blip r:embed="rId3"/>
              </a:buBlip>
            </a:pPr>
            <a:endParaRPr lang="bg-BG" sz="2800" dirty="0"/>
          </a:p>
          <a:p>
            <a:pPr marL="457200" indent="-457200">
              <a:buBlip>
                <a:blip r:embed="rId3"/>
              </a:buBlip>
            </a:pPr>
            <a:r>
              <a:rPr lang="bg-BG" sz="2800" dirty="0"/>
              <a:t>Калибрирани и метрологично осигурени в нашата лаборатория </a:t>
            </a:r>
            <a:r>
              <a:rPr lang="en-US" sz="2800" dirty="0"/>
              <a:t>(</a:t>
            </a:r>
            <a:r>
              <a:rPr lang="bg-BG" sz="2800" dirty="0"/>
              <a:t>вж. доклада на доц. Георгиев</a:t>
            </a:r>
            <a:r>
              <a:rPr lang="en-US" sz="2800" dirty="0"/>
              <a:t>) </a:t>
            </a:r>
            <a:r>
              <a:rPr lang="bg-BG" sz="2800" dirty="0"/>
              <a:t>и</a:t>
            </a:r>
            <a:r>
              <a:rPr lang="en-US" sz="2800" dirty="0"/>
              <a:t> </a:t>
            </a:r>
            <a:r>
              <a:rPr lang="bg-BG" sz="2800" dirty="0"/>
              <a:t>в лабораториите на </a:t>
            </a:r>
            <a:r>
              <a:rPr lang="en-US" sz="2800" dirty="0"/>
              <a:t>UKHSA </a:t>
            </a:r>
            <a:r>
              <a:rPr lang="bg-BG" sz="2800" dirty="0"/>
              <a:t>и </a:t>
            </a:r>
            <a:r>
              <a:rPr lang="en-US" sz="2800" dirty="0"/>
              <a:t>LNHB</a:t>
            </a:r>
            <a:r>
              <a:rPr lang="bg-BG" sz="28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9BBF9-A6AF-4EBC-9900-9CDCE6CC2E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26496" r="17876" b="36355"/>
          <a:stretch/>
        </p:blipFill>
        <p:spPr>
          <a:xfrm>
            <a:off x="8514844" y="5391389"/>
            <a:ext cx="2918402" cy="1315676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AC3F84A9-2B13-489E-A915-53845A298911}"/>
              </a:ext>
            </a:extLst>
          </p:cNvPr>
          <p:cNvSpPr txBox="1">
            <a:spLocks/>
          </p:cNvSpPr>
          <p:nvPr/>
        </p:nvSpPr>
        <p:spPr>
          <a:xfrm>
            <a:off x="781240" y="6002106"/>
            <a:ext cx="9547987" cy="551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3200" dirty="0">
                <a:solidFill>
                  <a:srgbClr val="00B0F0"/>
                </a:solidFill>
              </a:rPr>
              <a:t>Финансирано от проект по ФНИ</a:t>
            </a:r>
            <a:r>
              <a:rPr lang="en-US" sz="3200" dirty="0">
                <a:solidFill>
                  <a:srgbClr val="00B0F0"/>
                </a:solidFill>
              </a:rPr>
              <a:t>:</a:t>
            </a:r>
            <a:endParaRPr lang="bg-BG" sz="32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B6A4B-D6B7-CACB-BC45-6B90DBAB1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106" y="1563265"/>
            <a:ext cx="3702417" cy="370241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77428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7B19F-B80C-804B-3A2F-FFFD89D48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CDBB236-B97E-6F32-C272-794D9571EF8B}"/>
              </a:ext>
            </a:extLst>
          </p:cNvPr>
          <p:cNvSpPr txBox="1">
            <a:spLocks/>
          </p:cNvSpPr>
          <p:nvPr/>
        </p:nvSpPr>
        <p:spPr>
          <a:xfrm>
            <a:off x="1364456" y="0"/>
            <a:ext cx="10827544" cy="1186696"/>
          </a:xfrm>
          <a:prstGeom prst="rect">
            <a:avLst/>
          </a:prstGeom>
          <a:effectLst>
            <a:glow rad="215900">
              <a:srgbClr val="FFFF00"/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cap="all" dirty="0">
                <a:solidFill>
                  <a:srgbClr val="4FD093">
                    <a:lumMod val="40000"/>
                    <a:lumOff val="60000"/>
                  </a:srgbClr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Благодаря за вниманието!</a:t>
            </a:r>
            <a:endParaRPr lang="en-US" sz="3200" dirty="0">
              <a:solidFill>
                <a:srgbClr val="0070C0"/>
              </a:solidFill>
              <a:effectLst>
                <a:glow rad="25400">
                  <a:srgbClr val="FFFF00">
                    <a:alpha val="40000"/>
                  </a:srgbClr>
                </a:glow>
              </a:effectLst>
              <a:latin typeface="Century" panose="0204060405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C8BA1-B157-EBC8-8E61-5BD7E58C1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40" y="5676590"/>
            <a:ext cx="1759057" cy="1077422"/>
          </a:xfrm>
          <a:prstGeom prst="rect">
            <a:avLst/>
          </a:prstGeom>
          <a:effectLst>
            <a:softEdge rad="381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61ECB82-158A-1495-24E3-A6C5E402C431}"/>
              </a:ext>
            </a:extLst>
          </p:cNvPr>
          <p:cNvGrpSpPr/>
          <p:nvPr/>
        </p:nvGrpSpPr>
        <p:grpSpPr>
          <a:xfrm>
            <a:off x="1743559" y="5695627"/>
            <a:ext cx="3700374" cy="999674"/>
            <a:chOff x="2852374" y="3344865"/>
            <a:chExt cx="4939358" cy="1430836"/>
          </a:xfrm>
          <a:effectLst>
            <a:glow>
              <a:schemeClr val="accent1">
                <a:alpha val="40000"/>
              </a:schemeClr>
            </a:glo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9C6EE-B1C3-1D88-DF96-C65DA0B32D1F}"/>
                </a:ext>
              </a:extLst>
            </p:cNvPr>
            <p:cNvGrpSpPr/>
            <p:nvPr/>
          </p:nvGrpSpPr>
          <p:grpSpPr>
            <a:xfrm>
              <a:off x="2852374" y="3344865"/>
              <a:ext cx="4939358" cy="1430582"/>
              <a:chOff x="6809339" y="14966341"/>
              <a:chExt cx="4780556" cy="1548518"/>
            </a:xfrm>
          </p:grpSpPr>
          <p:pic>
            <p:nvPicPr>
              <p:cNvPr id="13" name="Picture 12" descr="Logo&#10;&#10;Description automatically generated">
                <a:extLst>
                  <a:ext uri="{FF2B5EF4-FFF2-40B4-BE49-F238E27FC236}">
                    <a16:creationId xmlns:a16="http://schemas.microsoft.com/office/drawing/2014/main" id="{9AAC42E1-4D18-A95C-43A0-6A39229EA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B81420"/>
                  </a:clrFrom>
                  <a:clrTo>
                    <a:srgbClr val="B8142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9339" y="14966341"/>
                <a:ext cx="1897339" cy="1548518"/>
              </a:xfrm>
              <a:prstGeom prst="rect">
                <a:avLst/>
              </a:prstGeom>
            </p:spPr>
          </p:pic>
          <p:pic>
            <p:nvPicPr>
              <p:cNvPr id="14" name="Picture 13" descr="Graphical user interface, text, email&#10;&#10;Description automatically generated">
                <a:extLst>
                  <a:ext uri="{FF2B5EF4-FFF2-40B4-BE49-F238E27FC236}">
                    <a16:creationId xmlns:a16="http://schemas.microsoft.com/office/drawing/2014/main" id="{BC35A4AF-1278-9836-B28F-9652DD399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B81420"/>
                  </a:clrFrom>
                  <a:clrTo>
                    <a:srgbClr val="B8142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7281" y="14973299"/>
                <a:ext cx="2882614" cy="1541505"/>
              </a:xfrm>
              <a:prstGeom prst="rect">
                <a:avLst/>
              </a:prstGeom>
            </p:spPr>
          </p:pic>
        </p:grpSp>
        <p:pic>
          <p:nvPicPr>
            <p:cNvPr id="7" name="Picture 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6126522-A4D3-A608-15AA-699A8DD80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" t="3787" r="-1839" b="13482"/>
            <a:stretch/>
          </p:blipFill>
          <p:spPr>
            <a:xfrm>
              <a:off x="3213538" y="3352353"/>
              <a:ext cx="1647891" cy="1423348"/>
            </a:xfrm>
            <a:prstGeom prst="rect">
              <a:avLst/>
            </a:prstGeom>
          </p:spPr>
        </p:pic>
      </p:grpSp>
      <p:pic>
        <p:nvPicPr>
          <p:cNvPr id="3074" name="Picture 2" descr="UK Health Security Agency launches with ...">
            <a:extLst>
              <a:ext uri="{FF2B5EF4-FFF2-40B4-BE49-F238E27FC236}">
                <a16:creationId xmlns:a16="http://schemas.microsoft.com/office/drawing/2014/main" id="{43056C69-0F9B-6775-5EA8-DDF31ABEF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" b="5588"/>
          <a:stretch>
            <a:fillRect/>
          </a:stretch>
        </p:blipFill>
        <p:spPr bwMode="auto">
          <a:xfrm>
            <a:off x="8321984" y="5681346"/>
            <a:ext cx="1842148" cy="107531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4">
            <a:extLst>
              <a:ext uri="{FF2B5EF4-FFF2-40B4-BE49-F238E27FC236}">
                <a16:creationId xmlns:a16="http://schemas.microsoft.com/office/drawing/2014/main" id="{07A38A18-2D3A-1DDA-0445-6B57382EBE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97573D-88A6-B3C0-2C87-977299438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76" y="969130"/>
            <a:ext cx="5889354" cy="441701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A5718D-B1A8-9CD1-EA55-1A08077A9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968" y="3326211"/>
            <a:ext cx="4309234" cy="225208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A4FD2C-0277-8BB2-3216-B115C355DA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0763" y="850108"/>
            <a:ext cx="5657849" cy="2470066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8402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D54A1-2C0A-6FF6-BABA-4DED23912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7DBC43E-3B98-0ED7-D581-2FCB14E7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372" y="126105"/>
            <a:ext cx="10287750" cy="968521"/>
          </a:xfrm>
        </p:spPr>
        <p:txBody>
          <a:bodyPr>
            <a:noAutofit/>
          </a:bodyPr>
          <a:lstStyle/>
          <a:p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База данни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SPIRAD </a:t>
            </a: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за онлайн мониторинг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07A16-AE5C-216C-B9C0-6A23949D4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31" y="1175520"/>
            <a:ext cx="7971655" cy="555625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57962-8FAB-F91E-C67E-2A4BF38DC492}"/>
              </a:ext>
            </a:extLst>
          </p:cNvPr>
          <p:cNvSpPr txBox="1"/>
          <p:nvPr/>
        </p:nvSpPr>
        <p:spPr>
          <a:xfrm>
            <a:off x="967290" y="1976920"/>
            <a:ext cx="23876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400" dirty="0"/>
              <a:t>На всеки 10 </a:t>
            </a:r>
            <a:r>
              <a:rPr lang="en-US" sz="2400" dirty="0"/>
              <a:t>min </a:t>
            </a:r>
            <a:r>
              <a:rPr lang="bg-BG" sz="2400" dirty="0"/>
              <a:t>по </a:t>
            </a:r>
            <a:r>
              <a:rPr lang="en-US" sz="2400" dirty="0" err="1"/>
              <a:t>WiFi</a:t>
            </a:r>
            <a:r>
              <a:rPr lang="en-US" sz="2400" dirty="0"/>
              <a:t>:</a:t>
            </a:r>
          </a:p>
          <a:p>
            <a:r>
              <a:rPr lang="bg-BG" sz="2400" dirty="0"/>
              <a:t>Обемна активност,</a:t>
            </a:r>
          </a:p>
          <a:p>
            <a:r>
              <a:rPr lang="bg-BG" sz="2400" dirty="0"/>
              <a:t>Температура и относителна влажност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276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D229D-135A-C904-5AD5-D82BB6BAD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72DCE1D-BC67-1DCB-7B56-E13CEBE7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782" y="110703"/>
            <a:ext cx="7956607" cy="732728"/>
          </a:xfrm>
        </p:spPr>
        <p:txBody>
          <a:bodyPr>
            <a:noAutofit/>
          </a:bodyPr>
          <a:lstStyle/>
          <a:p>
            <a:r>
              <a:rPr lang="bg-BG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СравНЕНИЕ</a:t>
            </a: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 с пасивни ТРЕКОВИ детектори на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UKHSA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D7762-E473-C921-5143-A4C57822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58" y="4726085"/>
            <a:ext cx="5018855" cy="1979404"/>
          </a:xfrm>
          <a:prstGeom prst="rect">
            <a:avLst/>
          </a:prstGeom>
          <a:ln>
            <a:solidFill>
              <a:schemeClr val="accent2"/>
            </a:solidFill>
          </a:ln>
          <a:effectLst>
            <a:softEdge rad="381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C3762-2A12-9321-1459-C9A332745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2192" r="3140" b="3128"/>
          <a:stretch>
            <a:fillRect/>
          </a:stretch>
        </p:blipFill>
        <p:spPr>
          <a:xfrm>
            <a:off x="1090974" y="2396359"/>
            <a:ext cx="5335052" cy="429452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9D0CC7-6B69-A113-7B6E-9408DD3D1B46}"/>
              </a:ext>
            </a:extLst>
          </p:cNvPr>
          <p:cNvSpPr txBox="1"/>
          <p:nvPr/>
        </p:nvSpPr>
        <p:spPr>
          <a:xfrm>
            <a:off x="498190" y="1108182"/>
            <a:ext cx="62431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bg-BG" sz="2400" dirty="0"/>
              <a:t>1 година</a:t>
            </a:r>
            <a:r>
              <a:rPr lang="en-US" sz="2400" dirty="0"/>
              <a:t>;</a:t>
            </a:r>
            <a:endParaRPr lang="bg-BG" sz="2400" dirty="0"/>
          </a:p>
          <a:p>
            <a:pPr marL="342900" indent="-342900">
              <a:buBlip>
                <a:blip r:embed="rId4"/>
              </a:buBlip>
            </a:pPr>
            <a:r>
              <a:rPr lang="bg-BG" sz="2400" dirty="0"/>
              <a:t>32 жилища и работни места</a:t>
            </a:r>
            <a:r>
              <a:rPr lang="en-US" sz="2400" dirty="0"/>
              <a:t>;</a:t>
            </a:r>
          </a:p>
          <a:p>
            <a:pPr marL="342900" indent="-342900">
              <a:buBlip>
                <a:blip r:embed="rId4"/>
              </a:buBlip>
            </a:pPr>
            <a:r>
              <a:rPr lang="bg-BG" sz="2400" dirty="0"/>
              <a:t>Голям диапазон от обемни</a:t>
            </a:r>
            <a:r>
              <a:rPr lang="en-US" sz="2400" dirty="0"/>
              <a:t> </a:t>
            </a:r>
            <a:r>
              <a:rPr lang="bg-BG" sz="2400" dirty="0"/>
              <a:t>активности.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60973-C036-3C89-0D88-FFEC44B7E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446" r="595" b="2090"/>
          <a:stretch>
            <a:fillRect/>
          </a:stretch>
        </p:blipFill>
        <p:spPr>
          <a:xfrm>
            <a:off x="6958931" y="573865"/>
            <a:ext cx="5053399" cy="4313286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56316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58EED-EE0A-C06F-15C1-69B23ED32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541DF3-7B0E-4F8B-1F85-6E56D8F10A08}"/>
              </a:ext>
            </a:extLst>
          </p:cNvPr>
          <p:cNvSpPr txBox="1"/>
          <p:nvPr/>
        </p:nvSpPr>
        <p:spPr>
          <a:xfrm>
            <a:off x="1200330" y="107206"/>
            <a:ext cx="10113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ОЦЕНКА НА СЪБИРАЕМОСТТА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Century" panose="020406040505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16388-844C-4C79-9FC1-F83A3DCC71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4" y="1177021"/>
            <a:ext cx="6700904" cy="4675139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ACF98-D44E-44DC-90B4-F629CB24C72C}"/>
              </a:ext>
            </a:extLst>
          </p:cNvPr>
          <p:cNvSpPr txBox="1"/>
          <p:nvPr/>
        </p:nvSpPr>
        <p:spPr>
          <a:xfrm>
            <a:off x="7658188" y="2117792"/>
            <a:ext cx="42017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bg-BG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тримесечия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(Q1, Q2, Q3 </a:t>
            </a:r>
            <a:r>
              <a:rPr lang="bg-BG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Q4). </a:t>
            </a:r>
            <a:r>
              <a:rPr lang="bg-B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Данни през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Wi-Fi (</a:t>
            </a:r>
            <a:r>
              <a:rPr lang="bg-BG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онлайн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bg-BG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през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Bluetooth (</a:t>
            </a:r>
            <a:r>
              <a:rPr lang="bg-B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записани в паметта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bg-BG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B672A-4DFF-488D-A73A-E9BB85F2CF8E}"/>
              </a:ext>
            </a:extLst>
          </p:cNvPr>
          <p:cNvSpPr txBox="1"/>
          <p:nvPr/>
        </p:nvSpPr>
        <p:spPr>
          <a:xfrm rot="16200000">
            <a:off x="10614548" y="5215306"/>
            <a:ext cx="2754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RadonNET</a:t>
            </a:r>
            <a:r>
              <a:rPr lang="en-US" sz="2000" dirty="0">
                <a:solidFill>
                  <a:schemeClr val="bg1"/>
                </a:solidFill>
              </a:rPr>
              <a:t> Feb 2026</a:t>
            </a:r>
          </a:p>
        </p:txBody>
      </p:sp>
    </p:spTree>
    <p:extLst>
      <p:ext uri="{BB962C8B-B14F-4D97-AF65-F5344CB8AC3E}">
        <p14:creationId xmlns:p14="http://schemas.microsoft.com/office/powerpoint/2010/main" val="27317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234C9-BE29-5EBF-46AA-A96F8A487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3EA1691-EE2F-EB01-98D6-83092E62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819" y="0"/>
            <a:ext cx="10181619" cy="1384994"/>
          </a:xfrm>
        </p:spPr>
        <p:txBody>
          <a:bodyPr>
            <a:noAutofit/>
          </a:bodyPr>
          <a:lstStyle/>
          <a:p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Оценка на облъчването в обществени сгради и на работни места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07F0420-BE47-F355-44F6-D71FE148C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/>
          <a:stretch/>
        </p:blipFill>
        <p:spPr bwMode="auto">
          <a:xfrm>
            <a:off x="1533524" y="1970771"/>
            <a:ext cx="9439275" cy="4744354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53740B-CD3C-A4A9-31D6-7BDF4023B4EE}"/>
              </a:ext>
            </a:extLst>
          </p:cNvPr>
          <p:cNvSpPr txBox="1"/>
          <p:nvPr/>
        </p:nvSpPr>
        <p:spPr>
          <a:xfrm>
            <a:off x="1591165" y="1424552"/>
            <a:ext cx="7702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800" dirty="0"/>
              <a:t>Работно време 6 и 18 ч. в делнични дни.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583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8F901-F086-81F3-FCBF-2D33206C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9E357E-3C15-0BEC-C6CD-A7ECB7FA0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06" y="4188351"/>
            <a:ext cx="5287326" cy="2001729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8100"/>
          </a:effec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FFB7FC6-C4B4-469E-9C4E-54377B9EB60C}"/>
              </a:ext>
            </a:extLst>
          </p:cNvPr>
          <p:cNvSpPr txBox="1">
            <a:spLocks/>
          </p:cNvSpPr>
          <p:nvPr/>
        </p:nvSpPr>
        <p:spPr>
          <a:xfrm>
            <a:off x="1306297" y="100570"/>
            <a:ext cx="10052265" cy="1384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Оценка на облъчването в обществени сгради и на работни места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A2C519-8BD1-4253-8C6B-C495D2BBC0B6}"/>
              </a:ext>
            </a:extLst>
          </p:cNvPr>
          <p:cNvSpPr txBox="1"/>
          <p:nvPr/>
        </p:nvSpPr>
        <p:spPr>
          <a:xfrm>
            <a:off x="6629110" y="1753587"/>
            <a:ext cx="5427159" cy="224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bg-BG" sz="2800" dirty="0"/>
              <a:t>Оценка на фактора на заетост</a:t>
            </a:r>
            <a:r>
              <a:rPr lang="en-US" sz="2800" dirty="0"/>
              <a:t>;</a:t>
            </a:r>
            <a:endParaRPr lang="bg-BG" sz="2800" dirty="0"/>
          </a:p>
          <a:p>
            <a:pPr marL="342900" indent="-342900">
              <a:buBlip>
                <a:blip r:embed="rId4"/>
              </a:buBlip>
            </a:pPr>
            <a:r>
              <a:rPr lang="bg-BG" sz="2800" dirty="0"/>
              <a:t>Ефективност на </a:t>
            </a:r>
            <a:r>
              <a:rPr lang="bg-BG" sz="2800" dirty="0" err="1"/>
              <a:t>противорадонови</a:t>
            </a:r>
            <a:r>
              <a:rPr lang="bg-BG" sz="2800" dirty="0"/>
              <a:t> мерки</a:t>
            </a:r>
            <a:r>
              <a:rPr lang="en-US" sz="2800" dirty="0"/>
              <a:t>;</a:t>
            </a:r>
          </a:p>
          <a:p>
            <a:pPr marL="342900" indent="-342900">
              <a:buBlip>
                <a:blip r:embed="rId4"/>
              </a:buBlip>
            </a:pPr>
            <a:r>
              <a:rPr lang="bg-BG" sz="2800" dirty="0"/>
              <a:t>Сезонност и специфика на сградата и режима.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012648-D9B7-ABC5-3C48-157088C09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8"/>
          <a:stretch>
            <a:fillRect/>
          </a:stretch>
        </p:blipFill>
        <p:spPr>
          <a:xfrm>
            <a:off x="230574" y="1843328"/>
            <a:ext cx="6214999" cy="3914534"/>
          </a:xfrm>
          <a:prstGeom prst="rect">
            <a:avLst/>
          </a:prstGeom>
          <a:ln>
            <a:solidFill>
              <a:schemeClr val="tx2"/>
            </a:solidFill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770875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EF6D6-103C-DE0E-3993-049FA6490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B4487C-D1C6-2CAE-713A-2ABC72C9546E}"/>
              </a:ext>
            </a:extLst>
          </p:cNvPr>
          <p:cNvSpPr txBox="1"/>
          <p:nvPr/>
        </p:nvSpPr>
        <p:spPr>
          <a:xfrm>
            <a:off x="1702762" y="141590"/>
            <a:ext cx="9239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КОРЕЛАЦИ С ДРУГИ ФАКТОРИ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C2BB2-4ED6-86CA-8A45-75B72C2F26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42"/>
          <a:stretch/>
        </p:blipFill>
        <p:spPr>
          <a:xfrm>
            <a:off x="4371975" y="1936206"/>
            <a:ext cx="7139925" cy="474225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A4F886-50AB-A10E-7AB9-FC22E343C866}"/>
              </a:ext>
            </a:extLst>
          </p:cNvPr>
          <p:cNvSpPr txBox="1"/>
          <p:nvPr/>
        </p:nvSpPr>
        <p:spPr>
          <a:xfrm>
            <a:off x="985837" y="986991"/>
            <a:ext cx="102227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Най-често се наблюдава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bg-BG" sz="2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и от други автори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bg-BG" sz="2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негативна корелация  с външната температура – в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15/37 </a:t>
            </a:r>
            <a:r>
              <a:rPr lang="bg-BG" sz="2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стаи при средните за час и в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21/37 </a:t>
            </a:r>
            <a:r>
              <a:rPr lang="bg-BG" sz="2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при средните за седмица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DCF15-85D5-471B-B761-29EECA867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240" y="3257550"/>
            <a:ext cx="2679298" cy="3055801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75720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squares with numbers&#10;&#10;AI-generated content may be incorrect.">
            <a:extLst>
              <a:ext uri="{FF2B5EF4-FFF2-40B4-BE49-F238E27FC236}">
                <a16:creationId xmlns:a16="http://schemas.microsoft.com/office/drawing/2014/main" id="{2B511FFF-C85E-49BA-A4D6-4EF38612484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7479" r="4914"/>
          <a:stretch>
            <a:fillRect/>
          </a:stretch>
        </p:blipFill>
        <p:spPr bwMode="auto">
          <a:xfrm>
            <a:off x="1171574" y="1971674"/>
            <a:ext cx="5008185" cy="4718581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olorful squares with numbers&#10;&#10;AI-generated content may be incorrect.">
            <a:extLst>
              <a:ext uri="{FF2B5EF4-FFF2-40B4-BE49-F238E27FC236}">
                <a16:creationId xmlns:a16="http://schemas.microsoft.com/office/drawing/2014/main" id="{C528A97C-FA14-4CD6-8CAB-A4C4ADCE52E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8171" r="6039" b="533"/>
          <a:stretch>
            <a:fillRect/>
          </a:stretch>
        </p:blipFill>
        <p:spPr bwMode="auto">
          <a:xfrm>
            <a:off x="6536531" y="1921669"/>
            <a:ext cx="4914901" cy="4782875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700B88-7D53-42C8-9F8A-C6C571F2F97D}"/>
              </a:ext>
            </a:extLst>
          </p:cNvPr>
          <p:cNvSpPr txBox="1"/>
          <p:nvPr/>
        </p:nvSpPr>
        <p:spPr>
          <a:xfrm>
            <a:off x="815429" y="1247345"/>
            <a:ext cx="8727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80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Сезонност и разлики между различни жилища.</a:t>
            </a:r>
            <a:endParaRPr lang="en-US" sz="2800" dirty="0">
              <a:solidFill>
                <a:schemeClr val="accent4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0515A-B137-4BFF-8CBA-EFFFB2D7AB31}"/>
              </a:ext>
            </a:extLst>
          </p:cNvPr>
          <p:cNvSpPr txBox="1"/>
          <p:nvPr/>
        </p:nvSpPr>
        <p:spPr>
          <a:xfrm>
            <a:off x="1416109" y="69784"/>
            <a:ext cx="9635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bg-BG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КОРЕЛАЦИ С ВЪТРЕШНАТА ТЕМПЕРАТУРА И ВЛАЖНОСТ, ШУМА И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CO</a:t>
            </a:r>
            <a:r>
              <a:rPr lang="en-US" sz="32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2</a:t>
            </a:r>
            <a:endParaRPr lang="en-US" sz="3200" baseline="-25000" dirty="0">
              <a:solidFill>
                <a:schemeClr val="accent1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438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2452</TotalTime>
  <Words>600</Words>
  <Application>Microsoft Office PowerPoint</Application>
  <PresentationFormat>Widescreen</PresentationFormat>
  <Paragraphs>67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Calibri</vt:lpstr>
      <vt:lpstr>Century</vt:lpstr>
      <vt:lpstr>NimbusRomNo9L-Regu</vt:lpstr>
      <vt:lpstr>NimbusSanL-Regu</vt:lpstr>
      <vt:lpstr>rtcxr</vt:lpstr>
      <vt:lpstr>rtxr</vt:lpstr>
      <vt:lpstr>Tw Cen MT</vt:lpstr>
      <vt:lpstr>Type</vt:lpstr>
      <vt:lpstr>Circuit</vt:lpstr>
      <vt:lpstr>Шпионски мрежи от радонови детектори</vt:lpstr>
      <vt:lpstr>Закупуване на сРС (Специални радонови средства) – 2021 г.</vt:lpstr>
      <vt:lpstr>База данни SPIRAD за онлайн мониторинг</vt:lpstr>
      <vt:lpstr>СравНЕНИЕ с пасивни ТРЕКОВИ детектори на UKHSA</vt:lpstr>
      <vt:lpstr>PowerPoint Presentation</vt:lpstr>
      <vt:lpstr>Оценка на облъчването в обществени сгради и на работни места</vt:lpstr>
      <vt:lpstr>PowerPoint Presentation</vt:lpstr>
      <vt:lpstr>PowerPoint Presentation</vt:lpstr>
      <vt:lpstr>PowerPoint Presentation</vt:lpstr>
      <vt:lpstr>PowerPoint Presentation</vt:lpstr>
      <vt:lpstr>Проект RadonNET Radon metrology: Sensor networks for large buildings and future cities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Предоставяни услуги (чрез законни методи)</vt:lpstr>
      <vt:lpstr>Благодарности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Първоначални резултати от мониторинг на радон в детски градини в община Бургас за периода 20.02 – 27.03. 2026г</dc:title>
  <dc:creator>Ивелина Стоянова Димитрова</dc:creator>
  <cp:lastModifiedBy>Ивелина Стоянова Димитрова</cp:lastModifiedBy>
  <cp:revision>220</cp:revision>
  <dcterms:created xsi:type="dcterms:W3CDTF">2026-04-03T05:52:47Z</dcterms:created>
  <dcterms:modified xsi:type="dcterms:W3CDTF">2026-04-15T06:25:20Z</dcterms:modified>
</cp:coreProperties>
</file>