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8" r:id="rId7"/>
    <p:sldId id="262" r:id="rId8"/>
    <p:sldId id="265" r:id="rId9"/>
    <p:sldId id="263" r:id="rId10"/>
    <p:sldId id="269" r:id="rId11"/>
    <p:sldId id="264" r:id="rId12"/>
    <p:sldId id="266" r:id="rId13"/>
    <p:sldId id="271" r:id="rId14"/>
    <p:sldId id="267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7" autoAdjust="0"/>
    <p:restoredTop sz="94660"/>
  </p:normalViewPr>
  <p:slideViewPr>
    <p:cSldViewPr snapToGrid="0">
      <p:cViewPr varScale="1">
        <p:scale>
          <a:sx n="79" d="100"/>
          <a:sy n="79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D1D61-7D5A-4716-B715-81500F8FF9BD}" type="datetimeFigureOut">
              <a:rPr lang="en-US" smtClean="0"/>
              <a:t>16/4/2026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98C5-FAEA-4BC9-A350-4574B6BE1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1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298C5-FAEA-4BC9-A350-4574B6BE18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9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E46-19EF-7198-5466-19295C4A5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43943-6E96-D2EA-19EE-CA49D2394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FD7F7-7651-3D52-AC84-FFC9E1B5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F03F-40DF-4DD0-9E89-E072B3F7F630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F040C-FBF8-330D-F59B-64E80CB7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01CEE-BB01-BAF1-1943-F8EB2585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F822-CD5B-A93A-2490-712BCF76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7C9FC-DA9A-FCC5-4A74-03D90AD60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A53A-040B-99AF-D6A4-1145D20B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89C-F061-4E4C-B607-84B5A5794ED0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58CCD-17A2-7121-F21B-07B869DD6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0C140-DAA1-296F-633B-E1B578AB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7420-047B-AF4F-76B1-D7E1D7A8D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F251C-73A0-F308-D410-A665B5973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5F6B1-99E8-BDF6-4792-5BB0E0D4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6D23-B53C-4608-B086-7B41D37948D9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13B0-C2FD-F88B-EB1C-5FC3B861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37D9-C543-D35E-9CF5-0ADCA8F9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1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768C-8CAA-B522-817D-7B217491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7607-FBB7-9BD5-A8D0-661632DD4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BA36-DB6C-3638-DF11-6D71665A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79DA-D0D9-4FFE-9819-D09B120DA1DF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6751-A051-3190-0FF0-CABA1DF9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89BC5-79F4-6DDE-CE95-294CBE9F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417F-A6F7-47F2-0321-74A8C72A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67EE-0AF7-8D55-8059-F4A482BE0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53593-0673-4CAE-7F16-37647724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A091-B3DA-4323-830B-DCD1EAE96726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2745E-969B-DB89-0EF6-EA5C32A7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456B3-F1E3-7F50-3634-D5E06E1B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4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C2A0-7052-85FE-EBC3-AC86F016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8EDA-BA7D-9D1B-0592-4EF50B794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F28D9-4DBC-55FF-C9E2-360457860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5B28A-3C22-EBAE-E6DF-6AB70101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EFD7-C9D1-4ADE-AA15-6C6DB7BD156C}" type="datetime1">
              <a:rPr lang="en-US" smtClean="0"/>
              <a:t>16/4/2026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AFC4B-BD0C-03BE-BF6F-ACE0A954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EF338-D17F-41AA-C977-5E80BA29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3AD-0813-F44A-E7AF-28A3C219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E9063-5D9A-35C9-E8E4-4690CCF21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668A6-087F-9AC9-25C4-67319060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D7C76-4AA5-6766-3090-D97BD91D1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67C16-996A-E1DD-FA4D-6160A445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84ABB-C0D7-AD93-7D72-CC8AD458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22F3-E9A7-401C-8FC4-102E72E28E20}" type="datetime1">
              <a:rPr lang="en-US" smtClean="0"/>
              <a:t>16/4/2026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22FE1-4C7E-88C8-8288-F2663431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9CDDC-A232-AEEB-4302-A937B70F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1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CA41-4962-BB9E-D209-32AB823F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11717-2011-D0EB-934E-749BE53F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32D-0FDB-42C7-99C4-5C841700C5AC}" type="datetime1">
              <a:rPr lang="en-US" smtClean="0"/>
              <a:t>16/4/2026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DA72B-F58A-6842-E4FD-8588152E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D2B42-E984-F72F-50ED-AD9B8166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1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41599-0E31-7F66-5BD4-E091D1B5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BABF-5744-45B7-8DD8-61FC7D57E7B6}" type="datetime1">
              <a:rPr lang="en-US" smtClean="0"/>
              <a:t>16/4/2026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8BE17-8648-AE38-F468-FBD2D533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826B2-301F-5B56-1EFE-A570EB12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7CF5-4507-5540-3A75-92CFE532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99449-D7E1-82D6-5AB3-006FBE3AB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3EDF6-4572-FEFA-0E8D-527A778C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C57B2-0BA1-AB8E-642A-026225EE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1574-01C1-48EB-A5AB-7CCDEE8CBDFA}" type="datetime1">
              <a:rPr lang="en-US" smtClean="0"/>
              <a:t>16/4/2026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7106-4600-DC77-F750-29A4F5CD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7A1D1-9CD2-CF47-F7A1-2D2A07A4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3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9F7D-C7D8-9C03-1D4D-1755BB7D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B6B1C-2880-3EC9-4759-0230CB5D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8F9BA-7B61-48B4-BE10-5DADE9975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CC081-616F-2D19-FC48-E43431D6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60B1-C72E-4DF4-8268-0BF3A46A742F}" type="datetime1">
              <a:rPr lang="en-US" smtClean="0"/>
              <a:t>16/4/2026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99E69-FE20-2EED-DC5C-C64548CE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C8ACB-7D46-1898-C344-B617B4BE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0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E4CDF-582C-BFEB-429A-9BFE6604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9AF15-21A6-CFFF-D042-8563DFEB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C665C-D475-3A90-DC68-1A5D0D106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210F2C-2291-4027-8171-A26B03ABC3F4}" type="datetime1">
              <a:rPr lang="en-US" smtClean="0"/>
              <a:t>16/4/2026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93AE-600A-F48B-8114-489ABE391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7D81-84CC-CCD2-0F7F-BA9E1A3D9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8D60-4BEC-42BE-B7E5-D5F9549D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5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.png"/><Relationship Id="rId7" Type="http://schemas.openxmlformats.org/officeDocument/2006/relationships/image" Target="../media/image4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5.emf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6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.png"/><Relationship Id="rId7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emf"/><Relationship Id="rId10" Type="http://schemas.openxmlformats.org/officeDocument/2006/relationships/image" Target="../media/image28.jpeg"/><Relationship Id="rId4" Type="http://schemas.openxmlformats.org/officeDocument/2006/relationships/image" Target="../media/image25.emf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03A452-1342-2A0A-26C2-27743FA348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8959" b="58312"/>
          <a:stretch>
            <a:fillRect/>
          </a:stretch>
        </p:blipFill>
        <p:spPr>
          <a:xfrm>
            <a:off x="8117" y="-158092"/>
            <a:ext cx="12175765" cy="57125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0584B-0A3F-8B65-6A2E-3E11C5C58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51" y="2238527"/>
            <a:ext cx="11147898" cy="1570477"/>
          </a:xfrm>
        </p:spPr>
        <p:txBody>
          <a:bodyPr>
            <a:normAutofit/>
          </a:bodyPr>
          <a:lstStyle/>
          <a:p>
            <a:r>
              <a:rPr lang="bg-BG" sz="4800" b="1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Метрологично осигуряване на електронни радонови монитори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90C53-17CB-C118-9B22-69C68727B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268" y="4427992"/>
            <a:ext cx="10496518" cy="1205141"/>
          </a:xfrm>
        </p:spPr>
        <p:txBody>
          <a:bodyPr>
            <a:normAutofit/>
          </a:bodyPr>
          <a:lstStyle/>
          <a:p>
            <a:r>
              <a:rPr lang="bg-BG" sz="2000" b="1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С. Георгиев, И. Димитрова, В. Тодоров, Б. Кръстев, А. Попова, К. Митев</a:t>
            </a:r>
          </a:p>
          <a:p>
            <a:endParaRPr lang="bg-BG" sz="2000" b="1" noProof="0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bg-BG" sz="2000" b="1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група „Метрология на йонизиращите лъчения“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65DFF-1C61-EB51-A8D8-B1B88BEF4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46" y="82324"/>
            <a:ext cx="1771741" cy="1768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7E0AE-938C-FCDC-B1F1-EA4A7A021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2885" cy="20812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66CA1F3-E83D-9245-6CF5-A1A9E17DACF8}"/>
              </a:ext>
            </a:extLst>
          </p:cNvPr>
          <p:cNvSpPr txBox="1">
            <a:spLocks/>
          </p:cNvSpPr>
          <p:nvPr/>
        </p:nvSpPr>
        <p:spPr>
          <a:xfrm>
            <a:off x="2067635" y="343308"/>
            <a:ext cx="9711447" cy="1249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briola" panose="04040605051002020D02" pitchFamily="82" charset="0"/>
              </a:rPr>
              <a:t>Катедра „Атомна физика“ </a:t>
            </a:r>
          </a:p>
          <a:p>
            <a:r>
              <a:rPr lang="bg-BG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briola" panose="04040605051002020D02" pitchFamily="82" charset="0"/>
              </a:rPr>
              <a:t>на 80 години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AF2605-9EA3-3BBE-EDE8-84BCB9C4A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32466" r="17876" b="36355"/>
          <a:stretch>
            <a:fillRect/>
          </a:stretch>
        </p:blipFill>
        <p:spPr>
          <a:xfrm>
            <a:off x="4636798" y="5711771"/>
            <a:ext cx="2918402" cy="1104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1C24F3-4831-778C-E3A2-05EDB1D4C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24930"/>
          <a:stretch>
            <a:fillRect/>
          </a:stretch>
        </p:blipFill>
        <p:spPr>
          <a:xfrm>
            <a:off x="127067" y="5826869"/>
            <a:ext cx="1644646" cy="909432"/>
          </a:xfrm>
          <a:prstGeom prst="rect">
            <a:avLst/>
          </a:prstGeom>
        </p:spPr>
      </p:pic>
      <p:pic>
        <p:nvPicPr>
          <p:cNvPr id="1026" name="Picture 2" descr="Summit Project">
            <a:extLst>
              <a:ext uri="{FF2B5EF4-FFF2-40B4-BE49-F238E27FC236}">
                <a16:creationId xmlns:a16="http://schemas.microsoft.com/office/drawing/2014/main" id="{7CF3A201-5142-AD49-A186-40907EB85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"/>
          <a:stretch>
            <a:fillRect/>
          </a:stretch>
        </p:blipFill>
        <p:spPr bwMode="auto">
          <a:xfrm>
            <a:off x="10104314" y="-18732"/>
            <a:ext cx="2042345" cy="21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donNET – Radon metrology: Sensor networks for large buildings and future  cities">
            <a:extLst>
              <a:ext uri="{FF2B5EF4-FFF2-40B4-BE49-F238E27FC236}">
                <a16:creationId xmlns:a16="http://schemas.microsoft.com/office/drawing/2014/main" id="{F450CEEE-3B83-1862-67A7-F4AA7F7E8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62" y="5693853"/>
            <a:ext cx="1954588" cy="10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B1570D-ED4E-1897-48FA-EFFD9EA9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1" y="954061"/>
            <a:ext cx="6009859" cy="3974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E05FBB-E06E-6C20-3074-3AF056CD6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215" y="879629"/>
            <a:ext cx="5403503" cy="385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36299"/>
            <a:ext cx="11862669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 отклика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31349" r="20446" b="36355"/>
          <a:stretch>
            <a:fillRect/>
          </a:stretch>
        </p:blipFill>
        <p:spPr>
          <a:xfrm>
            <a:off x="-22907" y="0"/>
            <a:ext cx="2214676" cy="95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86083-6EB2-55F1-5FAB-F29475D3C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2356" y="4731719"/>
            <a:ext cx="5403503" cy="2089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7E8BB2-874C-13D0-E8CD-0EF5A6483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24" y="4884550"/>
            <a:ext cx="4742121" cy="1937151"/>
          </a:xfrm>
          <a:prstGeom prst="rect">
            <a:avLst/>
          </a:prstGeom>
        </p:spPr>
      </p:pic>
      <p:pic>
        <p:nvPicPr>
          <p:cNvPr id="19" name="Picture 6" descr="RadonNET – Radon metrology: Sensor networks for large buildings and future  cities">
            <a:extLst>
              <a:ext uri="{FF2B5EF4-FFF2-40B4-BE49-F238E27FC236}">
                <a16:creationId xmlns:a16="http://schemas.microsoft.com/office/drawing/2014/main" id="{10B1E5B6-34D0-BE15-BC50-61AEA138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43" y="1"/>
            <a:ext cx="1762023" cy="9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34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4" y="36299"/>
            <a:ext cx="10792626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време на отклик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31349" r="20446" b="36355"/>
          <a:stretch>
            <a:fillRect/>
          </a:stretch>
        </p:blipFill>
        <p:spPr>
          <a:xfrm>
            <a:off x="-22907" y="0"/>
            <a:ext cx="2214676" cy="954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ED5B8-5F04-9C18-7A50-40B62DAE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" y="4714107"/>
            <a:ext cx="5324354" cy="2035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70733-890A-848C-DF35-C665C7583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836" y="1251174"/>
            <a:ext cx="6854024" cy="5266883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B98EAF0D-E9EA-4957-0A20-6771E4EF5AF8}"/>
              </a:ext>
            </a:extLst>
          </p:cNvPr>
          <p:cNvSpPr/>
          <p:nvPr/>
        </p:nvSpPr>
        <p:spPr>
          <a:xfrm>
            <a:off x="57353" y="911233"/>
            <a:ext cx="4862205" cy="3694816"/>
          </a:xfrm>
          <a:prstGeom prst="wedgeRectCallout">
            <a:avLst>
              <a:gd name="adj1" fmla="val 80526"/>
              <a:gd name="adj2" fmla="val -18075"/>
            </a:avLst>
          </a:prstGeom>
          <a:solidFill>
            <a:schemeClr val="tx2">
              <a:lumMod val="25000"/>
              <a:lumOff val="75000"/>
              <a:alpha val="74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84982-D20C-09DD-CFF2-91A0A44A7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5" y="954060"/>
            <a:ext cx="4694803" cy="35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2907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4" y="36299"/>
            <a:ext cx="10792626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функцията на отклик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31349" r="20446" b="36355"/>
          <a:stretch>
            <a:fillRect/>
          </a:stretch>
        </p:blipFill>
        <p:spPr>
          <a:xfrm>
            <a:off x="-22907" y="0"/>
            <a:ext cx="2214676" cy="954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ED5B8-5F04-9C18-7A50-40B62DAE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" y="4714107"/>
            <a:ext cx="5324354" cy="2035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3889B-CB61-3593-DBF3-D6836010F9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42" t="10371" r="13221" b="6931"/>
          <a:stretch>
            <a:fillRect/>
          </a:stretch>
        </p:blipFill>
        <p:spPr>
          <a:xfrm>
            <a:off x="57353" y="1436720"/>
            <a:ext cx="3807770" cy="2960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78514E-5DC9-5C45-A2B3-AC3B1039E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56" t="8468" r="13598" b="5282"/>
          <a:stretch>
            <a:fillRect/>
          </a:stretch>
        </p:blipFill>
        <p:spPr>
          <a:xfrm>
            <a:off x="7753153" y="1119736"/>
            <a:ext cx="4319372" cy="3594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C39405-DB3A-5626-7F85-6524A1C23A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01" t="7488" r="10775" b="6263"/>
          <a:stretch>
            <a:fillRect/>
          </a:stretch>
        </p:blipFill>
        <p:spPr>
          <a:xfrm>
            <a:off x="3953970" y="1337429"/>
            <a:ext cx="3897444" cy="3059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C9D092-E58D-F419-D7AC-188D1EA94931}"/>
                  </a:ext>
                </a:extLst>
              </p:cNvPr>
              <p:cNvSpPr txBox="1"/>
              <p:nvPr/>
            </p:nvSpPr>
            <p:spPr>
              <a:xfrm>
                <a:off x="6096000" y="5659752"/>
                <a:ext cx="5224044" cy="813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C9D092-E58D-F419-D7AC-188D1EA94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659752"/>
                <a:ext cx="5224044" cy="813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4391CF8-165F-1B7A-BB44-819BABBF2FB1}"/>
              </a:ext>
            </a:extLst>
          </p:cNvPr>
          <p:cNvSpPr txBox="1">
            <a:spLocks/>
          </p:cNvSpPr>
          <p:nvPr/>
        </p:nvSpPr>
        <p:spPr>
          <a:xfrm>
            <a:off x="780459" y="4411996"/>
            <a:ext cx="3108463" cy="287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Функция на отклик: </a:t>
            </a: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1800" b="1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47938DD-6570-F8CC-7F09-80AA8FDF75A2}"/>
              </a:ext>
            </a:extLst>
          </p:cNvPr>
          <p:cNvSpPr txBox="1">
            <a:spLocks/>
          </p:cNvSpPr>
          <p:nvPr/>
        </p:nvSpPr>
        <p:spPr>
          <a:xfrm>
            <a:off x="4673817" y="4397122"/>
            <a:ext cx="3585962" cy="288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Референтна активност: </a:t>
            </a:r>
            <a:r>
              <a:rPr lang="en-US" sz="1800" b="1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800" b="1" i="1" baseline="-25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ref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DAF0DA3-1531-2582-85E2-8AC6CA23F9E8}"/>
              </a:ext>
            </a:extLst>
          </p:cNvPr>
          <p:cNvSpPr txBox="1">
            <a:spLocks/>
          </p:cNvSpPr>
          <p:nvPr/>
        </p:nvSpPr>
        <p:spPr>
          <a:xfrm>
            <a:off x="8519552" y="4686074"/>
            <a:ext cx="3585962" cy="288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Отклик на детектора / измерена концентрация: </a:t>
            </a: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</a:t>
            </a:r>
            <a:r>
              <a:rPr lang="bg-BG" sz="1800" b="1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А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3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B05CA-FDAD-5FFD-1F0D-97841D92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0" t="4214" r="1381" b="12878"/>
          <a:stretch>
            <a:fillRect/>
          </a:stretch>
        </p:blipFill>
        <p:spPr>
          <a:xfrm>
            <a:off x="51974" y="2599281"/>
            <a:ext cx="12088052" cy="309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22907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4" y="36299"/>
            <a:ext cx="10792626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Възможности за времеви измервания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31349" r="20446" b="36355"/>
          <a:stretch>
            <a:fillRect/>
          </a:stretch>
        </p:blipFill>
        <p:spPr>
          <a:xfrm>
            <a:off x="-22907" y="0"/>
            <a:ext cx="2214676" cy="954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1EE37F-C594-E83E-B34F-E1BE204C6A52}"/>
                  </a:ext>
                </a:extLst>
              </p:cNvPr>
              <p:cNvSpPr txBox="1"/>
              <p:nvPr/>
            </p:nvSpPr>
            <p:spPr>
              <a:xfrm>
                <a:off x="2156415" y="5973300"/>
                <a:ext cx="3910518" cy="6040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𝑓𝑙𝑜𝑤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𝑓𝑙𝑜𝑤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1EE37F-C594-E83E-B34F-E1BE204C6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415" y="5973300"/>
                <a:ext cx="3910518" cy="6040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C5E918-FF2B-E4A1-A47E-D69763DA021A}"/>
                  </a:ext>
                </a:extLst>
              </p:cNvPr>
              <p:cNvSpPr txBox="1"/>
              <p:nvPr/>
            </p:nvSpPr>
            <p:spPr>
              <a:xfrm>
                <a:off x="6395936" y="6098720"/>
                <a:ext cx="1027781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𝑓𝑙𝑜𝑤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C5E918-FF2B-E4A1-A47E-D69763DA0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936" y="6098720"/>
                <a:ext cx="1027781" cy="5204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F9C032-3C80-7F4B-0F66-053973FBD8DF}"/>
              </a:ext>
            </a:extLst>
          </p:cNvPr>
          <p:cNvSpPr txBox="1">
            <a:spLocks/>
          </p:cNvSpPr>
          <p:nvPr/>
        </p:nvSpPr>
        <p:spPr>
          <a:xfrm>
            <a:off x="1459148" y="1498556"/>
            <a:ext cx="9465013" cy="599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Режим на натрупване с различни характерни времеконстанти </a:t>
            </a:r>
            <a:r>
              <a:rPr lang="el-GR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l-GR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800" b="1" i="1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bg-BG" sz="18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Възпроизвеждане в лабораторни условия на натрупване на радон в сгради  </a:t>
            </a:r>
          </a:p>
        </p:txBody>
      </p:sp>
    </p:spTree>
    <p:extLst>
      <p:ext uri="{BB962C8B-B14F-4D97-AF65-F5344CB8AC3E}">
        <p14:creationId xmlns:p14="http://schemas.microsoft.com/office/powerpoint/2010/main" val="263330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2D9DA-359C-3942-A936-FF6C34B3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8959" b="58312"/>
          <a:stretch>
            <a:fillRect/>
          </a:stretch>
        </p:blipFill>
        <p:spPr>
          <a:xfrm>
            <a:off x="0" y="572707"/>
            <a:ext cx="12175765" cy="57125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95" y="657397"/>
            <a:ext cx="11507688" cy="874933"/>
          </a:xfrm>
        </p:spPr>
        <p:txBody>
          <a:bodyPr>
            <a:normAutofit fontScale="90000"/>
          </a:bodyPr>
          <a:lstStyle/>
          <a:p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През последните 10 години групата </a:t>
            </a:r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МЙЛ натрупа опит и изгради </a:t>
            </a:r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инфраструктура позволяваща: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4391CF8-165F-1B7A-BB44-819BABBF2FB1}"/>
              </a:ext>
            </a:extLst>
          </p:cNvPr>
          <p:cNvSpPr txBox="1">
            <a:spLocks/>
          </p:cNvSpPr>
          <p:nvPr/>
        </p:nvSpPr>
        <p:spPr>
          <a:xfrm>
            <a:off x="835163" y="1931906"/>
            <a:ext cx="10338255" cy="1539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Инфраструктура и опит в калибрирането на голям брой радонови монитори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 линейността и работния диапазон на радоновите монитори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 времевия им отклик</a:t>
            </a:r>
          </a:p>
          <a:p>
            <a:pPr>
              <a:buFont typeface="Wingdings" panose="05000000000000000000" pitchFamily="2" charset="2"/>
              <a:buChar char="§"/>
            </a:pPr>
            <a:endParaRPr lang="bg-BG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8E111D-C674-6307-9437-4A7B2060BB6A}"/>
              </a:ext>
            </a:extLst>
          </p:cNvPr>
          <p:cNvSpPr txBox="1">
            <a:spLocks/>
          </p:cNvSpPr>
          <p:nvPr/>
        </p:nvSpPr>
        <p:spPr>
          <a:xfrm>
            <a:off x="702638" y="4571691"/>
            <a:ext cx="11417734" cy="172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Изградихме мрежа от радонови монитори –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SPIRAD</a:t>
            </a: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позволяваща мониторинг на радон в реално време и надеждно съхранение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данните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виж доклада на доц. Димитрова)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Групата се утвърди като една от водещите в световен мащаб в областта на метрологичното осигуряване на радонови монитори и изследване на времевия им отклик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Провеждаме изследвания върху приложенията на радоновите монитори за намаляване на облъчването от радон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виж доклада на доц. Димитрова)</a:t>
            </a:r>
          </a:p>
          <a:p>
            <a:pPr>
              <a:buFont typeface="Wingdings" panose="05000000000000000000" pitchFamily="2" charset="2"/>
              <a:buChar char="Ø"/>
            </a:pPr>
            <a:endParaRPr lang="bg-BG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67E65F-B705-91BD-6953-214E209A91AA}"/>
              </a:ext>
            </a:extLst>
          </p:cNvPr>
          <p:cNvSpPr txBox="1">
            <a:spLocks/>
          </p:cNvSpPr>
          <p:nvPr/>
        </p:nvSpPr>
        <p:spPr>
          <a:xfrm>
            <a:off x="500895" y="3363279"/>
            <a:ext cx="11617230" cy="874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 резултат от това:</a:t>
            </a:r>
          </a:p>
        </p:txBody>
      </p:sp>
    </p:spTree>
    <p:extLst>
      <p:ext uri="{BB962C8B-B14F-4D97-AF65-F5344CB8AC3E}">
        <p14:creationId xmlns:p14="http://schemas.microsoft.com/office/powerpoint/2010/main" val="1169384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2D9DA-359C-3942-A936-FF6C34B3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8959" b="58312"/>
          <a:stretch>
            <a:fillRect/>
          </a:stretch>
        </p:blipFill>
        <p:spPr>
          <a:xfrm>
            <a:off x="-9728" y="572707"/>
            <a:ext cx="12175765" cy="57125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5" y="135240"/>
            <a:ext cx="12008583" cy="874933"/>
          </a:xfrm>
        </p:spPr>
        <p:txBody>
          <a:bodyPr>
            <a:normAutofit/>
          </a:bodyPr>
          <a:lstStyle/>
          <a:p>
            <a:pPr algn="ctr"/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Благодарности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8E111D-C674-6307-9437-4A7B2060BB6A}"/>
              </a:ext>
            </a:extLst>
          </p:cNvPr>
          <p:cNvSpPr txBox="1">
            <a:spLocks/>
          </p:cNvSpPr>
          <p:nvPr/>
        </p:nvSpPr>
        <p:spPr>
          <a:xfrm>
            <a:off x="304020" y="1152552"/>
            <a:ext cx="9238814" cy="9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Представените изследвания са проведени в сътрудничество с колегите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Benoit Sabot (LNHB, France), </a:t>
            </a:r>
          </a:p>
          <a:p>
            <a:pPr marL="0" indent="0"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Зорница Даракчиева (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UKHSA, UK), </a:t>
            </a:r>
          </a:p>
          <a:p>
            <a:pPr marL="0" indent="0"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Stefan Rotger (PTB, Germany)</a:t>
            </a:r>
            <a:endParaRPr lang="bg-BG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bg-BG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6" descr="EXSA Quantitative methods in X-Ray spectrometry – Laboratoire National  Henri Becquerel">
            <a:extLst>
              <a:ext uri="{FF2B5EF4-FFF2-40B4-BE49-F238E27FC236}">
                <a16:creationId xmlns:a16="http://schemas.microsoft.com/office/drawing/2014/main" id="{6287ABE4-D452-DF14-0391-19CE9C90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53" y="888125"/>
            <a:ext cx="1169170" cy="62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6BE5EB-C68B-3970-4078-94B65734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53" y="1527793"/>
            <a:ext cx="862501" cy="8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27970C-74FB-417F-2B52-B373CBF272CD}"/>
              </a:ext>
            </a:extLst>
          </p:cNvPr>
          <p:cNvSpPr txBox="1">
            <a:spLocks/>
          </p:cNvSpPr>
          <p:nvPr/>
        </p:nvSpPr>
        <p:spPr>
          <a:xfrm>
            <a:off x="2146931" y="3524235"/>
            <a:ext cx="8243147" cy="3041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SPIRAD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- </a:t>
            </a:r>
            <a:r>
              <a:rPr lang="ru-RU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Финансиран</a:t>
            </a:r>
            <a:r>
              <a:rPr lang="ru-RU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от ФНИ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ru-RU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МОН, Дог.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</a:t>
            </a:r>
            <a:r>
              <a:rPr lang="ru-RU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П-06-Н48/3 от 26.11.2020</a:t>
            </a: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MetroRADON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(JRP-Contract 16ENV10, EMPIR) The EMPIR initiative is co-funded by the </a:t>
            </a:r>
            <a:r>
              <a:rPr lang="en-US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EuropeanUnion’s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Horizon 2020 research and innovation program and the EMPIR Participating States program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RadonNET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(23IND07) is funded by the European Partnership on Metrology, co-financed by the European Union’s Horizon Europe Research and Innovation </a:t>
            </a:r>
            <a:r>
              <a:rPr lang="en-US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and by the Participating States. Funder ID: 10.13039/100019599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SUMMIT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is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funced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by the European Union </a:t>
            </a:r>
            <a:r>
              <a:rPr lang="en-US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NextGenerationEU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through the National Recovery and Resilience Plan of the Republic of Bulgaria, project No. BG-RRP-2.004–0008-C01</a:t>
            </a:r>
            <a:endParaRPr lang="ru-RU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40482-3CD1-389F-03AF-48BEFFD5E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20" y="3898940"/>
            <a:ext cx="1576038" cy="1693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F61323-2B67-6771-1A33-2442D283F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32466" r="17875" b="36355"/>
          <a:stretch>
            <a:fillRect/>
          </a:stretch>
        </p:blipFill>
        <p:spPr>
          <a:xfrm>
            <a:off x="-9728" y="5705448"/>
            <a:ext cx="2382978" cy="942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632104-BC1A-FDAD-6BBF-5F2385487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24930"/>
          <a:stretch>
            <a:fillRect/>
          </a:stretch>
        </p:blipFill>
        <p:spPr>
          <a:xfrm>
            <a:off x="10261318" y="5336196"/>
            <a:ext cx="1861799" cy="1029510"/>
          </a:xfrm>
          <a:prstGeom prst="rect">
            <a:avLst/>
          </a:prstGeom>
        </p:spPr>
      </p:pic>
      <p:pic>
        <p:nvPicPr>
          <p:cNvPr id="13" name="Picture 6" descr="RadonNET – Radon metrology: Sensor networks for large buildings and future  cities">
            <a:extLst>
              <a:ext uri="{FF2B5EF4-FFF2-40B4-BE49-F238E27FC236}">
                <a16:creationId xmlns:a16="http://schemas.microsoft.com/office/drawing/2014/main" id="{9DA491E7-E1F0-6ADD-4EE3-4796C306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37" y="4015429"/>
            <a:ext cx="1930332" cy="10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4F657E-B5BA-6874-312C-01EB3A0A1540}"/>
              </a:ext>
            </a:extLst>
          </p:cNvPr>
          <p:cNvSpPr txBox="1">
            <a:spLocks/>
          </p:cNvSpPr>
          <p:nvPr/>
        </p:nvSpPr>
        <p:spPr>
          <a:xfrm>
            <a:off x="304020" y="3067565"/>
            <a:ext cx="9309322" cy="404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Представените изследвания са подкрепени финансово по проекти:</a:t>
            </a:r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2952FE-0FBC-FD22-B060-B3799242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243" y="2432191"/>
            <a:ext cx="1387747" cy="5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8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2D9DA-359C-3942-A936-FF6C34B3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8959" b="58312"/>
          <a:stretch>
            <a:fillRect/>
          </a:stretch>
        </p:blipFill>
        <p:spPr>
          <a:xfrm>
            <a:off x="0" y="572707"/>
            <a:ext cx="12175765" cy="57125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" y="2839529"/>
            <a:ext cx="12008583" cy="874933"/>
          </a:xfrm>
        </p:spPr>
        <p:txBody>
          <a:bodyPr>
            <a:normAutofit/>
          </a:bodyPr>
          <a:lstStyle/>
          <a:p>
            <a:pPr algn="ctr"/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Благодаря за вниманието!</a:t>
            </a:r>
          </a:p>
        </p:txBody>
      </p:sp>
    </p:spTree>
    <p:extLst>
      <p:ext uri="{BB962C8B-B14F-4D97-AF65-F5344CB8AC3E}">
        <p14:creationId xmlns:p14="http://schemas.microsoft.com/office/powerpoint/2010/main" val="296241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6BF647-18E2-E6A7-A099-62026208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8" b="1"/>
          <a:stretch>
            <a:fillRect/>
          </a:stretch>
        </p:blipFill>
        <p:spPr>
          <a:xfrm rot="5400000">
            <a:off x="5271308" y="-66496"/>
            <a:ext cx="6861295" cy="6987701"/>
          </a:xfrm>
          <a:prstGeom prst="rect">
            <a:avLst/>
          </a:prstGeom>
        </p:spPr>
      </p:pic>
      <p:pic>
        <p:nvPicPr>
          <p:cNvPr id="11" name="Picture 10" descr="A close-up of a metal container&#10;&#10;AI-generated content may be incorrect.">
            <a:extLst>
              <a:ext uri="{FF2B5EF4-FFF2-40B4-BE49-F238E27FC236}">
                <a16:creationId xmlns:a16="http://schemas.microsoft.com/office/drawing/2014/main" id="{6459606A-2F96-84D9-EEEC-1F43CB18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1"/>
            <a:ext cx="5204299" cy="6862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831"/>
            <a:ext cx="12191999" cy="766768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Традиционен</a:t>
            </a:r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подход за оценка на облъчването от </a:t>
            </a:r>
            <a:r>
              <a:rPr lang="bg-BG" sz="40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222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Rn</a:t>
            </a:r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1D1D3D-6C3E-C991-228D-14884F43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9" y="754209"/>
            <a:ext cx="6659427" cy="4186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кумулативни </a:t>
            </a:r>
            <a:r>
              <a:rPr lang="bg-BG" sz="24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измервания с пасивни детектори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AD6141-B525-3E98-033A-7A2860FD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90" b="7440"/>
          <a:stretch>
            <a:fillRect/>
          </a:stretch>
        </p:blipFill>
        <p:spPr>
          <a:xfrm>
            <a:off x="5336819" y="1661293"/>
            <a:ext cx="6659427" cy="434310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D54FE9-A66C-34B6-6E5A-A477E44A712E}"/>
              </a:ext>
            </a:extLst>
          </p:cNvPr>
          <p:cNvSpPr txBox="1">
            <a:spLocks/>
          </p:cNvSpPr>
          <p:nvPr/>
        </p:nvSpPr>
        <p:spPr>
          <a:xfrm>
            <a:off x="63234" y="2178498"/>
            <a:ext cx="5141065" cy="3407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Рискът се формира в продължение на години</a:t>
            </a:r>
          </a:p>
          <a:p>
            <a:pPr marL="0" indent="0">
              <a:buNone/>
            </a:pP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Рискът се оценява въз основа на средна годишна концентрация на </a:t>
            </a:r>
            <a:r>
              <a:rPr lang="en-US" sz="18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222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Rn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СЗО препоръчва измервания 3-12 месеца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Пасивните </a:t>
            </a:r>
            <a:r>
              <a:rPr lang="bg-BG" sz="1800" b="1" dirty="0" err="1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трекови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детектори осигуряват евтини и надеждни измервания</a:t>
            </a:r>
          </a:p>
          <a:p>
            <a:pPr marL="0" indent="0">
              <a:buNone/>
            </a:pP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Пасивните </a:t>
            </a:r>
            <a:r>
              <a:rPr lang="bg-BG" sz="1800" b="1" dirty="0" err="1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трекови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детектори са златен стандарт в продължение на десетилетия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B3BB0A-8D7D-08EC-2143-8537188B6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2" y="15255"/>
            <a:ext cx="11384715" cy="6827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8E269-7BF2-8705-ED1D-3B858941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643" y="1267859"/>
            <a:ext cx="6641664" cy="5103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3" y="36299"/>
            <a:ext cx="12042627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Необходимост от повече информация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1D1D3D-6C3E-C991-228D-14884F43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89" y="735902"/>
            <a:ext cx="7409622" cy="471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възможност за изследване на времевия ход на </a:t>
            </a:r>
            <a:r>
              <a:rPr lang="en-US" sz="24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222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Rn</a:t>
            </a:r>
            <a:endParaRPr lang="bg-BG" sz="24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D54FE9-A66C-34B6-6E5A-A477E44A712E}"/>
              </a:ext>
            </a:extLst>
          </p:cNvPr>
          <p:cNvSpPr txBox="1">
            <a:spLocks/>
          </p:cNvSpPr>
          <p:nvPr/>
        </p:nvSpPr>
        <p:spPr>
          <a:xfrm>
            <a:off x="172667" y="1350426"/>
            <a:ext cx="5141065" cy="2592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Изследване на ефективността на противорадонови инсталации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Изследване на източниците/причините за високи радонови концентрации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Оптимизиране/енергийна ефективност на </a:t>
            </a:r>
            <a:r>
              <a:rPr lang="bg-BG" sz="1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противорадоновите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„мерки“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Допреди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~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10г. бяха налични само „лабораторни“ радонови монитори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EE56BE-81C0-0C01-606B-C4D9CA58A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7" y="4012905"/>
            <a:ext cx="4601660" cy="27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1B9DEA2-399D-4AB9-80C1-277E3A60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2"/>
          <a:stretch>
            <a:fillRect/>
          </a:stretch>
        </p:blipFill>
        <p:spPr>
          <a:xfrm>
            <a:off x="8397533" y="629484"/>
            <a:ext cx="1646063" cy="732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F933C3-C32A-EA0F-796C-72E332428C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23261"/>
          <a:stretch>
            <a:fillRect/>
          </a:stretch>
        </p:blipFill>
        <p:spPr>
          <a:xfrm>
            <a:off x="13623" y="120578"/>
            <a:ext cx="12178376" cy="6627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3" y="36299"/>
            <a:ext cx="12042627" cy="874933"/>
          </a:xfrm>
        </p:spPr>
        <p:txBody>
          <a:bodyPr>
            <a:normAutofit/>
          </a:bodyPr>
          <a:lstStyle/>
          <a:p>
            <a:pPr algn="ctr"/>
            <a:r>
              <a:rPr lang="bg-BG" sz="4000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Радонови монитори от „потребителски</a:t>
            </a:r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 клас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1D1D3D-6C3E-C991-228D-14884F43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89" y="735902"/>
            <a:ext cx="7409622" cy="471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Първи експерименти в рамките на проекта</a:t>
            </a:r>
            <a:endParaRPr lang="bg-BG" sz="24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D54FE9-A66C-34B6-6E5A-A477E44A712E}"/>
              </a:ext>
            </a:extLst>
          </p:cNvPr>
          <p:cNvSpPr txBox="1">
            <a:spLocks/>
          </p:cNvSpPr>
          <p:nvPr/>
        </p:nvSpPr>
        <p:spPr>
          <a:xfrm>
            <a:off x="5875894" y="1186249"/>
            <a:ext cx="4712452" cy="1508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Недостатъци: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Липса на метрологично осигуряване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Не са изследвани възможностите им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Пазара е „наводнен“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D65F8E-E590-DA97-A28C-F9A786F07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" y="3061358"/>
            <a:ext cx="5027863" cy="377089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E2F2600-AFE4-9EFB-C0BA-93145E3A428E}"/>
              </a:ext>
            </a:extLst>
          </p:cNvPr>
          <p:cNvSpPr txBox="1">
            <a:spLocks/>
          </p:cNvSpPr>
          <p:nvPr/>
        </p:nvSpPr>
        <p:spPr>
          <a:xfrm>
            <a:off x="63233" y="911232"/>
            <a:ext cx="4696002" cy="2592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Предимства: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Ниска цена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+ Онлайн достъп в реално време</a:t>
            </a: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+ Изграждане на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SPIRAD-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мрежа </a:t>
            </a: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(виж доклада на доц. Димитрова)</a:t>
            </a:r>
          </a:p>
          <a:p>
            <a:pPr marL="0" indent="0"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+ Оценка на средна концентрация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D79CB2-01F3-5437-F1EA-2ADBAC33F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13"/>
          <a:stretch>
            <a:fillRect/>
          </a:stretch>
        </p:blipFill>
        <p:spPr>
          <a:xfrm>
            <a:off x="5334171" y="2596596"/>
            <a:ext cx="6565142" cy="4261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9349B-641D-B0C1-0FF7-8954CE3C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80" t="6840" r="12058" b="6516"/>
          <a:stretch>
            <a:fillRect/>
          </a:stretch>
        </p:blipFill>
        <p:spPr>
          <a:xfrm>
            <a:off x="9063613" y="2519121"/>
            <a:ext cx="2825652" cy="24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FFE7472-221B-1599-4AB8-6D4C330FA6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072" y="36299"/>
            <a:ext cx="9036996" cy="8749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Система за облъчване с 200-литров обем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D54FE9-A66C-34B6-6E5A-A477E44A712E}"/>
              </a:ext>
            </a:extLst>
          </p:cNvPr>
          <p:cNvSpPr txBox="1">
            <a:spLocks/>
          </p:cNvSpPr>
          <p:nvPr/>
        </p:nvSpPr>
        <p:spPr>
          <a:xfrm>
            <a:off x="27772" y="1134792"/>
            <a:ext cx="5141065" cy="2592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200-литров херметичен обем: над 30 монитора, 220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обема,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USB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връзка </a:t>
            </a:r>
            <a:endParaRPr lang="en-US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Сертифицирани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Rn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Tn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източник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Референтни монитори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AlphaGUARD, RAD7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Първичен торонов стандарт (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LNHB, France)</a:t>
            </a:r>
            <a:endParaRPr lang="bg-BG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Помпи с променлив дебит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8B2DB-861F-1E5B-47B9-074743EC1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>
            <a:fillRect/>
          </a:stretch>
        </p:blipFill>
        <p:spPr>
          <a:xfrm>
            <a:off x="4912468" y="1069480"/>
            <a:ext cx="7216299" cy="57522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18F7A4-E6BE-F64E-EEC6-94BDDFC65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31349" r="20446" b="36355"/>
          <a:stretch>
            <a:fillRect/>
          </a:stretch>
        </p:blipFill>
        <p:spPr>
          <a:xfrm>
            <a:off x="0" y="0"/>
            <a:ext cx="2206556" cy="954060"/>
          </a:xfrm>
          <a:prstGeom prst="rect">
            <a:avLst/>
          </a:prstGeom>
        </p:spPr>
      </p:pic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DD7816E0-9876-B906-F186-014B9BB6BEC2}"/>
              </a:ext>
            </a:extLst>
          </p:cNvPr>
          <p:cNvSpPr/>
          <p:nvPr/>
        </p:nvSpPr>
        <p:spPr>
          <a:xfrm>
            <a:off x="7144221" y="3069575"/>
            <a:ext cx="4387983" cy="3742398"/>
          </a:xfrm>
          <a:prstGeom prst="wedgeRectCallout">
            <a:avLst>
              <a:gd name="adj1" fmla="val 23306"/>
              <a:gd name="adj2" fmla="val -59583"/>
            </a:avLst>
          </a:prstGeom>
          <a:solidFill>
            <a:schemeClr val="tx2">
              <a:lumMod val="25000"/>
              <a:lumOff val="75000"/>
              <a:alpha val="74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9143C-AB45-5093-E2C0-AB9A75BDD6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53"/>
          <a:stretch>
            <a:fillRect/>
          </a:stretch>
        </p:blipFill>
        <p:spPr>
          <a:xfrm>
            <a:off x="7267435" y="3107785"/>
            <a:ext cx="4141554" cy="36659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9EEDB2-68FF-0C2A-C5BA-4DB0EDA99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" y="3252660"/>
            <a:ext cx="4694803" cy="35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2960334B-F971-2A78-3FC5-025A0E9A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072" y="36299"/>
            <a:ext cx="9036996" cy="8749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Система за облъчване с 200-литров обем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18F7A4-E6BE-F64E-EEC6-94BDDFC6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31349" r="20446" b="36355"/>
          <a:stretch>
            <a:fillRect/>
          </a:stretch>
        </p:blipFill>
        <p:spPr>
          <a:xfrm>
            <a:off x="0" y="0"/>
            <a:ext cx="2206556" cy="954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F70232-3900-AD28-0672-B44567DD5577}"/>
              </a:ext>
            </a:extLst>
          </p:cNvPr>
          <p:cNvSpPr/>
          <p:nvPr/>
        </p:nvSpPr>
        <p:spPr>
          <a:xfrm>
            <a:off x="7799643" y="904703"/>
            <a:ext cx="2921524" cy="17283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00DDD-BCF9-6275-0B2C-B9D30A473D74}"/>
              </a:ext>
            </a:extLst>
          </p:cNvPr>
          <p:cNvSpPr/>
          <p:nvPr/>
        </p:nvSpPr>
        <p:spPr>
          <a:xfrm>
            <a:off x="6430497" y="3010951"/>
            <a:ext cx="1257300" cy="3707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Rn-source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ED483-89FF-48E0-8E1B-A721BECD7A74}"/>
              </a:ext>
            </a:extLst>
          </p:cNvPr>
          <p:cNvSpPr/>
          <p:nvPr/>
        </p:nvSpPr>
        <p:spPr>
          <a:xfrm>
            <a:off x="9260405" y="1977927"/>
            <a:ext cx="958391" cy="6363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Ref. Monitor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ED696-FE57-36DC-098C-C5163F92393E}"/>
              </a:ext>
            </a:extLst>
          </p:cNvPr>
          <p:cNvSpPr txBox="1"/>
          <p:nvPr/>
        </p:nvSpPr>
        <p:spPr>
          <a:xfrm>
            <a:off x="9888401" y="904702"/>
            <a:ext cx="81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l</a:t>
            </a:r>
          </a:p>
          <a:p>
            <a:pPr algn="ctr"/>
            <a:r>
              <a:rPr lang="en-US" dirty="0"/>
              <a:t>vessel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AAFDB3-78AB-8F8A-B679-6DD3469BB5E9}"/>
              </a:ext>
            </a:extLst>
          </p:cNvPr>
          <p:cNvCxnSpPr>
            <a:cxnSpLocks/>
            <a:stCxn id="5" idx="3"/>
            <a:endCxn id="20" idx="1"/>
          </p:cNvCxnSpPr>
          <p:nvPr/>
        </p:nvCxnSpPr>
        <p:spPr>
          <a:xfrm flipV="1">
            <a:off x="7687797" y="3194377"/>
            <a:ext cx="278342" cy="1967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5AD2C-BE2B-1979-1A0F-D5E72443F353}"/>
              </a:ext>
            </a:extLst>
          </p:cNvPr>
          <p:cNvGrpSpPr/>
          <p:nvPr/>
        </p:nvGrpSpPr>
        <p:grpSpPr>
          <a:xfrm rot="10800000">
            <a:off x="9484329" y="2833650"/>
            <a:ext cx="720000" cy="720000"/>
            <a:chOff x="3110844" y="838985"/>
            <a:chExt cx="720000" cy="72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FD1F53-8A10-C8AA-3012-777B76830285}"/>
                </a:ext>
              </a:extLst>
            </p:cNvPr>
            <p:cNvSpPr/>
            <p:nvPr/>
          </p:nvSpPr>
          <p:spPr>
            <a:xfrm>
              <a:off x="3110844" y="838985"/>
              <a:ext cx="720000" cy="7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75E1705-CA3B-B5F9-5CE4-179891796688}"/>
                </a:ext>
              </a:extLst>
            </p:cNvPr>
            <p:cNvSpPr/>
            <p:nvPr/>
          </p:nvSpPr>
          <p:spPr>
            <a:xfrm rot="5400000">
              <a:off x="3273631" y="951334"/>
              <a:ext cx="619125" cy="49530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34CE11-556E-E7AA-65E4-3E5C8E53FACC}"/>
              </a:ext>
            </a:extLst>
          </p:cNvPr>
          <p:cNvCxnSpPr>
            <a:cxnSpLocks/>
          </p:cNvCxnSpPr>
          <p:nvPr/>
        </p:nvCxnSpPr>
        <p:spPr>
          <a:xfrm>
            <a:off x="11497649" y="2291630"/>
            <a:ext cx="514350" cy="0"/>
          </a:xfrm>
          <a:prstGeom prst="line">
            <a:avLst/>
          </a:prstGeom>
          <a:ln w="38100"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0A9410-B9FD-FC64-B39D-FEF33DE9BB56}"/>
              </a:ext>
            </a:extLst>
          </p:cNvPr>
          <p:cNvSpPr txBox="1"/>
          <p:nvPr/>
        </p:nvSpPr>
        <p:spPr>
          <a:xfrm>
            <a:off x="11555140" y="229186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239B30-5BF2-091B-C1C9-3FB40891885F}"/>
              </a:ext>
            </a:extLst>
          </p:cNvPr>
          <p:cNvCxnSpPr>
            <a:cxnSpLocks/>
          </p:cNvCxnSpPr>
          <p:nvPr/>
        </p:nvCxnSpPr>
        <p:spPr>
          <a:xfrm flipH="1">
            <a:off x="10721167" y="2296179"/>
            <a:ext cx="75639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9FF284-3432-FB4F-9CB4-56CFE67FC618}"/>
              </a:ext>
            </a:extLst>
          </p:cNvPr>
          <p:cNvCxnSpPr>
            <a:cxnSpLocks/>
          </p:cNvCxnSpPr>
          <p:nvPr/>
        </p:nvCxnSpPr>
        <p:spPr>
          <a:xfrm flipV="1">
            <a:off x="6094668" y="2296082"/>
            <a:ext cx="0" cy="89829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4AC53-74F3-EC3A-7AF4-DA630D2E0B13}"/>
              </a:ext>
            </a:extLst>
          </p:cNvPr>
          <p:cNvCxnSpPr>
            <a:cxnSpLocks/>
          </p:cNvCxnSpPr>
          <p:nvPr/>
        </p:nvCxnSpPr>
        <p:spPr>
          <a:xfrm flipH="1">
            <a:off x="6094668" y="2296082"/>
            <a:ext cx="1704975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4B2C-E34C-6EDE-C1E3-B72DE8A631F5}"/>
              </a:ext>
            </a:extLst>
          </p:cNvPr>
          <p:cNvSpPr/>
          <p:nvPr/>
        </p:nvSpPr>
        <p:spPr>
          <a:xfrm>
            <a:off x="7966139" y="3008984"/>
            <a:ext cx="1257300" cy="3707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Desiccant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BA174E-F7DA-896C-8C8B-4C3BDEB1CF04}"/>
              </a:ext>
            </a:extLst>
          </p:cNvPr>
          <p:cNvCxnSpPr>
            <a:cxnSpLocks/>
            <a:stCxn id="20" idx="3"/>
            <a:endCxn id="13" idx="0"/>
          </p:cNvCxnSpPr>
          <p:nvPr/>
        </p:nvCxnSpPr>
        <p:spPr>
          <a:xfrm flipV="1">
            <a:off x="9223439" y="3193651"/>
            <a:ext cx="260891" cy="72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40C1A6-D63F-2FF6-3068-D280915D72DE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94668" y="3196344"/>
            <a:ext cx="33582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876D7-2ED1-EE7A-9889-12B0B6C30389}"/>
              </a:ext>
            </a:extLst>
          </p:cNvPr>
          <p:cNvCxnSpPr/>
          <p:nvPr/>
        </p:nvCxnSpPr>
        <p:spPr>
          <a:xfrm>
            <a:off x="11477563" y="2291630"/>
            <a:ext cx="0" cy="89829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D95888-712E-FCB1-9B8B-54BE0C0C334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204329" y="3193650"/>
            <a:ext cx="1273234" cy="269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31D9-4B6B-31F4-7A7D-EB686EE26722}"/>
              </a:ext>
            </a:extLst>
          </p:cNvPr>
          <p:cNvCxnSpPr>
            <a:cxnSpLocks/>
          </p:cNvCxnSpPr>
          <p:nvPr/>
        </p:nvCxnSpPr>
        <p:spPr>
          <a:xfrm flipH="1">
            <a:off x="11477563" y="3196344"/>
            <a:ext cx="514885" cy="0"/>
          </a:xfrm>
          <a:prstGeom prst="line">
            <a:avLst/>
          </a:prstGeom>
          <a:ln w="38100"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93CE35-06C7-6994-8815-77F67DDACF90}"/>
              </a:ext>
            </a:extLst>
          </p:cNvPr>
          <p:cNvSpPr txBox="1"/>
          <p:nvPr/>
        </p:nvSpPr>
        <p:spPr>
          <a:xfrm>
            <a:off x="9501781" y="297443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DD85AB-D556-99F0-52B0-3B297DDC809F}"/>
              </a:ext>
            </a:extLst>
          </p:cNvPr>
          <p:cNvSpPr txBox="1"/>
          <p:nvPr/>
        </p:nvSpPr>
        <p:spPr>
          <a:xfrm>
            <a:off x="11646193" y="282380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19C568-62F9-1235-237B-77AD7B4EF330}"/>
              </a:ext>
            </a:extLst>
          </p:cNvPr>
          <p:cNvSpPr/>
          <p:nvPr/>
        </p:nvSpPr>
        <p:spPr>
          <a:xfrm>
            <a:off x="7571688" y="1861620"/>
            <a:ext cx="1685280" cy="486998"/>
          </a:xfrm>
          <a:custGeom>
            <a:avLst/>
            <a:gdLst>
              <a:gd name="connsiteX0" fmla="*/ 1981200 w 1981200"/>
              <a:gd name="connsiteY0" fmla="*/ 514350 h 514350"/>
              <a:gd name="connsiteX1" fmla="*/ 1390650 w 1981200"/>
              <a:gd name="connsiteY1" fmla="*/ 104775 h 514350"/>
              <a:gd name="connsiteX2" fmla="*/ 847725 w 1981200"/>
              <a:gd name="connsiteY2" fmla="*/ 276225 h 514350"/>
              <a:gd name="connsiteX3" fmla="*/ 514350 w 1981200"/>
              <a:gd name="connsiteY3" fmla="*/ 266700 h 514350"/>
              <a:gd name="connsiteX4" fmla="*/ 0 w 1981200"/>
              <a:gd name="connsiteY4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514350">
                <a:moveTo>
                  <a:pt x="1981200" y="514350"/>
                </a:moveTo>
                <a:cubicBezTo>
                  <a:pt x="1780381" y="329406"/>
                  <a:pt x="1579562" y="144462"/>
                  <a:pt x="1390650" y="104775"/>
                </a:cubicBezTo>
                <a:cubicBezTo>
                  <a:pt x="1201738" y="65088"/>
                  <a:pt x="993775" y="249237"/>
                  <a:pt x="847725" y="276225"/>
                </a:cubicBezTo>
                <a:cubicBezTo>
                  <a:pt x="701675" y="303212"/>
                  <a:pt x="655637" y="312737"/>
                  <a:pt x="514350" y="266700"/>
                </a:cubicBezTo>
                <a:cubicBezTo>
                  <a:pt x="373062" y="220662"/>
                  <a:pt x="186531" y="110331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6DCAAF-14A1-E97D-4EF1-56FC21D09474}"/>
              </a:ext>
            </a:extLst>
          </p:cNvPr>
          <p:cNvSpPr txBox="1"/>
          <p:nvPr/>
        </p:nvSpPr>
        <p:spPr>
          <a:xfrm>
            <a:off x="10602998" y="2398040"/>
            <a:ext cx="902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closed </a:t>
            </a:r>
          </a:p>
          <a:p>
            <a:pPr algn="ctr"/>
            <a:r>
              <a:rPr lang="en-US" dirty="0"/>
              <a:t>loop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C35A21-37EF-72E2-96AB-535E244188BA}"/>
              </a:ext>
            </a:extLst>
          </p:cNvPr>
          <p:cNvGrpSpPr/>
          <p:nvPr/>
        </p:nvGrpSpPr>
        <p:grpSpPr>
          <a:xfrm>
            <a:off x="10885743" y="2409447"/>
            <a:ext cx="497992" cy="682342"/>
            <a:chOff x="8572500" y="2642103"/>
            <a:chExt cx="497992" cy="68234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9138D1D-1B32-E004-5DED-E25CB374E9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26421" y="3080374"/>
              <a:ext cx="0" cy="488142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B1E581-BFF7-55FA-1F38-4257B2DDCD1A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729321" y="2983274"/>
              <a:ext cx="682341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642E3BE-7B7D-31FD-0965-6A0B01D1272F}"/>
                </a:ext>
              </a:extLst>
            </p:cNvPr>
            <p:cNvCxnSpPr/>
            <p:nvPr/>
          </p:nvCxnSpPr>
          <p:spPr>
            <a:xfrm flipH="1">
              <a:off x="8572500" y="2642103"/>
              <a:ext cx="477520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4316A411-9647-8442-44E7-F508873B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09" t="8995" r="11746" b="6636"/>
          <a:stretch>
            <a:fillRect/>
          </a:stretch>
        </p:blipFill>
        <p:spPr>
          <a:xfrm>
            <a:off x="1879100" y="817812"/>
            <a:ext cx="3641861" cy="2856917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264A7453-D32F-5870-A45A-0E71DD1319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92" t="9739" r="12030" b="7467"/>
          <a:stretch>
            <a:fillRect/>
          </a:stretch>
        </p:blipFill>
        <p:spPr>
          <a:xfrm>
            <a:off x="70469" y="3717559"/>
            <a:ext cx="4044835" cy="3097611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id="{FC7F7B54-C93E-3E56-75D7-3E0B927DF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94" t="9785" r="13616" b="4120"/>
          <a:stretch>
            <a:fillRect/>
          </a:stretch>
        </p:blipFill>
        <p:spPr>
          <a:xfrm>
            <a:off x="7956485" y="3769499"/>
            <a:ext cx="3689708" cy="3082536"/>
          </a:xfrm>
          <a:prstGeom prst="rect">
            <a:avLst/>
          </a:prstGeom>
        </p:spPr>
      </p:pic>
      <p:sp>
        <p:nvSpPr>
          <p:cNvPr id="2055" name="Content Placeholder 2">
            <a:extLst>
              <a:ext uri="{FF2B5EF4-FFF2-40B4-BE49-F238E27FC236}">
                <a16:creationId xmlns:a16="http://schemas.microsoft.com/office/drawing/2014/main" id="{EDF3F1F5-6D59-7342-B687-FC467AE1E6D9}"/>
              </a:ext>
            </a:extLst>
          </p:cNvPr>
          <p:cNvSpPr txBox="1">
            <a:spLocks/>
          </p:cNvSpPr>
          <p:nvPr/>
        </p:nvSpPr>
        <p:spPr>
          <a:xfrm>
            <a:off x="2584155" y="1227867"/>
            <a:ext cx="1704974" cy="48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Проточен режим</a:t>
            </a:r>
          </a:p>
        </p:txBody>
      </p:sp>
      <p:sp>
        <p:nvSpPr>
          <p:cNvPr id="2056" name="Content Placeholder 2">
            <a:extLst>
              <a:ext uri="{FF2B5EF4-FFF2-40B4-BE49-F238E27FC236}">
                <a16:creationId xmlns:a16="http://schemas.microsoft.com/office/drawing/2014/main" id="{6936E900-AC32-E87E-9891-521730831CA4}"/>
              </a:ext>
            </a:extLst>
          </p:cNvPr>
          <p:cNvSpPr txBox="1">
            <a:spLocks/>
          </p:cNvSpPr>
          <p:nvPr/>
        </p:nvSpPr>
        <p:spPr>
          <a:xfrm>
            <a:off x="879181" y="3917331"/>
            <a:ext cx="1704974" cy="48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„Затворен“ режим</a:t>
            </a:r>
          </a:p>
        </p:txBody>
      </p:sp>
      <p:sp>
        <p:nvSpPr>
          <p:cNvPr id="2057" name="Content Placeholder 2">
            <a:extLst>
              <a:ext uri="{FF2B5EF4-FFF2-40B4-BE49-F238E27FC236}">
                <a16:creationId xmlns:a16="http://schemas.microsoft.com/office/drawing/2014/main" id="{456C8D71-3B42-7B5E-144D-B8C38E1AD981}"/>
              </a:ext>
            </a:extLst>
          </p:cNvPr>
          <p:cNvSpPr txBox="1">
            <a:spLocks/>
          </p:cNvSpPr>
          <p:nvPr/>
        </p:nvSpPr>
        <p:spPr>
          <a:xfrm>
            <a:off x="10365051" y="4036932"/>
            <a:ext cx="1704974" cy="6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Кратки импулси</a:t>
            </a:r>
          </a:p>
        </p:txBody>
      </p: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22CACD93-4E74-5C72-994A-D00F55F855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455" r="15490" b="6892"/>
          <a:stretch>
            <a:fillRect/>
          </a:stretch>
        </p:blipFill>
        <p:spPr>
          <a:xfrm>
            <a:off x="4051219" y="3738672"/>
            <a:ext cx="3969351" cy="3055384"/>
          </a:xfrm>
          <a:prstGeom prst="rect">
            <a:avLst/>
          </a:prstGeom>
        </p:spPr>
      </p:pic>
      <p:sp>
        <p:nvSpPr>
          <p:cNvPr id="2064" name="Content Placeholder 2">
            <a:extLst>
              <a:ext uri="{FF2B5EF4-FFF2-40B4-BE49-F238E27FC236}">
                <a16:creationId xmlns:a16="http://schemas.microsoft.com/office/drawing/2014/main" id="{CF1AAEFE-91F7-8630-0319-709E6EC5C794}"/>
              </a:ext>
            </a:extLst>
          </p:cNvPr>
          <p:cNvSpPr txBox="1">
            <a:spLocks/>
          </p:cNvSpPr>
          <p:nvPr/>
        </p:nvSpPr>
        <p:spPr>
          <a:xfrm>
            <a:off x="4632596" y="4031664"/>
            <a:ext cx="1704974" cy="48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Режим на натрупване</a:t>
            </a:r>
          </a:p>
        </p:txBody>
      </p:sp>
    </p:spTree>
    <p:extLst>
      <p:ext uri="{BB962C8B-B14F-4D97-AF65-F5344CB8AC3E}">
        <p14:creationId xmlns:p14="http://schemas.microsoft.com/office/powerpoint/2010/main" val="178311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55" y="36299"/>
            <a:ext cx="11880606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Калибриране на голям брой детектори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8B2DB-861F-1E5B-47B9-074743EC1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>
            <a:fillRect/>
          </a:stretch>
        </p:blipFill>
        <p:spPr>
          <a:xfrm>
            <a:off x="4912468" y="1069480"/>
            <a:ext cx="7216299" cy="57522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B9111BA6-E2DA-B700-27EE-4A1A60CA815F}"/>
              </a:ext>
            </a:extLst>
          </p:cNvPr>
          <p:cNvSpPr/>
          <p:nvPr/>
        </p:nvSpPr>
        <p:spPr>
          <a:xfrm>
            <a:off x="8201638" y="3801688"/>
            <a:ext cx="3972666" cy="3056311"/>
          </a:xfrm>
          <a:prstGeom prst="wedgeRectCallout">
            <a:avLst>
              <a:gd name="adj1" fmla="val 20143"/>
              <a:gd name="adj2" fmla="val -76842"/>
            </a:avLst>
          </a:prstGeom>
          <a:solidFill>
            <a:schemeClr val="tx2">
              <a:lumMod val="25000"/>
              <a:lumOff val="75000"/>
              <a:alpha val="74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1E66FD-6065-9EA6-9416-635B3279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55" y="1106629"/>
            <a:ext cx="3781391" cy="2905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C03410-2B3D-502D-0DD8-08E78C154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54" y="3855696"/>
            <a:ext cx="3859792" cy="2966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5" t="34028" r="20446" b="36355"/>
          <a:stretch>
            <a:fillRect/>
          </a:stretch>
        </p:blipFill>
        <p:spPr>
          <a:xfrm>
            <a:off x="0" y="36298"/>
            <a:ext cx="2194350" cy="874934"/>
          </a:xfrm>
          <a:prstGeom prst="rect">
            <a:avLst/>
          </a:prstGeom>
        </p:spPr>
      </p:pic>
      <p:pic>
        <p:nvPicPr>
          <p:cNvPr id="4" name="Picture 6" descr="RadonNET – Radon metrology: Sensor networks for large buildings and future  cities">
            <a:extLst>
              <a:ext uri="{FF2B5EF4-FFF2-40B4-BE49-F238E27FC236}">
                <a16:creationId xmlns:a16="http://schemas.microsoft.com/office/drawing/2014/main" id="{38636916-BD30-7E0F-C5AB-6F4D251E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42" y="-3265"/>
            <a:ext cx="1788862" cy="9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C545B-92C0-1A08-2076-BCECA1298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58" y="3894776"/>
            <a:ext cx="3850457" cy="2887843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7B0C4D4-2C1F-AD66-F6B0-F7C852A5A6B1}"/>
              </a:ext>
            </a:extLst>
          </p:cNvPr>
          <p:cNvSpPr/>
          <p:nvPr/>
        </p:nvSpPr>
        <p:spPr>
          <a:xfrm>
            <a:off x="4085044" y="1879373"/>
            <a:ext cx="4183467" cy="3130372"/>
          </a:xfrm>
          <a:prstGeom prst="wedgeRectCallout">
            <a:avLst>
              <a:gd name="adj1" fmla="val 106960"/>
              <a:gd name="adj2" fmla="val -26232"/>
            </a:avLst>
          </a:prstGeom>
          <a:solidFill>
            <a:schemeClr val="tx2">
              <a:lumMod val="25000"/>
              <a:lumOff val="75000"/>
              <a:alpha val="74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A7561-E703-5E15-205C-B13CB5F0A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58" y="1918285"/>
            <a:ext cx="4075080" cy="305631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75FC659-AFFB-41A5-3ECB-B80347ADD3F5}"/>
              </a:ext>
            </a:extLst>
          </p:cNvPr>
          <p:cNvSpPr txBox="1">
            <a:spLocks/>
          </p:cNvSpPr>
          <p:nvPr/>
        </p:nvSpPr>
        <p:spPr>
          <a:xfrm>
            <a:off x="1117460" y="1194249"/>
            <a:ext cx="2967584" cy="48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Контрол на концентрацията посредством дебита на помпата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87D979-79E0-806C-DF8C-9F3078591AE9}"/>
              </a:ext>
            </a:extLst>
          </p:cNvPr>
          <p:cNvSpPr txBox="1">
            <a:spLocks/>
          </p:cNvSpPr>
          <p:nvPr/>
        </p:nvSpPr>
        <p:spPr>
          <a:xfrm>
            <a:off x="620921" y="3978070"/>
            <a:ext cx="2295578" cy="48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Стабилна във времето концентрация измерена с референтен монитор</a:t>
            </a:r>
          </a:p>
        </p:txBody>
      </p:sp>
    </p:spTree>
    <p:extLst>
      <p:ext uri="{BB962C8B-B14F-4D97-AF65-F5344CB8AC3E}">
        <p14:creationId xmlns:p14="http://schemas.microsoft.com/office/powerpoint/2010/main" val="214209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37" y="36299"/>
            <a:ext cx="11142823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Калибриране – сравнение с 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UKHSA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5" t="34028" r="20446" b="36355"/>
          <a:stretch>
            <a:fillRect/>
          </a:stretch>
        </p:blipFill>
        <p:spPr>
          <a:xfrm>
            <a:off x="0" y="36298"/>
            <a:ext cx="2194350" cy="87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8135A-8BDE-A95F-A98B-FC5CF4FB9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67" y="947530"/>
            <a:ext cx="4475245" cy="300121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87D979-79E0-806C-DF8C-9F3078591AE9}"/>
              </a:ext>
            </a:extLst>
          </p:cNvPr>
          <p:cNvSpPr txBox="1">
            <a:spLocks/>
          </p:cNvSpPr>
          <p:nvPr/>
        </p:nvSpPr>
        <p:spPr>
          <a:xfrm>
            <a:off x="2778979" y="2562968"/>
            <a:ext cx="1890297" cy="647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„Динамично“</a:t>
            </a:r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калибриране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32F7-F982-C933-BD33-AEEA0AD03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957" y="5143035"/>
            <a:ext cx="4698113" cy="1678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2A7BC0-B588-82FD-1355-483363998C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82"/>
          <a:stretch>
            <a:fillRect/>
          </a:stretch>
        </p:blipFill>
        <p:spPr>
          <a:xfrm>
            <a:off x="385167" y="3968885"/>
            <a:ext cx="4475245" cy="2852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BE897E-EB32-69FF-8C26-E20FA800F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403" y="947530"/>
            <a:ext cx="6023605" cy="42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DC5A3-2547-617A-F6F7-4260DD06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847C7-5D7E-D410-5378-6B4D743F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36299"/>
            <a:ext cx="11862669" cy="87493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 линейност на отклика</a:t>
            </a:r>
            <a:endParaRPr lang="bg-BG" sz="4000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AEF3E-59D0-DEE9-4DE4-D4F41B4E9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31349" r="20446" b="36355"/>
          <a:stretch>
            <a:fillRect/>
          </a:stretch>
        </p:blipFill>
        <p:spPr>
          <a:xfrm>
            <a:off x="-22907" y="0"/>
            <a:ext cx="2214676" cy="95406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5313282-3A5A-8240-7560-B109C15169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170922"/>
              </p:ext>
            </p:extLst>
          </p:nvPr>
        </p:nvGraphicFramePr>
        <p:xfrm>
          <a:off x="-22907" y="1344899"/>
          <a:ext cx="6660171" cy="51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5156624" imgH="3965430" progId="Origin95.Graph">
                  <p:embed/>
                </p:oleObj>
              </mc:Choice>
              <mc:Fallback>
                <p:oleObj name="Graph" r:id="rId5" imgW="5156624" imgH="396543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2907" y="1344899"/>
                        <a:ext cx="6660171" cy="512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7AFD00C-F920-180B-42CB-0960451D1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418174"/>
              </p:ext>
            </p:extLst>
          </p:nvPr>
        </p:nvGraphicFramePr>
        <p:xfrm>
          <a:off x="6730281" y="831633"/>
          <a:ext cx="5375579" cy="4134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5156624" imgH="3965430" progId="Origin95.Graph">
                  <p:embed/>
                </p:oleObj>
              </mc:Choice>
              <mc:Fallback>
                <p:oleObj name="Graph" r:id="rId7" imgW="5156624" imgH="396543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30281" y="831633"/>
                        <a:ext cx="5375579" cy="4134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53ED5B8-5F04-9C18-7A50-40B62DAE9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413" y="4731131"/>
            <a:ext cx="5324354" cy="20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3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660</Words>
  <Application>Microsoft Office PowerPoint</Application>
  <PresentationFormat>Widescreen</PresentationFormat>
  <Paragraphs>93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Aptos Display</vt:lpstr>
      <vt:lpstr>Arial</vt:lpstr>
      <vt:lpstr>Bookman Old Style</vt:lpstr>
      <vt:lpstr>Cambria Math</vt:lpstr>
      <vt:lpstr>Gabriola</vt:lpstr>
      <vt:lpstr>Times New Roman</vt:lpstr>
      <vt:lpstr>Wingdings</vt:lpstr>
      <vt:lpstr>Office Theme</vt:lpstr>
      <vt:lpstr>Graph</vt:lpstr>
      <vt:lpstr>Метрологично осигуряване на електронни радонови монитори</vt:lpstr>
      <vt:lpstr>Традиционен подход за оценка на облъчването от 222Rn </vt:lpstr>
      <vt:lpstr>Необходимост от повече информация</vt:lpstr>
      <vt:lpstr>Радонови монитори от „потребителски“ клас</vt:lpstr>
      <vt:lpstr>Система за облъчване с 200-литров обем</vt:lpstr>
      <vt:lpstr>Система за облъчване с 200-литров обем</vt:lpstr>
      <vt:lpstr>Калибриране на голям брой детектори</vt:lpstr>
      <vt:lpstr>Калибриране – сравнение с UKHSA</vt:lpstr>
      <vt:lpstr>Изследване на линейност на отклика</vt:lpstr>
      <vt:lpstr>Изследване на отклика</vt:lpstr>
      <vt:lpstr>Изследване на време на отклик</vt:lpstr>
      <vt:lpstr>Изследване на функцията на отклик</vt:lpstr>
      <vt:lpstr>Възможности за времеви измервания</vt:lpstr>
      <vt:lpstr>През последните 10 години групата МЙЛ натрупа опит и изгради инфраструктура позволяваща:</vt:lpstr>
      <vt:lpstr>Благодарности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Страхил Бойчев Георгиев</dc:creator>
  <cp:lastModifiedBy>Страхил Бойчев Георгиев</cp:lastModifiedBy>
  <cp:revision>11</cp:revision>
  <dcterms:created xsi:type="dcterms:W3CDTF">2026-04-12T14:17:15Z</dcterms:created>
  <dcterms:modified xsi:type="dcterms:W3CDTF">2026-04-16T11:06:58Z</dcterms:modified>
</cp:coreProperties>
</file>