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1" r:id="rId2"/>
    <p:sldId id="261" r:id="rId3"/>
    <p:sldId id="297" r:id="rId4"/>
    <p:sldId id="267" r:id="rId5"/>
    <p:sldId id="262" r:id="rId6"/>
    <p:sldId id="294" r:id="rId7"/>
    <p:sldId id="270" r:id="rId8"/>
    <p:sldId id="290" r:id="rId9"/>
    <p:sldId id="273" r:id="rId10"/>
    <p:sldId id="289" r:id="rId11"/>
    <p:sldId id="274" r:id="rId12"/>
    <p:sldId id="263" r:id="rId13"/>
    <p:sldId id="292" r:id="rId14"/>
    <p:sldId id="264" r:id="rId15"/>
    <p:sldId id="277" r:id="rId16"/>
    <p:sldId id="278" r:id="rId17"/>
    <p:sldId id="293" r:id="rId18"/>
    <p:sldId id="265" r:id="rId19"/>
    <p:sldId id="295" r:id="rId20"/>
    <p:sldId id="296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1695" autoAdjust="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AE5C6-3480-4876-9208-59B9CAC83E99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4E1EC-4DDE-4017-A6B7-01EAF862CF5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750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61472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94834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6842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308D2-310E-0730-D609-8B1456895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AADD3-32E7-C1D7-0807-27F6D6527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5AA440-C83B-51FA-A662-7DCB3D3B1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B832B-6945-61BA-B060-918A9B9488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5925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16951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6078E-FDF7-0614-3ED7-B58BD0730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82D95-9490-E925-2C9B-8C5C1170B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F1199E-FAAB-253B-3353-3C1108A8E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0AD6E-5674-2D95-0345-1359E0481E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5691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59570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855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your attention!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EF59E-E874-4ED1-A283-362C5E480B68}" type="slidenum">
              <a:rPr lang="bg-BG" smtClean="0"/>
              <a:pPr/>
              <a:t>21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0587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0CD62F-51B2-40A7-AA85-DD50EC1A7798}" type="slidenum">
              <a:rPr lang="en-US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58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8CC6A-B7EE-37F2-AB11-7C62ED92D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9E4A2F8F-C47A-5963-3F09-C51B4A3448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C97AB439-A995-E8AF-C18B-B984924F5D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9AB5B-F24C-EE0E-8391-4B30D4EAAE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0CD62F-51B2-40A7-AA85-DD50EC1A7798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27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Нека погледнем къде се намират ядрата</a:t>
            </a:r>
            <a:r>
              <a:rPr lang="bg-BG" baseline="0" dirty="0"/>
              <a:t>, които ние искаме да изследваме. Има различни методи за получаване на ядрата от интерес. Един от тези начини е често използвания метод на  сливане с изпарение. На картинката виждате отделните етапи през, които преминава формирането на съставно ядро. Този метод ни осигурява голямо сечение за реакция, много подходящ за заселване на състояния със голям ъглов момент, И голяма </a:t>
            </a:r>
            <a:r>
              <a:rPr lang="bg-BG" baseline="0" dirty="0" err="1"/>
              <a:t>гамма</a:t>
            </a:r>
            <a:r>
              <a:rPr lang="bg-BG" baseline="0" dirty="0"/>
              <a:t> множественост. Имаме нужда от съвременни спектрометрични детектори. Липсва </a:t>
            </a:r>
            <a:r>
              <a:rPr lang="bg-BG" baseline="0" dirty="0" err="1"/>
              <a:t>Кулоновият</a:t>
            </a:r>
            <a:r>
              <a:rPr lang="bg-BG" baseline="0" dirty="0"/>
              <a:t> </a:t>
            </a:r>
            <a:r>
              <a:rPr lang="bg-BG" baseline="0" dirty="0" err="1"/>
              <a:t>бариер</a:t>
            </a:r>
            <a:r>
              <a:rPr lang="bg-BG" baseline="0" dirty="0"/>
              <a:t> за неутрони –по –подходящ за заселване на ядра богати на протони и неподходящ за неутронно богати. Друг метод който получава нов живот с въвеждането на радиоактивни снопове е </a:t>
            </a:r>
            <a:r>
              <a:rPr lang="bg-BG" baseline="0" dirty="0" err="1"/>
              <a:t>Кулоновото</a:t>
            </a:r>
            <a:r>
              <a:rPr lang="bg-BG" baseline="0" dirty="0"/>
              <a:t> възбуждане или </a:t>
            </a:r>
            <a:r>
              <a:rPr lang="bg-BG" baseline="0" dirty="0" err="1"/>
              <a:t>Кулекс</a:t>
            </a:r>
            <a:r>
              <a:rPr lang="bg-BG" baseline="0" dirty="0"/>
              <a:t>. Характерно за него са – големи сечения , идеални енергии на ИСОЛ + </a:t>
            </a:r>
            <a:r>
              <a:rPr lang="bg-BG" baseline="0" dirty="0" err="1"/>
              <a:t>Хаи</a:t>
            </a:r>
            <a:r>
              <a:rPr lang="bg-BG" baseline="0" dirty="0"/>
              <a:t>-ИЗОЛДЕ. Заселване на не </a:t>
            </a:r>
            <a:r>
              <a:rPr lang="bg-BG" baseline="0" dirty="0" err="1"/>
              <a:t>ираст</a:t>
            </a:r>
            <a:r>
              <a:rPr lang="bg-BG" baseline="0" dirty="0"/>
              <a:t> нива. Пълен набор от матрични елементи е достъпен чрез метода,. Чувствителен за спектрометричния </a:t>
            </a:r>
            <a:r>
              <a:rPr lang="bg-BG" baseline="0" dirty="0" err="1"/>
              <a:t>квадруполен</a:t>
            </a:r>
            <a:r>
              <a:rPr lang="bg-BG" baseline="0" dirty="0"/>
              <a:t> момент. Може да се използва за търсене на нови състояния </a:t>
            </a:r>
            <a:r>
              <a:rPr lang="bg-BG" baseline="0" dirty="0" err="1"/>
              <a:t>чуствителен</a:t>
            </a:r>
            <a:r>
              <a:rPr lang="bg-BG" baseline="0" dirty="0"/>
              <a:t> към 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75954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20104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81057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62233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23409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4E1EC-4DDE-4017-A6B7-01EAF862CF5E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754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8466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223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8517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0108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7874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3488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2945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603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921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1003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813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05B48-306E-41B2-8199-1C4599043E80}" type="datetimeFigureOut">
              <a:rPr lang="bg-BG" smtClean="0"/>
              <a:t>16.4.2026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AFF68-33F8-4D8A-9F2F-E79DA728F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040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572" y="1861457"/>
            <a:ext cx="10515600" cy="2449285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"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Съвременни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изследвания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 в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ядрената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 физика"</a:t>
            </a:r>
            <a:endParaRPr lang="bg-B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6" name="Picture 4" descr="SU-logo / feb / Images / Media - Софийски университет &quot;Св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8" y="232371"/>
            <a:ext cx="1662339" cy="20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47557" y="4116895"/>
            <a:ext cx="355962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доц. Д-р К. Гладнишки</a:t>
            </a: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84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20114" y="995029"/>
            <a:ext cx="10273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 to </a:t>
            </a:r>
            <a:r>
              <a:rPr lang="en-GB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Ion Laboratory at the University of Warsaw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8873" y="1787436"/>
            <a:ext cx="10854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excitation study of </a:t>
            </a:r>
            <a:r>
              <a:rPr lang="en-GB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aims to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study of shape coexistence in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 via safe Coulomb excitation.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70768" y="2692400"/>
            <a:ext cx="9931400" cy="3810000"/>
            <a:chOff x="225742" y="3474720"/>
            <a:chExt cx="9931400" cy="31445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36792" t="30815" r="22709" b="30370"/>
            <a:stretch/>
          </p:blipFill>
          <p:spPr>
            <a:xfrm>
              <a:off x="225742" y="3474720"/>
              <a:ext cx="4937760" cy="31445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37125" t="31407" r="21916" b="29778"/>
            <a:stretch/>
          </p:blipFill>
          <p:spPr>
            <a:xfrm>
              <a:off x="5163502" y="3474720"/>
              <a:ext cx="4993640" cy="314452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6F6E36F-EE34-3BC7-AE04-AAB1DE56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43" y="53256"/>
            <a:ext cx="7112564" cy="604688"/>
          </a:xfrm>
        </p:spPr>
        <p:txBody>
          <a:bodyPr>
            <a:normAutofit fontScale="90000"/>
          </a:bodyPr>
          <a:lstStyle/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Приети предложения за експерименти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067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55607" y="2264986"/>
            <a:ext cx="11595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Study of Seniority-2 Configurations in N =126 and 124 Isotonic Chains” - aims to measure the reduced transition probabilities in the nuclei of </a:t>
            </a:r>
            <a:r>
              <a:rPr lang="en-GB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Ra, </a:t>
            </a:r>
            <a:r>
              <a:rPr lang="en-GB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</a:p>
          <a:p>
            <a:pPr algn="just"/>
            <a:endParaRPr lang="en-GB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“Laser &amp; decay spectroscopy and mass spectrometry of neutron-rich mercury isotopes south-east of </a:t>
            </a:r>
            <a:r>
              <a:rPr lang="en-GB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07" y="477520"/>
            <a:ext cx="9010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performed at ISOLDE.</a:t>
            </a:r>
            <a:endParaRPr lang="bg-BG" dirty="0">
              <a:solidFill>
                <a:schemeClr val="accent6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67483" y="3406011"/>
            <a:ext cx="10257033" cy="3173374"/>
            <a:chOff x="169357" y="2691816"/>
            <a:chExt cx="12022643" cy="38230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8378" y="3186234"/>
              <a:ext cx="4368128" cy="32808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357" y="2958085"/>
              <a:ext cx="3012257" cy="32905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5175" y="2691816"/>
              <a:ext cx="3696825" cy="382308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D90A354-DC28-7CBB-FBCB-6A73FE47A9DA}"/>
              </a:ext>
            </a:extLst>
          </p:cNvPr>
          <p:cNvSpPr/>
          <p:nvPr/>
        </p:nvSpPr>
        <p:spPr>
          <a:xfrm>
            <a:off x="355607" y="758432"/>
            <a:ext cx="115951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“Investigation of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Octupole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Correlations in 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144,145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using the Recoil Distance Doppler-shift Technique”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“Probing the doubly magic shell closure at 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by Coulomb excitation of neutron-rich 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130,134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isotopes” </a:t>
            </a:r>
          </a:p>
          <a:p>
            <a:pPr algn="just"/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“Single-particle structure, effective proton charge, and  emerging collectivity around 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68D99B-C875-EA05-BAA3-00E84CE7F121}"/>
              </a:ext>
            </a:extLst>
          </p:cNvPr>
          <p:cNvSpPr txBox="1">
            <a:spLocks/>
          </p:cNvSpPr>
          <p:nvPr/>
        </p:nvSpPr>
        <p:spPr>
          <a:xfrm>
            <a:off x="216651" y="7282"/>
            <a:ext cx="4392437" cy="6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 експерименти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56309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936059" y="1584388"/>
            <a:ext cx="5125996" cy="4694548"/>
            <a:chOff x="6181127" y="1390053"/>
            <a:chExt cx="6010873" cy="4211221"/>
          </a:xfrm>
        </p:grpSpPr>
        <p:sp>
          <p:nvSpPr>
            <p:cNvPr id="14" name="Rounded Rectangle 13"/>
            <p:cNvSpPr/>
            <p:nvPr/>
          </p:nvSpPr>
          <p:spPr>
            <a:xfrm>
              <a:off x="6181127" y="1390053"/>
              <a:ext cx="6010873" cy="4211221"/>
            </a:xfrm>
            <a:prstGeom prst="roundRect">
              <a:avLst/>
            </a:prstGeom>
            <a:solidFill>
              <a:srgbClr val="00B0F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12051"/>
            <a:stretch/>
          </p:blipFill>
          <p:spPr>
            <a:xfrm>
              <a:off x="6464495" y="1918856"/>
              <a:ext cx="5444136" cy="3345141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30048" y="898124"/>
            <a:ext cx="11387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performed at the Nuclear Research Laboratory in </a:t>
            </a:r>
            <a:r>
              <a:rPr lang="en-US" sz="2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Magurele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Romania. </a:t>
            </a:r>
            <a:endParaRPr lang="bg-BG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6651" y="2693567"/>
                <a:ext cx="6616542" cy="318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bg-BG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Electromagnetic transition rates in the nucleus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bg-BG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bg-BG" b="1" i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𝟏𝟑𝟐</m:t>
                        </m:r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𝟏𝟑𝟒</m:t>
                        </m:r>
                      </m:sup>
                      <m:e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𝐁𝐚</m:t>
                        </m:r>
                      </m:e>
                    </m:sPre>
                  </m:oMath>
                </a14:m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“Magnetic moment of 4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isomeric state in 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210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Po”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GB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Access to the Single-Particle Structure of the Low-Lying Electric Dipole Response of </a:t>
                </a:r>
                <a:r>
                  <a:rPr lang="en-GB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62</a:t>
                </a:r>
                <a:r>
                  <a:rPr lang="en-GB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 via One-Neutron (d, </a:t>
                </a:r>
                <a:r>
                  <a:rPr lang="en-GB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pγ</a:t>
                </a:r>
                <a:r>
                  <a:rPr lang="en-GB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Transfer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“Measurement of the mixed-symmetry 2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 in 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146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Sm”</a:t>
                </a:r>
              </a:p>
              <a:p>
                <a:pPr algn="just"/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l-GR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“γ-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ray spectroscopy studies in 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172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Er”</a:t>
                </a:r>
                <a:endParaRPr lang="bg-BG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51" y="2693567"/>
                <a:ext cx="6616542" cy="3188437"/>
              </a:xfrm>
              <a:prstGeom prst="rect">
                <a:avLst/>
              </a:prstGeom>
              <a:blipFill>
                <a:blip r:embed="rId4"/>
                <a:stretch>
                  <a:fillRect l="-645" r="-737" b="-2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F2AB235-5492-0358-1B0D-CEE883C31D62}"/>
              </a:ext>
            </a:extLst>
          </p:cNvPr>
          <p:cNvSpPr/>
          <p:nvPr/>
        </p:nvSpPr>
        <p:spPr>
          <a:xfrm>
            <a:off x="216651" y="1681011"/>
            <a:ext cx="6001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“Spectroscopy of the neutron-rich </a:t>
            </a:r>
            <a:r>
              <a:rPr lang="en-US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 in 2n transfer”</a:t>
            </a:r>
          </a:p>
          <a:p>
            <a:pPr algn="just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“Lifetime measurements in 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BB44D2-8ED4-0225-A4BE-31DF831B341E}"/>
              </a:ext>
            </a:extLst>
          </p:cNvPr>
          <p:cNvSpPr txBox="1">
            <a:spLocks/>
          </p:cNvSpPr>
          <p:nvPr/>
        </p:nvSpPr>
        <p:spPr>
          <a:xfrm>
            <a:off x="324806" y="102048"/>
            <a:ext cx="4392437" cy="6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 експерименти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90429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A8CE7-FB08-550C-6BEC-E2C547ADA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7FC669-980A-9F3E-7BFC-D450FEFB265A}"/>
              </a:ext>
            </a:extLst>
          </p:cNvPr>
          <p:cNvSpPr txBox="1">
            <a:spLocks/>
          </p:cNvSpPr>
          <p:nvPr/>
        </p:nvSpPr>
        <p:spPr>
          <a:xfrm>
            <a:off x="216651" y="7282"/>
            <a:ext cx="4392437" cy="6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 експерименти</a:t>
            </a:r>
            <a:endParaRPr lang="bg-B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7C384C-C373-4E3D-259F-589A16F37876}"/>
              </a:ext>
            </a:extLst>
          </p:cNvPr>
          <p:cNvSpPr/>
          <p:nvPr/>
        </p:nvSpPr>
        <p:spPr>
          <a:xfrm>
            <a:off x="216651" y="697429"/>
            <a:ext cx="9010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performed at IKP-University of Cologne, Germany.</a:t>
            </a:r>
            <a:endParaRPr lang="bg-BG" dirty="0">
              <a:solidFill>
                <a:schemeClr val="accent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A72534-20DF-0B25-DFDF-D53058D5A5BD}"/>
              </a:ext>
            </a:extLst>
          </p:cNvPr>
          <p:cNvSpPr/>
          <p:nvPr/>
        </p:nvSpPr>
        <p:spPr>
          <a:xfrm>
            <a:off x="183198" y="1182886"/>
            <a:ext cx="115951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“Lifetime measurements in the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yrast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band of 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nuclei”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“Search for X(3) symmetry in 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Pt”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“Experimental study of the quadrupole </a:t>
            </a:r>
            <a:r>
              <a:rPr lang="en-GB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collectivity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low-lying states of </a:t>
            </a:r>
            <a:r>
              <a:rPr lang="en-GB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Bi”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“Experimental study of the quadrupole </a:t>
            </a:r>
            <a:r>
              <a:rPr lang="en-GB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collectivity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low-lying states of </a:t>
            </a:r>
            <a:r>
              <a:rPr lang="en-GB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F47A1-0037-4B78-73CC-30F42DC7A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1" t="55248" r="20264" b="3722"/>
          <a:stretch>
            <a:fillRect/>
          </a:stretch>
        </p:blipFill>
        <p:spPr>
          <a:xfrm>
            <a:off x="3206394" y="4547251"/>
            <a:ext cx="6272143" cy="21967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869294-EF95-F46E-92E2-0619D2CF9DDE}"/>
              </a:ext>
            </a:extLst>
          </p:cNvPr>
          <p:cNvSpPr/>
          <p:nvPr/>
        </p:nvSpPr>
        <p:spPr>
          <a:xfrm>
            <a:off x="183198" y="3443735"/>
            <a:ext cx="9010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performed at the Heavy Ion Laboratory, Warsaw, Poland.</a:t>
            </a:r>
            <a:endParaRPr lang="bg-BG" dirty="0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701A36-7F62-0F42-97B4-CC0EC43F4435}"/>
              </a:ext>
            </a:extLst>
          </p:cNvPr>
          <p:cNvSpPr txBox="1"/>
          <p:nvPr/>
        </p:nvSpPr>
        <p:spPr>
          <a:xfrm>
            <a:off x="183198" y="3896120"/>
            <a:ext cx="10904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“Coulomb excitation study of </a:t>
            </a:r>
            <a:r>
              <a:rPr lang="en-US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Te” at the Heavy Ion Laboratory, Warsaw, Poland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38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4678" y="-4576"/>
            <a:ext cx="4392437" cy="6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 анализ на данни</a:t>
            </a:r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760" y="1037104"/>
            <a:ext cx="11948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Lifetimes and electromagnetic transition strengths in </a:t>
            </a:r>
            <a:r>
              <a:rPr lang="en-GB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lifetimes of 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yrast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band states from 4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11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were determined from a Recoil Distance Doppler-Shift (RDDS) method measurement conducted at the Institute of Nuclear Physics at the University of Cologne. The evolution of the deduced E2 transition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strenghts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yrast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band indicates that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does not conform to expectations for a nucleus near the X(5) critical point symmetry. Instead, this evolution aligns more closely with the IBM-1 description of a transitional nucleus with no particular symmetry.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t="53599" r="17991"/>
          <a:stretch/>
        </p:blipFill>
        <p:spPr bwMode="auto">
          <a:xfrm>
            <a:off x="96521" y="2899863"/>
            <a:ext cx="5125719" cy="35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593" y="2672590"/>
            <a:ext cx="4041071" cy="3870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443" y="2672590"/>
            <a:ext cx="3101025" cy="36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1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74838" y="174793"/>
            <a:ext cx="4392437" cy="6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на данни</a:t>
            </a:r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505"/>
          <a:stretch/>
        </p:blipFill>
        <p:spPr>
          <a:xfrm>
            <a:off x="366640" y="984599"/>
            <a:ext cx="5190000" cy="5649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950" y="1092200"/>
            <a:ext cx="6721050" cy="52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74838" y="174793"/>
            <a:ext cx="4392437" cy="6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на данни</a:t>
            </a:r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04" y="1846580"/>
            <a:ext cx="5718296" cy="3970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32" t="7131" r="12294" b="7309"/>
          <a:stretch/>
        </p:blipFill>
        <p:spPr>
          <a:xfrm>
            <a:off x="5892800" y="145150"/>
            <a:ext cx="6136640" cy="4660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17920" y="4883835"/>
            <a:ext cx="548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Relative B(E2) values, normalized to the previously measured B(E2; 2</a:t>
            </a:r>
            <a:r>
              <a:rPr lang="en-GB" sz="16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bg-BG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g-BG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bg-BG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bg-BG" sz="16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GB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in the ground-state band of </a:t>
            </a:r>
            <a:r>
              <a:rPr lang="en-GB" sz="16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GB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 compared to the predictions of the vibrator, rotor, O(6), X(5), and IBM-1 models.</a:t>
            </a:r>
            <a:endParaRPr lang="bg-BG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4D801-3A1D-7088-4366-8C34B26B7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57655C-E056-5B66-AFF9-B36FC2289849}"/>
              </a:ext>
            </a:extLst>
          </p:cNvPr>
          <p:cNvSpPr txBox="1"/>
          <p:nvPr/>
        </p:nvSpPr>
        <p:spPr>
          <a:xfrm>
            <a:off x="179811" y="0"/>
            <a:ext cx="1145750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2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Публикувани статии 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“Electromagnetic transition rates in the nucleus </a:t>
            </a:r>
            <a:r>
              <a:rPr lang="en-US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Ce”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published into Physica Scripta.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“Study the structure of the low-lying states of </a:t>
            </a:r>
            <a:r>
              <a:rPr lang="en-US" sz="1700" b="1" baseline="30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Po” –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into Physica Scripta.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“Experimental study of the low-lying states of </a:t>
            </a:r>
            <a:r>
              <a:rPr lang="en-US" sz="1700" b="1" baseline="30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  <a:r>
              <a:rPr lang="en-US" sz="17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Bi”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into European Physical Journal 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Lifetimes and electromagnetic transition strengths in </a:t>
            </a:r>
            <a:r>
              <a:rPr lang="en-GB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GB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into European Physical Journal A.</a:t>
            </a:r>
          </a:p>
          <a:p>
            <a:pPr algn="just"/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Photo-response of the N = Z nucleus </a:t>
            </a:r>
            <a:r>
              <a:rPr lang="en-GB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GB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below 13.0 MeV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into European Physical Journal 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“Lifetime of the 4</a:t>
            </a:r>
            <a:r>
              <a:rPr lang="en-US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7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 of </a:t>
            </a:r>
            <a:r>
              <a:rPr lang="en-US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Te”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published into Phys. Rev. 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“Revised B(E2; 2</a:t>
            </a:r>
            <a:r>
              <a:rPr lang="en-US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7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7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value in the semi-magic nucleus </a:t>
            </a:r>
            <a:r>
              <a:rPr lang="en-US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Pb”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published into Phys. Rev. 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“Lifetimes and electromagnetic transition strengths in </a:t>
            </a:r>
            <a:r>
              <a:rPr lang="en-US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Er”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published into European Physical Journal A.</a:t>
            </a:r>
          </a:p>
          <a:p>
            <a:pPr algn="just"/>
            <a:endParaRPr lang="en-US" sz="17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“Isolated mixed-symmetry 2</a:t>
            </a:r>
            <a:r>
              <a:rPr lang="en-US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 of the radioactive neutron-rich nuclide </a:t>
            </a:r>
            <a:r>
              <a:rPr lang="en-US" sz="17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Te”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published into Phys. Rev. 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“Study of the transition from single-particle to collective </a:t>
            </a:r>
            <a:r>
              <a:rPr lang="en-US" sz="17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Po isotopes with N &lt; 126”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published into EPJ Web of Conferences 329, 01008 (2025).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“Absolute electromagnetic transition rates in semi-magic N = 50 and 126 isotones as a test for (π</a:t>
            </a:r>
            <a:r>
              <a:rPr lang="en-US" sz="17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)n single particle calculations”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published into EPJ Web of Conferences 329, 01013 (2025).</a:t>
            </a:r>
          </a:p>
        </p:txBody>
      </p:sp>
    </p:spTree>
    <p:extLst>
      <p:ext uri="{BB962C8B-B14F-4D97-AF65-F5344CB8AC3E}">
        <p14:creationId xmlns:p14="http://schemas.microsoft.com/office/powerpoint/2010/main" val="4066992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7193" y="0"/>
            <a:ext cx="4392437" cy="6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Изпратени към списания</a:t>
            </a:r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123" y="604688"/>
            <a:ext cx="11457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“Nuclear Structure and Collectivity of Neutron-Rich Tin Isotopes around </a:t>
            </a:r>
            <a:r>
              <a:rPr lang="en-US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Sn”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–submitted to Phys. Rev. Lett. .</a:t>
            </a: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“Angular momentum removal by neutrons from fission fragments”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–submitted to Phys. Rev. C.</a:t>
            </a: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37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7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E4395-3684-D71D-1235-DB20AB7E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E47F4-C32D-84B6-1D27-6FBEAA130D66}"/>
              </a:ext>
            </a:extLst>
          </p:cNvPr>
          <p:cNvSpPr txBox="1"/>
          <p:nvPr/>
        </p:nvSpPr>
        <p:spPr>
          <a:xfrm>
            <a:off x="8983225" y="773723"/>
            <a:ext cx="2731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002060"/>
                </a:solidFill>
              </a:rPr>
              <a:t>доц. д-р С. </a:t>
            </a:r>
            <a:r>
              <a:rPr lang="bg-BG" sz="2000" b="1" dirty="0" err="1">
                <a:solidFill>
                  <a:srgbClr val="002060"/>
                </a:solidFill>
              </a:rPr>
              <a:t>Лалковски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91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48659" y="46648"/>
            <a:ext cx="8737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Членове на групата</a:t>
            </a:r>
            <a:r>
              <a:rPr lang="en-US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проф. Г. </a:t>
            </a:r>
            <a:r>
              <a:rPr lang="bg-BG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Райновски</a:t>
            </a:r>
            <a:r>
              <a:rPr lang="bg-BG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доц. К. Гладнишки, </a:t>
            </a:r>
          </a:p>
          <a:p>
            <a:pPr algn="ctr"/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доц. Д. Кочева и </a:t>
            </a:r>
            <a:r>
              <a:rPr lang="bg-BG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гл.ас</a:t>
            </a: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bg-BG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Джонголов</a:t>
            </a:r>
            <a:endParaRPr lang="bg-BG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Студенти:</a:t>
            </a: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 Анастасов, Д. Христова и В. Терзиев</a:t>
            </a:r>
            <a:endParaRPr lang="bg-BG" sz="2400" b="1" u="sng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00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670FD-98D3-982E-D090-C0401103B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" r="1" b="1"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02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8" y="2564905"/>
            <a:ext cx="6325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Ви за вниманието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sz="3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4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1E42F-205F-84A2-35E6-51473ECDA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53C782-9221-79FF-1A3B-45E3C65706A5}"/>
              </a:ext>
            </a:extLst>
          </p:cNvPr>
          <p:cNvSpPr/>
          <p:nvPr/>
        </p:nvSpPr>
        <p:spPr>
          <a:xfrm>
            <a:off x="1602558" y="379990"/>
            <a:ext cx="9211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измерване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времената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живот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възбудени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състояния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ядра 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близост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двойно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магичните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и </a:t>
            </a:r>
            <a:r>
              <a:rPr lang="ru-RU" sz="2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Sn.“</a:t>
            </a:r>
            <a:endParaRPr lang="bg-B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CB2CD9-A076-342A-11A6-2979ED95AD6B}"/>
              </a:ext>
            </a:extLst>
          </p:cNvPr>
          <p:cNvGrpSpPr/>
          <p:nvPr/>
        </p:nvGrpSpPr>
        <p:grpSpPr>
          <a:xfrm>
            <a:off x="1081027" y="1416975"/>
            <a:ext cx="10398428" cy="1631216"/>
            <a:chOff x="1203909" y="2345050"/>
            <a:chExt cx="10398428" cy="163121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32A0B51-8E33-BFD0-DFBB-61FE5DADAF4A}"/>
                </a:ext>
              </a:extLst>
            </p:cNvPr>
            <p:cNvSpPr/>
            <p:nvPr/>
          </p:nvSpPr>
          <p:spPr>
            <a:xfrm>
              <a:off x="1203909" y="2387259"/>
              <a:ext cx="10398428" cy="1493366"/>
            </a:xfrm>
            <a:prstGeom prst="roundRect">
              <a:avLst/>
            </a:prstGeom>
            <a:solidFill>
              <a:schemeClr val="accent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A5CF71E-8882-9F2F-8503-9CD4DF985B28}"/>
                </a:ext>
              </a:extLst>
            </p:cNvPr>
            <p:cNvSpPr/>
            <p:nvPr/>
          </p:nvSpPr>
          <p:spPr>
            <a:xfrm>
              <a:off x="1203909" y="2345050"/>
              <a:ext cx="10277555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bg-BG" sz="2000" dirty="0"/>
                <a:t> Целите на групата през последните години са съсредоточени върху систематично изследване на преходите от едночастични към колективни възбуждания в областите над двойно магичните ядра </a:t>
              </a:r>
              <a:r>
                <a:rPr lang="bg-BG" sz="2000" baseline="30000" dirty="0"/>
                <a:t>208</a:t>
              </a:r>
              <a:r>
                <a:rPr lang="en-US" sz="2000" dirty="0"/>
                <a:t>Pb </a:t>
              </a:r>
              <a:r>
                <a:rPr lang="bg-BG" sz="2000" dirty="0"/>
                <a:t>и </a:t>
              </a:r>
              <a:r>
                <a:rPr lang="bg-BG" sz="2000" baseline="30000" dirty="0"/>
                <a:t>132</a:t>
              </a:r>
              <a:r>
                <a:rPr lang="en-US" sz="2000" dirty="0"/>
                <a:t>Sn. </a:t>
              </a:r>
              <a:r>
                <a:rPr lang="bg-BG" sz="2000" dirty="0"/>
                <a:t>За целта групата участва в провеждането на серия от експерименти за измерване на времената на живот на ниско лежащите възбудени състояния в двете масови области.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1EF6EC-D26E-425A-918A-E1914EE3A6B6}"/>
                  </a:ext>
                </a:extLst>
              </p:cNvPr>
              <p:cNvSpPr txBox="1"/>
              <p:nvPr/>
            </p:nvSpPr>
            <p:spPr>
              <a:xfrm>
                <a:off x="3319117" y="3897883"/>
                <a:ext cx="5117363" cy="767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𝒇𝒊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Mathematica3" panose="00000400000000000000" pitchFamily="2" charset="2"/>
                            </a:rPr>
                            <m:t>ℏ</m:t>
                          </m:r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Mathematica3" panose="00000400000000000000" pitchFamily="2" charset="2"/>
                            </a:rPr>
                            <m:t>𝑳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Mathematica3" panose="00000400000000000000" pitchFamily="2" charset="2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1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Mathematica3" panose="00000400000000000000" pitchFamily="2" charset="2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b="1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Mathematica3" panose="00000400000000000000" pitchFamily="2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Mathematica3" panose="00000400000000000000" pitchFamily="2" charset="2"/>
                                        </a:rPr>
                                        <m:t>𝟐</m:t>
                                      </m:r>
                                      <m:r>
                                        <a:rPr lang="en-US" b="1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Mathematica3" panose="00000400000000000000" pitchFamily="2" charset="2"/>
                                        </a:rPr>
                                        <m:t>𝑳</m:t>
                                      </m:r>
                                      <m:r>
                                        <a:rPr lang="en-US" b="1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Mathematica3" panose="00000400000000000000" pitchFamily="2" charset="2"/>
                                        </a:rPr>
                                        <m:t>+</m:t>
                                      </m:r>
                                      <m:r>
                                        <a:rPr lang="en-US" b="1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Mathematica3" panose="00000400000000000000" pitchFamily="2" charset="2"/>
                                        </a:rPr>
                                        <m:t>𝟏</m:t>
                                      </m:r>
                                    </m:e>
                                  </m:d>
                                  <m:r>
                                    <a:rPr lang="en-US" b="1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Mathematica3" panose="00000400000000000000" pitchFamily="2" charset="2"/>
                                    </a:rPr>
                                    <m:t>‼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Mathematica3" panose="00000400000000000000" pitchFamily="2" charset="2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1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Mathematica3" panose="00000400000000000000" pitchFamily="2" charset="2"/>
                                    </a:rPr>
                                    <m:t>ℏ</m:t>
                                  </m:r>
                                  <m:r>
                                    <a:rPr lang="en-US" b="1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Mathematica3" panose="00000400000000000000" pitchFamily="2" charset="2"/>
                                    </a:rPr>
                                    <m:t>𝒄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bg-BG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1EF6EC-D26E-425A-918A-E1914EE3A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117" y="3897883"/>
                <a:ext cx="5117363" cy="7671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FD4D57C-4BCF-B71C-C5EA-109C094DADC5}"/>
              </a:ext>
            </a:extLst>
          </p:cNvPr>
          <p:cNvSpPr txBox="1"/>
          <p:nvPr/>
        </p:nvSpPr>
        <p:spPr>
          <a:xfrm>
            <a:off x="705733" y="3396791"/>
            <a:ext cx="348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noProof="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Защо е полезно измерването на времето на живот?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2D628B-C4CF-33F7-9ACA-8DFF0E04968E}"/>
              </a:ext>
            </a:extLst>
          </p:cNvPr>
          <p:cNvGrpSpPr/>
          <p:nvPr/>
        </p:nvGrpSpPr>
        <p:grpSpPr>
          <a:xfrm>
            <a:off x="700867" y="4496796"/>
            <a:ext cx="3203439" cy="2314556"/>
            <a:chOff x="700867" y="4554387"/>
            <a:chExt cx="3203439" cy="22581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E8E800-BCBF-C320-5666-7A9D62F90E3D}"/>
                </a:ext>
              </a:extLst>
            </p:cNvPr>
            <p:cNvGrpSpPr/>
            <p:nvPr/>
          </p:nvGrpSpPr>
          <p:grpSpPr>
            <a:xfrm>
              <a:off x="700867" y="5335192"/>
              <a:ext cx="3203439" cy="1477329"/>
              <a:chOff x="205349" y="4890542"/>
              <a:chExt cx="2268470" cy="2023258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9E4C33EF-659B-C0AC-1748-739D1958E2C8}"/>
                  </a:ext>
                </a:extLst>
              </p:cNvPr>
              <p:cNvSpPr/>
              <p:nvPr/>
            </p:nvSpPr>
            <p:spPr>
              <a:xfrm>
                <a:off x="205349" y="4890542"/>
                <a:ext cx="2268470" cy="1980178"/>
              </a:xfrm>
              <a:prstGeom prst="roundRect">
                <a:avLst/>
              </a:prstGeom>
              <a:solidFill>
                <a:srgbClr val="00B0F0">
                  <a:alpha val="3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9E9012-4E4F-3FFE-7472-DEB859DB74CE}"/>
                  </a:ext>
                </a:extLst>
              </p:cNvPr>
              <p:cNvSpPr txBox="1"/>
              <p:nvPr/>
            </p:nvSpPr>
            <p:spPr>
              <a:xfrm>
                <a:off x="219893" y="4890542"/>
                <a:ext cx="2239381" cy="2023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bg-BG" noProof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Вероятност за преход (т.е. 1/средното време на живот, измерено за състояние, което се разпада чрез електромагнитно излъчване)</a:t>
                </a:r>
                <a:endParaRPr lang="bg-B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8F8F2DDB-E6EB-9D1C-5B58-770DE72852E5}"/>
                </a:ext>
              </a:extLst>
            </p:cNvPr>
            <p:cNvSpPr/>
            <p:nvPr/>
          </p:nvSpPr>
          <p:spPr>
            <a:xfrm rot="18607077">
              <a:off x="2910669" y="4892134"/>
              <a:ext cx="816897" cy="1414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452628-F3C2-C35A-48E9-B98DFB1201D9}"/>
              </a:ext>
            </a:extLst>
          </p:cNvPr>
          <p:cNvGrpSpPr/>
          <p:nvPr/>
        </p:nvGrpSpPr>
        <p:grpSpPr>
          <a:xfrm>
            <a:off x="4788230" y="4609265"/>
            <a:ext cx="3128022" cy="2267654"/>
            <a:chOff x="4788230" y="4609265"/>
            <a:chExt cx="3128022" cy="226765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F6B5399-5580-70B3-28AB-CA3F14B4BD15}"/>
                    </a:ext>
                  </a:extLst>
                </p:cNvPr>
                <p:cNvSpPr txBox="1"/>
                <p:nvPr/>
              </p:nvSpPr>
              <p:spPr>
                <a:xfrm>
                  <a:off x="4788230" y="5290459"/>
                  <a:ext cx="3128022" cy="158646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ru-RU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Тривиална</a:t>
                  </a:r>
                  <a:r>
                    <a:rPr lang="ru-RU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ru-RU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зависимост</a:t>
                  </a:r>
                  <a:r>
                    <a:rPr lang="ru-RU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на </a:t>
                  </a:r>
                  <a:r>
                    <a:rPr lang="ru-RU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скоростта</a:t>
                  </a:r>
                  <a:r>
                    <a:rPr lang="ru-RU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на </a:t>
                  </a:r>
                  <a:r>
                    <a:rPr lang="ru-RU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прехода</a:t>
                  </a:r>
                  <a:r>
                    <a:rPr lang="ru-RU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от </a:t>
                  </a:r>
                  <a:r>
                    <a:rPr lang="ru-RU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енергията</a:t>
                  </a:r>
                  <a:r>
                    <a:rPr lang="ru-RU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на гама-</a:t>
                  </a:r>
                  <a:r>
                    <a:rPr lang="ru-RU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лъчите</a:t>
                  </a:r>
                  <a:r>
                    <a:rPr lang="ru-RU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ru-RU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пропорционална</a:t>
                  </a:r>
                  <a:r>
                    <a:rPr lang="ru-RU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на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</m:e>
                        <m:sup>
                          <m:r>
                            <a:rPr lang="en-US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bg-BG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</a:t>
                  </a:r>
                  <a14:m>
                    <m:oMath xmlns:m="http://schemas.openxmlformats.org/officeDocument/2006/math">
                      <m:r>
                        <a:rPr lang="bg-BG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.е.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</m:e>
                        <m:sup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bg-BG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за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E2</a:t>
                  </a:r>
                  <a:r>
                    <a:rPr lang="bg-BG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преходи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bg-BG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F6B5399-5580-70B3-28AB-CA3F14B4BD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230" y="5290459"/>
                  <a:ext cx="3128022" cy="1586460"/>
                </a:xfrm>
                <a:prstGeom prst="rect">
                  <a:avLst/>
                </a:prstGeom>
                <a:blipFill>
                  <a:blip r:embed="rId4"/>
                  <a:stretch>
                    <a:fillRect l="-1556" t="-2308" r="-1556"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B171A337-D54C-31C4-9CA5-259B2376BEF8}"/>
                </a:ext>
              </a:extLst>
            </p:cNvPr>
            <p:cNvSpPr/>
            <p:nvPr/>
          </p:nvSpPr>
          <p:spPr>
            <a:xfrm rot="16200000">
              <a:off x="5956241" y="4861265"/>
              <a:ext cx="648000" cy="144000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22FB16-B59E-1ADD-CD2E-C39C10D7C1CB}"/>
              </a:ext>
            </a:extLst>
          </p:cNvPr>
          <p:cNvGrpSpPr/>
          <p:nvPr/>
        </p:nvGrpSpPr>
        <p:grpSpPr>
          <a:xfrm>
            <a:off x="8436480" y="5068223"/>
            <a:ext cx="3648683" cy="1754326"/>
            <a:chOff x="8436480" y="5068223"/>
            <a:chExt cx="3648683" cy="1754326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CFE8715-EEA2-8E6E-692B-61596496AEBD}"/>
                </a:ext>
              </a:extLst>
            </p:cNvPr>
            <p:cNvSpPr/>
            <p:nvPr/>
          </p:nvSpPr>
          <p:spPr>
            <a:xfrm>
              <a:off x="8436480" y="5068223"/>
              <a:ext cx="3648683" cy="170965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7DFB27-B10B-4549-F9F9-1B07D2F81061}"/>
                </a:ext>
              </a:extLst>
            </p:cNvPr>
            <p:cNvSpPr txBox="1"/>
            <p:nvPr/>
          </p:nvSpPr>
          <p:spPr>
            <a:xfrm>
              <a:off x="8512641" y="5068223"/>
              <a:ext cx="349635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Информация за </a:t>
              </a:r>
              <a:r>
                <a:rPr lang="bg-BG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ядрената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структура. „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Приведеният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матричен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елемент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 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B(</a:t>
              </a:r>
              <a:r>
                <a:rPr lang="en-US" dirty="0">
                  <a:solidFill>
                    <a:srgbClr val="C0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L) 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ни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дава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припокриването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 между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началната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 и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крайната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 ядрена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едночастична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вълнова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P Greek Century" panose="05000000000000000000" pitchFamily="2" charset="2"/>
                </a:rPr>
                <a:t> функция</a:t>
              </a:r>
              <a:endParaRPr lang="bg-B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FABB74C-AE50-4C5C-7A90-D14E308DEF15}"/>
              </a:ext>
            </a:extLst>
          </p:cNvPr>
          <p:cNvSpPr/>
          <p:nvPr/>
        </p:nvSpPr>
        <p:spPr>
          <a:xfrm rot="12608702">
            <a:off x="8569504" y="4561006"/>
            <a:ext cx="1152000" cy="1440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F21-AAC4-5F4C-8862-33BF12CC7394}"/>
              </a:ext>
            </a:extLst>
          </p:cNvPr>
          <p:cNvGrpSpPr/>
          <p:nvPr/>
        </p:nvGrpSpPr>
        <p:grpSpPr>
          <a:xfrm>
            <a:off x="8141677" y="3396791"/>
            <a:ext cx="4050323" cy="1539022"/>
            <a:chOff x="8141677" y="3396791"/>
            <a:chExt cx="4050323" cy="1539022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C5E4307-E6C8-7C84-466D-0AD53AD78733}"/>
                </a:ext>
              </a:extLst>
            </p:cNvPr>
            <p:cNvSpPr/>
            <p:nvPr/>
          </p:nvSpPr>
          <p:spPr>
            <a:xfrm>
              <a:off x="8141677" y="3396791"/>
              <a:ext cx="4050323" cy="58501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69CA926-93D9-1659-BF01-B3BF864350A5}"/>
                    </a:ext>
                  </a:extLst>
                </p:cNvPr>
                <p:cNvSpPr txBox="1"/>
                <p:nvPr/>
              </p:nvSpPr>
              <p:spPr>
                <a:xfrm>
                  <a:off x="8259742" y="3444209"/>
                  <a:ext cx="3910942" cy="5220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d>
                          <m:dPr>
                            <m:ctrlPr>
                              <a:rPr lang="en-US" sz="16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  <m:r>
                              <a:rPr lang="en-US" sz="16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  <m:r>
                              <a:rPr lang="en-US" sz="16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: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𝑱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16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𝑱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sub>
                            </m:sSub>
                          </m:e>
                        </m:d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6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𝑱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16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6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600" b="1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𝑱</m:t>
                                        </m:r>
                                      </m:e>
                                      <m:sub>
                                        <m:r>
                                          <a:rPr lang="en-US" sz="1600" b="1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𝒇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6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b="1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𝑶</m:t>
                                    </m:r>
                                    <m:d>
                                      <m:dPr>
                                        <m:ctrlPr>
                                          <a:rPr lang="en-US" sz="1600" b="1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1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𝝀</m:t>
                                        </m:r>
                                        <m:r>
                                          <a:rPr lang="en-US" sz="1600" b="1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𝑳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6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600" b="1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𝑱</m:t>
                                        </m:r>
                                      </m:e>
                                      <m:sub>
                                        <m:r>
                                          <a:rPr lang="en-US" sz="1600" b="1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6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bg-BG" sz="1600" dirty="0"/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69CA926-93D9-1659-BF01-B3BF864350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9742" y="3444209"/>
                  <a:ext cx="3910942" cy="52206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02B5D162-2222-7E63-D791-0472D5609957}"/>
                </a:ext>
              </a:extLst>
            </p:cNvPr>
            <p:cNvSpPr/>
            <p:nvPr/>
          </p:nvSpPr>
          <p:spPr>
            <a:xfrm rot="16200000">
              <a:off x="9837213" y="4485813"/>
              <a:ext cx="756000" cy="144000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:p14="http://schemas.microsoft.com/office/powerpoint/2010/main" val="285006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466" y="457526"/>
            <a:ext cx="3971542" cy="581387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4527" y="1450929"/>
            <a:ext cx="1191269" cy="574019"/>
            <a:chOff x="3082056" y="2022508"/>
            <a:chExt cx="1191269" cy="574019"/>
          </a:xfrm>
        </p:grpSpPr>
        <p:sp>
          <p:nvSpPr>
            <p:cNvPr id="5" name="TextBox 4"/>
            <p:cNvSpPr txBox="1"/>
            <p:nvPr/>
          </p:nvSpPr>
          <p:spPr>
            <a:xfrm>
              <a:off x="3082056" y="202250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208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Pb</a:t>
              </a:r>
              <a:endParaRPr lang="bg-BG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 rot="1945035">
              <a:off x="3697325" y="2481227"/>
              <a:ext cx="576000" cy="115300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1039" y="2649402"/>
            <a:ext cx="1065889" cy="573947"/>
            <a:chOff x="1990627" y="3175614"/>
            <a:chExt cx="1065889" cy="573947"/>
          </a:xfrm>
        </p:grpSpPr>
        <p:sp>
          <p:nvSpPr>
            <p:cNvPr id="7" name="TextBox 6"/>
            <p:cNvSpPr txBox="1"/>
            <p:nvPr/>
          </p:nvSpPr>
          <p:spPr>
            <a:xfrm>
              <a:off x="1990627" y="317561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132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Sn</a:t>
              </a:r>
              <a:endParaRPr lang="bg-BG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 rot="1945035">
              <a:off x="2480516" y="3634261"/>
              <a:ext cx="576000" cy="115300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51921" y="129396"/>
            <a:ext cx="4105435" cy="6403379"/>
            <a:chOff x="4615871" y="129396"/>
            <a:chExt cx="4105435" cy="6403379"/>
          </a:xfrm>
        </p:grpSpPr>
        <p:sp>
          <p:nvSpPr>
            <p:cNvPr id="18" name="Rounded Rectangle 17"/>
            <p:cNvSpPr/>
            <p:nvPr/>
          </p:nvSpPr>
          <p:spPr>
            <a:xfrm>
              <a:off x="4615871" y="129396"/>
              <a:ext cx="4105435" cy="6403379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5627801" y="885770"/>
              <a:ext cx="3007151" cy="455985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69617" y="2339401"/>
              <a:ext cx="2553946" cy="3908762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Голямо сечение за реакция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Заселване на високо-</a:t>
              </a:r>
              <a:r>
                <a:rPr lang="bg-BG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спинови</a:t>
              </a: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състояния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bg-BG" sz="1400" dirty="0"/>
                <a:t>висока множественост на гама-квантите</a:t>
              </a:r>
            </a:p>
            <a:p>
              <a:pPr algn="just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-</a:t>
              </a: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необходими са 	високогранулиран	и детекторни 	системи, с висока 	разделителна 	способност и 	ефективност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Няма </a:t>
              </a:r>
              <a:r>
                <a:rPr lang="bg-BG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Кулонов</a:t>
              </a: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bg-BG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бариер</a:t>
              </a: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 неутрони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63525" indent="-263525" algn="just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400" dirty="0"/>
                <a:t>трудно е да се получат </a:t>
              </a:r>
              <a:r>
                <a:rPr lang="ru-RU" sz="1400" dirty="0" err="1"/>
                <a:t>неутронно</a:t>
              </a:r>
              <a:r>
                <a:rPr lang="ru-RU" sz="1400" dirty="0"/>
                <a:t>-богати ядра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83387" y="322917"/>
              <a:ext cx="35704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bg-BG" b="1" u="sng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Реакции на сливане с изпарение</a:t>
              </a:r>
              <a:endParaRPr lang="en-US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603691" y="105382"/>
            <a:ext cx="3353418" cy="6427393"/>
            <a:chOff x="8861196" y="105382"/>
            <a:chExt cx="3353418" cy="6427393"/>
          </a:xfrm>
        </p:grpSpPr>
        <p:sp>
          <p:nvSpPr>
            <p:cNvPr id="22" name="Rounded Rectangle 21"/>
            <p:cNvSpPr/>
            <p:nvPr/>
          </p:nvSpPr>
          <p:spPr>
            <a:xfrm>
              <a:off x="8861196" y="105382"/>
              <a:ext cx="3353418" cy="642739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32152" y="618077"/>
              <a:ext cx="3211504" cy="4370427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1400" dirty="0" err="1"/>
                <a:t>Ренесанс</a:t>
              </a:r>
              <a:r>
                <a:rPr lang="ru-RU" sz="1400" dirty="0"/>
                <a:t> на „стара“ техника при </a:t>
              </a:r>
              <a:r>
                <a:rPr lang="ru-RU" sz="1400" dirty="0" err="1"/>
                <a:t>новото</a:t>
              </a:r>
              <a:r>
                <a:rPr lang="ru-RU" sz="1400" dirty="0"/>
                <a:t> поколение </a:t>
              </a:r>
              <a:r>
                <a:rPr lang="ru-RU" sz="1400" dirty="0" err="1"/>
                <a:t>съвременни</a:t>
              </a:r>
              <a:r>
                <a:rPr lang="ru-RU" sz="1400" dirty="0"/>
                <a:t> RIB </a:t>
              </a:r>
              <a:r>
                <a:rPr lang="ru-RU" sz="1400" dirty="0" err="1"/>
                <a:t>съоръжения</a:t>
              </a:r>
              <a:r>
                <a:rPr lang="ru-RU" sz="1400" dirty="0"/>
                <a:t>.</a:t>
              </a:r>
              <a:endParaRPr lang="en-GB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Голямо сечение за реакция 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(~barns)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endParaRPr lang="en-GB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1400" dirty="0" err="1"/>
                <a:t>Идеални</a:t>
              </a:r>
              <a:r>
                <a:rPr lang="ru-RU" sz="1400" dirty="0"/>
                <a:t> </a:t>
              </a:r>
              <a:r>
                <a:rPr lang="ru-RU" sz="1400" dirty="0" err="1"/>
                <a:t>енергии</a:t>
              </a:r>
              <a:r>
                <a:rPr lang="ru-RU" sz="1400" dirty="0"/>
                <a:t> на снопа в ISOL </a:t>
              </a:r>
              <a:r>
                <a:rPr lang="ru-RU" sz="1400" dirty="0" err="1"/>
                <a:t>съоръжения</a:t>
              </a:r>
              <a:r>
                <a:rPr lang="ru-RU" sz="1400" dirty="0"/>
                <a:t> с </a:t>
              </a:r>
              <a:r>
                <a:rPr lang="ru-RU" sz="1400" dirty="0" err="1"/>
                <a:t>постускорение</a:t>
              </a:r>
              <a:r>
                <a:rPr lang="ru-RU" sz="1400" dirty="0"/>
                <a:t> в 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HIE ISOLDE!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endParaRPr lang="en-GB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Достъпни са 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 </a:t>
              </a:r>
              <a:r>
                <a:rPr lang="en-GB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yrast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състояния</a:t>
              </a:r>
              <a:endParaRPr lang="en-GB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endParaRPr lang="en-GB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Достъп до пълния набор матрични елементи</a:t>
              </a:r>
              <a:endParaRPr lang="en-GB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endParaRPr lang="en-GB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Чувствителен за измерване на спектроскопичния </a:t>
              </a:r>
              <a:r>
                <a:rPr lang="bg-BG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квадруполен</a:t>
              </a: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момент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Qs</a:t>
              </a:r>
            </a:p>
            <a:p>
              <a:pPr algn="just"/>
              <a:endParaRPr lang="en-US" sz="1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bg-BG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Полезен за търсене на нови състояния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bg-BG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8566" y="4817839"/>
              <a:ext cx="2578678" cy="164112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0079124" y="129396"/>
              <a:ext cx="9175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bg-BG" b="1" u="sng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Кулекс</a:t>
              </a:r>
              <a:endParaRPr lang="en-US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82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2" y="152401"/>
            <a:ext cx="7112564" cy="604688"/>
          </a:xfrm>
        </p:spPr>
        <p:txBody>
          <a:bodyPr>
            <a:normAutofit fontScale="90000"/>
          </a:bodyPr>
          <a:lstStyle/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Приети предложения за експерименти</a:t>
            </a:r>
            <a:endParaRPr lang="bg-BG" dirty="0"/>
          </a:p>
        </p:txBody>
      </p:sp>
      <p:sp>
        <p:nvSpPr>
          <p:cNvPr id="3" name="Rectangle 2"/>
          <p:cNvSpPr/>
          <p:nvPr/>
        </p:nvSpPr>
        <p:spPr>
          <a:xfrm>
            <a:off x="738187" y="859708"/>
            <a:ext cx="5576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Proposals to the Scientific Council of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ISOLDE</a:t>
            </a:r>
            <a:r>
              <a:rPr lang="en-US" dirty="0">
                <a:solidFill>
                  <a:schemeClr val="accent6"/>
                </a:solidFill>
              </a:rPr>
              <a:t>.</a:t>
            </a:r>
            <a:endParaRPr lang="bg-BG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356" y="0"/>
            <a:ext cx="3855043" cy="1399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2524" y="2966479"/>
            <a:ext cx="80127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Collective </a:t>
            </a:r>
            <a:r>
              <a:rPr lang="en-GB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isovector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valence-shell excitations in the N=84 isotone </a:t>
            </a:r>
            <a:r>
              <a:rPr lang="en-GB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proposal aims to investigate the evolution of collective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isovector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valence-shell excitations in the N=84 isotonic chain by identifying the lowest-energy mixed-symmetry 2⁺ state in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Xe, with a focus on its enhanced M1 decay rate. The experiment will use a Coulomb-excitation reaction with a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radioactive ion beam and the MINIBALL array to measure the B(M1) transition. This study is expected to provide insights into the nature of the mixed-symmetry state and its role in the evolution of nuclear collectivity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459" y="5255477"/>
            <a:ext cx="4298306" cy="152474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CB88D0-579B-CCD0-D50B-354DB3BCACEE}"/>
              </a:ext>
            </a:extLst>
          </p:cNvPr>
          <p:cNvGrpSpPr/>
          <p:nvPr/>
        </p:nvGrpSpPr>
        <p:grpSpPr>
          <a:xfrm>
            <a:off x="88600" y="3068936"/>
            <a:ext cx="4029039" cy="3636663"/>
            <a:chOff x="110903" y="3243478"/>
            <a:chExt cx="4029039" cy="3636663"/>
          </a:xfrm>
        </p:grpSpPr>
        <p:sp>
          <p:nvSpPr>
            <p:cNvPr id="29" name="Rounded Rectangle 28"/>
            <p:cNvSpPr/>
            <p:nvPr/>
          </p:nvSpPr>
          <p:spPr>
            <a:xfrm>
              <a:off x="110903" y="3243478"/>
              <a:ext cx="4029039" cy="3636663"/>
            </a:xfrm>
            <a:prstGeom prst="roundRect">
              <a:avLst/>
            </a:prstGeom>
            <a:solidFill>
              <a:schemeClr val="bg1"/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13025" y="3865009"/>
              <a:ext cx="3624793" cy="2828022"/>
              <a:chOff x="1706252" y="791851"/>
              <a:chExt cx="8964890" cy="606614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706252" y="791851"/>
                <a:ext cx="8964890" cy="6066149"/>
                <a:chOff x="1706252" y="791851"/>
                <a:chExt cx="8964890" cy="6066149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1706252" y="791851"/>
                  <a:ext cx="8964890" cy="6066149"/>
                  <a:chOff x="1706252" y="791851"/>
                  <a:chExt cx="8964890" cy="6066149"/>
                </a:xfrm>
              </p:grpSpPr>
              <p:pic>
                <p:nvPicPr>
                  <p:cNvPr id="26" name="Picture 25"/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lum/>
                  </a:blip>
                  <a:srcRect l="1467" t="9889" r="1048"/>
                  <a:stretch/>
                </p:blipFill>
                <p:spPr>
                  <a:xfrm>
                    <a:off x="1904214" y="861927"/>
                    <a:ext cx="8766928" cy="5996073"/>
                  </a:xfrm>
                  <a:prstGeom prst="rect">
                    <a:avLst/>
                  </a:prstGeom>
                </p:spPr>
              </p:pic>
              <p:sp>
                <p:nvSpPr>
                  <p:cNvPr id="27" name="Rectangle 26"/>
                  <p:cNvSpPr/>
                  <p:nvPr/>
                </p:nvSpPr>
                <p:spPr>
                  <a:xfrm>
                    <a:off x="1706252" y="791851"/>
                    <a:ext cx="7965649" cy="34879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bg-BG"/>
                  </a:p>
                </p:txBody>
              </p:sp>
            </p:grpSp>
            <p:sp>
              <p:nvSpPr>
                <p:cNvPr id="25" name="Rectangle 24"/>
                <p:cNvSpPr/>
                <p:nvPr/>
              </p:nvSpPr>
              <p:spPr>
                <a:xfrm>
                  <a:off x="10294070" y="980388"/>
                  <a:ext cx="367645" cy="160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6070862" y="6561056"/>
                <a:ext cx="339365" cy="2969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28" name="Title 1"/>
            <p:cNvSpPr txBox="1">
              <a:spLocks/>
            </p:cNvSpPr>
            <p:nvPr/>
          </p:nvSpPr>
          <p:spPr>
            <a:xfrm>
              <a:off x="711961" y="3455448"/>
              <a:ext cx="2639505" cy="3059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u="sng" dirty="0" err="1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Miniball</a:t>
              </a:r>
              <a:r>
                <a:rPr lang="en-US" sz="2000" b="1" u="sng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b="1" u="sng" dirty="0" err="1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Coulex</a:t>
              </a:r>
              <a:r>
                <a:rPr lang="en-US" sz="2000" b="1" u="sng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set-up</a:t>
              </a:r>
              <a:endParaRPr lang="bg-BG" sz="20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135BC14-2FB6-DC83-DD36-58E7BBDB910A}"/>
              </a:ext>
            </a:extLst>
          </p:cNvPr>
          <p:cNvSpPr/>
          <p:nvPr/>
        </p:nvSpPr>
        <p:spPr>
          <a:xfrm>
            <a:off x="333374" y="1421618"/>
            <a:ext cx="11721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“Transition probabilities of low-lying excited states in </a:t>
            </a:r>
            <a:r>
              <a:rPr lang="en-US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and </a:t>
            </a:r>
            <a:r>
              <a:rPr lang="en-US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experiment aims to measure the transition probabilities of the first 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excited states in the very long-lived isotopes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(with a half-life of 138 days) and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(with a half-life of 22 years) in the offline regime.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02B19F-6097-6667-B2CA-9090E96E0187}"/>
              </a:ext>
            </a:extLst>
          </p:cNvPr>
          <p:cNvSpPr/>
          <p:nvPr/>
        </p:nvSpPr>
        <p:spPr>
          <a:xfrm>
            <a:off x="271462" y="2278352"/>
            <a:ext cx="1180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Study of Seniority-2 Configurations in N =126 and 124 Isotonic Chains”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aims to measure the reduced transition probabilities in the nuclei of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Ra,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Ra,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Rn, and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Rn.</a:t>
            </a:r>
          </a:p>
        </p:txBody>
      </p:sp>
    </p:spTree>
    <p:extLst>
      <p:ext uri="{BB962C8B-B14F-4D97-AF65-F5344CB8AC3E}">
        <p14:creationId xmlns:p14="http://schemas.microsoft.com/office/powerpoint/2010/main" val="2820953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16DF10-11B4-9AFA-12A5-8223AAD9C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49" y="1663632"/>
            <a:ext cx="10837686" cy="4632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F24602-9512-D9D5-4F5A-01D0C4FFC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104"/>
            <a:ext cx="3859102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5838" y="604688"/>
            <a:ext cx="11207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Proposals to the Scientific Council of the Nuclear Research Laboratory in </a:t>
            </a:r>
            <a:r>
              <a:rPr lang="en-US" sz="2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Magurele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Romania.</a:t>
            </a:r>
            <a:endParaRPr lang="bg-BG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" y="2633248"/>
            <a:ext cx="119528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Gamma-spectroscopy on </a:t>
            </a:r>
            <a:r>
              <a:rPr lang="en-GB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Er: search for the β- and γ-bands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aim of the experiment is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investigate the structural evolution of the well deformed rare-earth erbium isotopes by performing γ-spectroscopy measurements on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(Addendum) Shape coexistence in </a:t>
            </a:r>
            <a:r>
              <a:rPr lang="en-GB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Cr: lifetime of first excited 0</a:t>
            </a:r>
            <a:r>
              <a:rPr lang="en-GB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aim of the experiment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measure the lifetime of the first excited 0+ state in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Cr. </a:t>
            </a:r>
            <a:endParaRPr lang="bg-BG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9217" y="4077971"/>
            <a:ext cx="10981110" cy="2755658"/>
            <a:chOff x="276978" y="3510402"/>
            <a:chExt cx="11372097" cy="33475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978" y="3677861"/>
              <a:ext cx="7159265" cy="309940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482" t="15600" r="15907" b="38481"/>
            <a:stretch/>
          </p:blipFill>
          <p:spPr>
            <a:xfrm>
              <a:off x="7667500" y="3510402"/>
              <a:ext cx="3981575" cy="334759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2BB4FF8-A5CA-06C2-7C02-7C6AE20BAEA2}"/>
                  </a:ext>
                </a:extLst>
              </p:cNvPr>
              <p:cNvSpPr/>
              <p:nvPr/>
            </p:nvSpPr>
            <p:spPr>
              <a:xfrm>
                <a:off x="101600" y="1060925"/>
                <a:ext cx="11952868" cy="1526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bg-BG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Electromagnetic transition rates in the nucleus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bg-BG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bg-BG" b="1" i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𝟏𝟑𝟐</m:t>
                        </m:r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𝟏𝟑𝟒</m:t>
                        </m:r>
                      </m:sup>
                      <m:e>
                        <m:r>
                          <a:rPr lang="en-US" b="1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𝐁𝐚</m:t>
                        </m:r>
                      </m:e>
                    </m:sPre>
                  </m:oMath>
                </a14:m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aim of the experiment is to measure lifetimes in the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yrast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band (and especially on the first 6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states) of 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132,134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“Magnetic moment of 4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isomeric state in 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210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Po”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aim of the experiment is to measure magnetic moment of 4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 in 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210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Po.</a:t>
                </a:r>
                <a:endParaRPr lang="bg-BG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2BB4FF8-A5CA-06C2-7C02-7C6AE20BAE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" y="1060925"/>
                <a:ext cx="11952868" cy="1526444"/>
              </a:xfrm>
              <a:prstGeom prst="rect">
                <a:avLst/>
              </a:prstGeom>
              <a:blipFill>
                <a:blip r:embed="rId5"/>
                <a:stretch>
                  <a:fillRect l="-357" r="-459"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290A2A6B-A41B-3A74-07A4-E213787E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30" y="0"/>
            <a:ext cx="7112564" cy="604688"/>
          </a:xfrm>
        </p:spPr>
        <p:txBody>
          <a:bodyPr>
            <a:normAutofit fontScale="90000"/>
          </a:bodyPr>
          <a:lstStyle/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Приети предложения за експерименти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81416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5838" y="604688"/>
            <a:ext cx="11207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Proposals to LNL, </a:t>
            </a:r>
            <a:r>
              <a:rPr lang="en-US" sz="2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Legnaro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Italy.</a:t>
            </a:r>
            <a:endParaRPr lang="bg-BG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346" y="1391265"/>
            <a:ext cx="11551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Shape Coexistence in the Z ≈ 50 region: Coulomb-Excitation Study of </a:t>
            </a:r>
            <a:r>
              <a:rPr lang="en-GB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aim to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collective structures in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 via low-energy multi-step Coulomb excitation, employing 13 triple clusters of the state-of-the-art AGATA spectrometer coupled to the SPIDER array.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2861627"/>
            <a:ext cx="5680066" cy="3783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00" t="19851" r="4500" b="10444"/>
          <a:stretch/>
        </p:blipFill>
        <p:spPr>
          <a:xfrm>
            <a:off x="6725920" y="3022192"/>
            <a:ext cx="5466080" cy="33227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167E781-6033-69D1-9A2E-DC5F106C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23" y="0"/>
            <a:ext cx="7112564" cy="604688"/>
          </a:xfrm>
        </p:spPr>
        <p:txBody>
          <a:bodyPr>
            <a:normAutofit fontScale="90000"/>
          </a:bodyPr>
          <a:lstStyle/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Приети предложения за експерименти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16833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1572" y="566245"/>
            <a:ext cx="10273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 to Research Laboratory at IKP-University of Cologne, Germany.</a:t>
            </a:r>
            <a:endParaRPr lang="bg-BG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177" y="1712995"/>
            <a:ext cx="108543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and γ-spectroscopy measurements on </a:t>
            </a:r>
            <a:r>
              <a:rPr lang="en-GB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aims to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the structural evolution of the well deformed rare-earth ytterbium isotopes by performing lifetime and γ-spectroscopy measurements on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178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Yb. The focus is on the lifetime measurements of the 2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4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ground-band states of the isotope. The fast-timing technique will be used to measure these lifetimes.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“Experimental study of the quadrupole collectivity of the low-lying states of </a:t>
            </a:r>
            <a:r>
              <a:rPr lang="en-GB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Bi” -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aims to measure the lifetimes of the low-lying excited states of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29" y="4121628"/>
            <a:ext cx="5098717" cy="2605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6493"/>
          <a:stretch/>
        </p:blipFill>
        <p:spPr>
          <a:xfrm>
            <a:off x="6565674" y="3826683"/>
            <a:ext cx="5098717" cy="2877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E39540-C632-663E-FAD5-1666CB4C9C21}"/>
              </a:ext>
            </a:extLst>
          </p:cNvPr>
          <p:cNvSpPr/>
          <p:nvPr/>
        </p:nvSpPr>
        <p:spPr>
          <a:xfrm>
            <a:off x="422177" y="966355"/>
            <a:ext cx="10854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“Search for X(3) symmetry in </a:t>
            </a:r>
            <a:r>
              <a:rPr lang="en-US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aims to measure electromagnetic transition probabilities in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yrast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band of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DD77A0-A468-F324-8775-357DDBD9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68" y="18142"/>
            <a:ext cx="7112564" cy="604688"/>
          </a:xfrm>
        </p:spPr>
        <p:txBody>
          <a:bodyPr>
            <a:normAutofit fontScale="90000"/>
          </a:bodyPr>
          <a:lstStyle/>
          <a:p>
            <a:r>
              <a:rPr lang="bg-BG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Приети предложения за експерименти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9815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17084</TotalTime>
  <Words>1907</Words>
  <Application>Microsoft Office PowerPoint</Application>
  <PresentationFormat>Widescreen</PresentationFormat>
  <Paragraphs>155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Footlight MT Light</vt:lpstr>
      <vt:lpstr>Gabriola</vt:lpstr>
      <vt:lpstr>Symbol</vt:lpstr>
      <vt:lpstr>Times New Roman</vt:lpstr>
      <vt:lpstr>Wingdings</vt:lpstr>
      <vt:lpstr>Office Theme</vt:lpstr>
      <vt:lpstr> "Съвременни изследвания в ядрената физика"</vt:lpstr>
      <vt:lpstr>PowerPoint Presentation</vt:lpstr>
      <vt:lpstr>PowerPoint Presentation</vt:lpstr>
      <vt:lpstr>PowerPoint Presentation</vt:lpstr>
      <vt:lpstr>Приети предложения за експерименти</vt:lpstr>
      <vt:lpstr>PowerPoint Presentation</vt:lpstr>
      <vt:lpstr>Приети предложения за експерименти</vt:lpstr>
      <vt:lpstr>Приети предложения за експерименти</vt:lpstr>
      <vt:lpstr>Приети предложения за експерименти</vt:lpstr>
      <vt:lpstr>Приети предложения за експерименти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Kalin Gladnishki</dc:creator>
  <cp:lastModifiedBy>Калин Ангелов Гладнишки</cp:lastModifiedBy>
  <cp:revision>153</cp:revision>
  <dcterms:created xsi:type="dcterms:W3CDTF">2024-04-11T09:53:57Z</dcterms:created>
  <dcterms:modified xsi:type="dcterms:W3CDTF">2026-04-16T10:05:19Z</dcterms:modified>
</cp:coreProperties>
</file>