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93" r:id="rId2"/>
    <p:sldId id="257" r:id="rId3"/>
    <p:sldId id="289" r:id="rId4"/>
    <p:sldId id="258" r:id="rId5"/>
    <p:sldId id="259" r:id="rId6"/>
    <p:sldId id="260" r:id="rId7"/>
    <p:sldId id="261" r:id="rId8"/>
    <p:sldId id="262" r:id="rId9"/>
    <p:sldId id="290" r:id="rId10"/>
    <p:sldId id="264" r:id="rId11"/>
    <p:sldId id="265" r:id="rId12"/>
    <p:sldId id="266" r:id="rId13"/>
    <p:sldId id="282" r:id="rId14"/>
    <p:sldId id="267" r:id="rId15"/>
    <p:sldId id="292" r:id="rId16"/>
    <p:sldId id="268" r:id="rId17"/>
    <p:sldId id="270" r:id="rId18"/>
    <p:sldId id="269" r:id="rId19"/>
    <p:sldId id="263" r:id="rId20"/>
    <p:sldId id="288" r:id="rId21"/>
    <p:sldId id="271" r:id="rId22"/>
    <p:sldId id="294" r:id="rId23"/>
    <p:sldId id="272" r:id="rId24"/>
    <p:sldId id="278" r:id="rId25"/>
    <p:sldId id="274" r:id="rId26"/>
    <p:sldId id="295" r:id="rId27"/>
    <p:sldId id="275" r:id="rId28"/>
    <p:sldId id="276" r:id="rId29"/>
    <p:sldId id="280" r:id="rId30"/>
    <p:sldId id="284" r:id="rId31"/>
    <p:sldId id="281" r:id="rId32"/>
    <p:sldId id="286" r:id="rId33"/>
    <p:sldId id="277" r:id="rId34"/>
    <p:sldId id="279" r:id="rId35"/>
    <p:sldId id="285" r:id="rId36"/>
    <p:sldId id="273" r:id="rId37"/>
    <p:sldId id="29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32E9"/>
    <a:srgbClr val="CC6600"/>
    <a:srgbClr val="0A27B6"/>
    <a:srgbClr val="2E09B7"/>
    <a:srgbClr val="A234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6832" autoAdjust="0"/>
  </p:normalViewPr>
  <p:slideViewPr>
    <p:cSldViewPr snapToGrid="0">
      <p:cViewPr varScale="1">
        <p:scale>
          <a:sx n="69" d="100"/>
          <a:sy n="69" d="100"/>
        </p:scale>
        <p:origin x="564" y="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31276-4E03-4443-A9E7-2CB9C1307645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1EF122-4141-46E0-A15D-3E668C124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265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 smtClean="0"/>
              <a:t>След</a:t>
            </a:r>
            <a:r>
              <a:rPr lang="bg-BG" baseline="0" dirty="0" smtClean="0"/>
              <a:t> 10 години отново с катедра Атомна физика. Преди 10 години, на крехката възраст от близо 62, разказвах какво правя и какво планирам да направя в Румъния, днес ще говоря за пътя който извървях.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EF122-4141-46E0-A15D-3E668C124DD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180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difference in energies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DF8D4-8E83-454B-AFC4-BE39339EC3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61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EF122-4141-46E0-A15D-3E668C124DD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29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1EF122-4141-46E0-A15D-3E668C124DD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225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00C68-24E7-4D31-A6FA-9D9F427A4846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F9684-F575-471B-B955-D09F131B7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31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00C68-24E7-4D31-A6FA-9D9F427A4846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F9684-F575-471B-B955-D09F131B7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35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00C68-24E7-4D31-A6FA-9D9F427A4846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F9684-F575-471B-B955-D09F131B7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191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 n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55C909AA-5C39-496F-91C0-FB994A43BC3F}"/>
              </a:ext>
            </a:extLst>
          </p:cNvPr>
          <p:cNvSpPr/>
          <p:nvPr userDrawn="1"/>
        </p:nvSpPr>
        <p:spPr>
          <a:xfrm>
            <a:off x="3279275" y="93443"/>
            <a:ext cx="8124568" cy="720841"/>
          </a:xfrm>
          <a:custGeom>
            <a:avLst/>
            <a:gdLst>
              <a:gd name="connsiteX0" fmla="*/ 1716142 w 8827850"/>
              <a:gd name="connsiteY0" fmla="*/ 0 h 6871135"/>
              <a:gd name="connsiteX1" fmla="*/ 7108620 w 8827850"/>
              <a:gd name="connsiteY1" fmla="*/ 0 h 6871135"/>
              <a:gd name="connsiteX2" fmla="*/ 7106978 w 8827850"/>
              <a:gd name="connsiteY2" fmla="*/ 6568 h 6871135"/>
              <a:gd name="connsiteX3" fmla="*/ 8827850 w 8827850"/>
              <a:gd name="connsiteY3" fmla="*/ 6568 h 6871135"/>
              <a:gd name="connsiteX4" fmla="*/ 8827850 w 8827850"/>
              <a:gd name="connsiteY4" fmla="*/ 6871135 h 6871135"/>
              <a:gd name="connsiteX5" fmla="*/ 4444795 w 8827850"/>
              <a:gd name="connsiteY5" fmla="*/ 6871135 h 6871135"/>
              <a:gd name="connsiteX6" fmla="*/ 4444795 w 8827850"/>
              <a:gd name="connsiteY6" fmla="*/ 6864567 h 6871135"/>
              <a:gd name="connsiteX7" fmla="*/ 0 w 8827850"/>
              <a:gd name="connsiteY7" fmla="*/ 6864567 h 6871135"/>
              <a:gd name="connsiteX0" fmla="*/ 1796949 w 8908657"/>
              <a:gd name="connsiteY0" fmla="*/ 0 h 6871135"/>
              <a:gd name="connsiteX1" fmla="*/ 7189427 w 8908657"/>
              <a:gd name="connsiteY1" fmla="*/ 0 h 6871135"/>
              <a:gd name="connsiteX2" fmla="*/ 7187785 w 8908657"/>
              <a:gd name="connsiteY2" fmla="*/ 6568 h 6871135"/>
              <a:gd name="connsiteX3" fmla="*/ 8908657 w 8908657"/>
              <a:gd name="connsiteY3" fmla="*/ 6568 h 6871135"/>
              <a:gd name="connsiteX4" fmla="*/ 8908657 w 8908657"/>
              <a:gd name="connsiteY4" fmla="*/ 6871135 h 6871135"/>
              <a:gd name="connsiteX5" fmla="*/ 4525602 w 8908657"/>
              <a:gd name="connsiteY5" fmla="*/ 6871135 h 6871135"/>
              <a:gd name="connsiteX6" fmla="*/ 4525602 w 8908657"/>
              <a:gd name="connsiteY6" fmla="*/ 6864567 h 6871135"/>
              <a:gd name="connsiteX7" fmla="*/ 0 w 8908657"/>
              <a:gd name="connsiteY7" fmla="*/ 6864567 h 6871135"/>
              <a:gd name="connsiteX8" fmla="*/ 1796949 w 8908657"/>
              <a:gd name="connsiteY8" fmla="*/ 0 h 6871135"/>
              <a:gd name="connsiteX0" fmla="*/ 1830973 w 8942681"/>
              <a:gd name="connsiteY0" fmla="*/ 0 h 6871135"/>
              <a:gd name="connsiteX1" fmla="*/ 7223451 w 8942681"/>
              <a:gd name="connsiteY1" fmla="*/ 0 h 6871135"/>
              <a:gd name="connsiteX2" fmla="*/ 7221809 w 8942681"/>
              <a:gd name="connsiteY2" fmla="*/ 6568 h 6871135"/>
              <a:gd name="connsiteX3" fmla="*/ 8942681 w 8942681"/>
              <a:gd name="connsiteY3" fmla="*/ 6568 h 6871135"/>
              <a:gd name="connsiteX4" fmla="*/ 8942681 w 8942681"/>
              <a:gd name="connsiteY4" fmla="*/ 6871135 h 6871135"/>
              <a:gd name="connsiteX5" fmla="*/ 4559626 w 8942681"/>
              <a:gd name="connsiteY5" fmla="*/ 6871135 h 6871135"/>
              <a:gd name="connsiteX6" fmla="*/ 4559626 w 8942681"/>
              <a:gd name="connsiteY6" fmla="*/ 6864567 h 6871135"/>
              <a:gd name="connsiteX7" fmla="*/ 0 w 8942681"/>
              <a:gd name="connsiteY7" fmla="*/ 6860313 h 6871135"/>
              <a:gd name="connsiteX8" fmla="*/ 1830973 w 8942681"/>
              <a:gd name="connsiteY8" fmla="*/ 0 h 6871135"/>
              <a:gd name="connsiteX0" fmla="*/ 1801202 w 8942681"/>
              <a:gd name="connsiteY0" fmla="*/ 8506 h 6871135"/>
              <a:gd name="connsiteX1" fmla="*/ 7223451 w 8942681"/>
              <a:gd name="connsiteY1" fmla="*/ 0 h 6871135"/>
              <a:gd name="connsiteX2" fmla="*/ 7221809 w 8942681"/>
              <a:gd name="connsiteY2" fmla="*/ 6568 h 6871135"/>
              <a:gd name="connsiteX3" fmla="*/ 8942681 w 8942681"/>
              <a:gd name="connsiteY3" fmla="*/ 6568 h 6871135"/>
              <a:gd name="connsiteX4" fmla="*/ 8942681 w 8942681"/>
              <a:gd name="connsiteY4" fmla="*/ 6871135 h 6871135"/>
              <a:gd name="connsiteX5" fmla="*/ 4559626 w 8942681"/>
              <a:gd name="connsiteY5" fmla="*/ 6871135 h 6871135"/>
              <a:gd name="connsiteX6" fmla="*/ 4559626 w 8942681"/>
              <a:gd name="connsiteY6" fmla="*/ 6864567 h 6871135"/>
              <a:gd name="connsiteX7" fmla="*/ 0 w 8942681"/>
              <a:gd name="connsiteY7" fmla="*/ 6860313 h 6871135"/>
              <a:gd name="connsiteX8" fmla="*/ 1801202 w 8942681"/>
              <a:gd name="connsiteY8" fmla="*/ 8506 h 6871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42681" h="6871135">
                <a:moveTo>
                  <a:pt x="1801202" y="8506"/>
                </a:moveTo>
                <a:lnTo>
                  <a:pt x="7223451" y="0"/>
                </a:lnTo>
                <a:lnTo>
                  <a:pt x="7221809" y="6568"/>
                </a:lnTo>
                <a:lnTo>
                  <a:pt x="8942681" y="6568"/>
                </a:lnTo>
                <a:lnTo>
                  <a:pt x="8942681" y="6871135"/>
                </a:lnTo>
                <a:lnTo>
                  <a:pt x="4559626" y="6871135"/>
                </a:lnTo>
                <a:lnTo>
                  <a:pt x="4559626" y="6864567"/>
                </a:lnTo>
                <a:lnTo>
                  <a:pt x="0" y="6860313"/>
                </a:lnTo>
                <a:cubicBezTo>
                  <a:pt x="572047" y="4572124"/>
                  <a:pt x="1229155" y="2296695"/>
                  <a:pt x="1801202" y="8506"/>
                </a:cubicBezTo>
                <a:close/>
              </a:path>
            </a:pathLst>
          </a:custGeom>
          <a:pattFill prst="divot">
            <a:fgClr>
              <a:srgbClr val="1A3491"/>
            </a:fgClr>
            <a:bgClr>
              <a:srgbClr val="16274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sz="2400"/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742037D3-5F1D-4C2A-9447-106F6D66321C}"/>
              </a:ext>
            </a:extLst>
          </p:cNvPr>
          <p:cNvSpPr/>
          <p:nvPr userDrawn="1"/>
        </p:nvSpPr>
        <p:spPr>
          <a:xfrm>
            <a:off x="788158" y="153513"/>
            <a:ext cx="8394118" cy="587352"/>
          </a:xfrm>
          <a:custGeom>
            <a:avLst/>
            <a:gdLst>
              <a:gd name="connsiteX0" fmla="*/ 0 w 6243438"/>
              <a:gd name="connsiteY0" fmla="*/ 0 h 5232876"/>
              <a:gd name="connsiteX1" fmla="*/ 2973065 w 6243438"/>
              <a:gd name="connsiteY1" fmla="*/ 0 h 5232876"/>
              <a:gd name="connsiteX2" fmla="*/ 2973065 w 6243438"/>
              <a:gd name="connsiteY2" fmla="*/ 1291 h 5232876"/>
              <a:gd name="connsiteX3" fmla="*/ 6243438 w 6243438"/>
              <a:gd name="connsiteY3" fmla="*/ 1291 h 5232876"/>
              <a:gd name="connsiteX4" fmla="*/ 4935542 w 6243438"/>
              <a:gd name="connsiteY4" fmla="*/ 5232876 h 5232876"/>
              <a:gd name="connsiteX5" fmla="*/ 368812 w 6243438"/>
              <a:gd name="connsiteY5" fmla="*/ 5232876 h 5232876"/>
              <a:gd name="connsiteX6" fmla="*/ 369135 w 6243438"/>
              <a:gd name="connsiteY6" fmla="*/ 5231585 h 5232876"/>
              <a:gd name="connsiteX7" fmla="*/ 0 w 6243438"/>
              <a:gd name="connsiteY7" fmla="*/ 5231585 h 5232876"/>
              <a:gd name="connsiteX0" fmla="*/ 0 w 6243438"/>
              <a:gd name="connsiteY0" fmla="*/ 0 h 5232876"/>
              <a:gd name="connsiteX1" fmla="*/ 2973065 w 6243438"/>
              <a:gd name="connsiteY1" fmla="*/ 0 h 5232876"/>
              <a:gd name="connsiteX2" fmla="*/ 2973065 w 6243438"/>
              <a:gd name="connsiteY2" fmla="*/ 1291 h 5232876"/>
              <a:gd name="connsiteX3" fmla="*/ 6243438 w 6243438"/>
              <a:gd name="connsiteY3" fmla="*/ 1291 h 5232876"/>
              <a:gd name="connsiteX4" fmla="*/ 5063132 w 6243438"/>
              <a:gd name="connsiteY4" fmla="*/ 5232876 h 5232876"/>
              <a:gd name="connsiteX5" fmla="*/ 368812 w 6243438"/>
              <a:gd name="connsiteY5" fmla="*/ 5232876 h 5232876"/>
              <a:gd name="connsiteX6" fmla="*/ 369135 w 6243438"/>
              <a:gd name="connsiteY6" fmla="*/ 5231585 h 5232876"/>
              <a:gd name="connsiteX7" fmla="*/ 0 w 6243438"/>
              <a:gd name="connsiteY7" fmla="*/ 5231585 h 5232876"/>
              <a:gd name="connsiteX8" fmla="*/ 0 w 6243438"/>
              <a:gd name="connsiteY8" fmla="*/ 0 h 5232876"/>
              <a:gd name="connsiteX0" fmla="*/ 0 w 6243438"/>
              <a:gd name="connsiteY0" fmla="*/ 0 h 5232876"/>
              <a:gd name="connsiteX1" fmla="*/ 2973065 w 6243438"/>
              <a:gd name="connsiteY1" fmla="*/ 0 h 5232876"/>
              <a:gd name="connsiteX2" fmla="*/ 2973065 w 6243438"/>
              <a:gd name="connsiteY2" fmla="*/ 1291 h 5232876"/>
              <a:gd name="connsiteX3" fmla="*/ 6243438 w 6243438"/>
              <a:gd name="connsiteY3" fmla="*/ 1291 h 5232876"/>
              <a:gd name="connsiteX4" fmla="*/ 5122675 w 6243438"/>
              <a:gd name="connsiteY4" fmla="*/ 5224369 h 5232876"/>
              <a:gd name="connsiteX5" fmla="*/ 368812 w 6243438"/>
              <a:gd name="connsiteY5" fmla="*/ 5232876 h 5232876"/>
              <a:gd name="connsiteX6" fmla="*/ 369135 w 6243438"/>
              <a:gd name="connsiteY6" fmla="*/ 5231585 h 5232876"/>
              <a:gd name="connsiteX7" fmla="*/ 0 w 6243438"/>
              <a:gd name="connsiteY7" fmla="*/ 5231585 h 5232876"/>
              <a:gd name="connsiteX8" fmla="*/ 0 w 6243438"/>
              <a:gd name="connsiteY8" fmla="*/ 0 h 5232876"/>
              <a:gd name="connsiteX0" fmla="*/ 0 w 5682637"/>
              <a:gd name="connsiteY0" fmla="*/ 118356 h 5351232"/>
              <a:gd name="connsiteX1" fmla="*/ 2973065 w 5682637"/>
              <a:gd name="connsiteY1" fmla="*/ 118356 h 5351232"/>
              <a:gd name="connsiteX2" fmla="*/ 2973065 w 5682637"/>
              <a:gd name="connsiteY2" fmla="*/ 119647 h 5351232"/>
              <a:gd name="connsiteX3" fmla="*/ 5682637 w 5682637"/>
              <a:gd name="connsiteY3" fmla="*/ 0 h 5351232"/>
              <a:gd name="connsiteX4" fmla="*/ 5122675 w 5682637"/>
              <a:gd name="connsiteY4" fmla="*/ 5342725 h 5351232"/>
              <a:gd name="connsiteX5" fmla="*/ 368812 w 5682637"/>
              <a:gd name="connsiteY5" fmla="*/ 5351232 h 5351232"/>
              <a:gd name="connsiteX6" fmla="*/ 369135 w 5682637"/>
              <a:gd name="connsiteY6" fmla="*/ 5349941 h 5351232"/>
              <a:gd name="connsiteX7" fmla="*/ 0 w 5682637"/>
              <a:gd name="connsiteY7" fmla="*/ 5349941 h 5351232"/>
              <a:gd name="connsiteX8" fmla="*/ 0 w 5682637"/>
              <a:gd name="connsiteY8" fmla="*/ 118356 h 5351232"/>
              <a:gd name="connsiteX0" fmla="*/ 0 w 5734939"/>
              <a:gd name="connsiteY0" fmla="*/ 152545 h 5385421"/>
              <a:gd name="connsiteX1" fmla="*/ 2973065 w 5734939"/>
              <a:gd name="connsiteY1" fmla="*/ 152545 h 5385421"/>
              <a:gd name="connsiteX2" fmla="*/ 2973065 w 5734939"/>
              <a:gd name="connsiteY2" fmla="*/ 153836 h 5385421"/>
              <a:gd name="connsiteX3" fmla="*/ 5734939 w 5734939"/>
              <a:gd name="connsiteY3" fmla="*/ 0 h 5385421"/>
              <a:gd name="connsiteX4" fmla="*/ 5122675 w 5734939"/>
              <a:gd name="connsiteY4" fmla="*/ 5376914 h 5385421"/>
              <a:gd name="connsiteX5" fmla="*/ 368812 w 5734939"/>
              <a:gd name="connsiteY5" fmla="*/ 5385421 h 5385421"/>
              <a:gd name="connsiteX6" fmla="*/ 369135 w 5734939"/>
              <a:gd name="connsiteY6" fmla="*/ 5384130 h 5385421"/>
              <a:gd name="connsiteX7" fmla="*/ 0 w 5734939"/>
              <a:gd name="connsiteY7" fmla="*/ 5384130 h 5385421"/>
              <a:gd name="connsiteX8" fmla="*/ 0 w 5734939"/>
              <a:gd name="connsiteY8" fmla="*/ 152545 h 5385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939" h="5385421">
                <a:moveTo>
                  <a:pt x="0" y="152545"/>
                </a:moveTo>
                <a:lnTo>
                  <a:pt x="2973065" y="152545"/>
                </a:lnTo>
                <a:lnTo>
                  <a:pt x="2973065" y="153836"/>
                </a:lnTo>
                <a:lnTo>
                  <a:pt x="5734939" y="0"/>
                </a:lnTo>
                <a:lnTo>
                  <a:pt x="5122675" y="5376914"/>
                </a:lnTo>
                <a:lnTo>
                  <a:pt x="368812" y="5385421"/>
                </a:lnTo>
                <a:cubicBezTo>
                  <a:pt x="368920" y="5384991"/>
                  <a:pt x="369027" y="5384560"/>
                  <a:pt x="369135" y="5384130"/>
                </a:cubicBezTo>
                <a:lnTo>
                  <a:pt x="0" y="5384130"/>
                </a:lnTo>
                <a:lnTo>
                  <a:pt x="0" y="152545"/>
                </a:lnTo>
                <a:close/>
              </a:path>
            </a:pathLst>
          </a:custGeom>
          <a:solidFill>
            <a:srgbClr val="F96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sz="2400" dirty="0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592E57C-ED6A-4563-A56B-F8A0998B6C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2671" y="162188"/>
            <a:ext cx="702193" cy="5477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1FFFEB-FB34-4C4F-8455-CC1357F58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32360"/>
            <a:ext cx="7667297" cy="495155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659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00C68-24E7-4D31-A6FA-9D9F427A4846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F9684-F575-471B-B955-D09F131B7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061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00C68-24E7-4D31-A6FA-9D9F427A4846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F9684-F575-471B-B955-D09F131B7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14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00C68-24E7-4D31-A6FA-9D9F427A4846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F9684-F575-471B-B955-D09F131B7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111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00C68-24E7-4D31-A6FA-9D9F427A4846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F9684-F575-471B-B955-D09F131B7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606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00C68-24E7-4D31-A6FA-9D9F427A4846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F9684-F575-471B-B955-D09F131B7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928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00C68-24E7-4D31-A6FA-9D9F427A4846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F9684-F575-471B-B955-D09F131B7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47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00C68-24E7-4D31-A6FA-9D9F427A4846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F9684-F575-471B-B955-D09F131B7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477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00C68-24E7-4D31-A6FA-9D9F427A4846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F9684-F575-471B-B955-D09F131B7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81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00C68-24E7-4D31-A6FA-9D9F427A4846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F9684-F575-471B-B955-D09F131B7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988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JPG"/><Relationship Id="rId10" Type="http://schemas.openxmlformats.org/officeDocument/2006/relationships/image" Target="../media/image78.png"/><Relationship Id="rId4" Type="http://schemas.openxmlformats.org/officeDocument/2006/relationships/image" Target="../media/image72.jpeg"/><Relationship Id="rId9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jpeg"/><Relationship Id="rId10" Type="http://schemas.openxmlformats.org/officeDocument/2006/relationships/image" Target="../media/image88.png"/><Relationship Id="rId4" Type="http://schemas.openxmlformats.org/officeDocument/2006/relationships/image" Target="../media/image82.gif"/><Relationship Id="rId9" Type="http://schemas.openxmlformats.org/officeDocument/2006/relationships/image" Target="../media/image8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4.jpeg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png"/><Relationship Id="rId7" Type="http://schemas.openxmlformats.org/officeDocument/2006/relationships/image" Target="../media/image101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jpeg"/><Relationship Id="rId4" Type="http://schemas.openxmlformats.org/officeDocument/2006/relationships/image" Target="../media/image107.jpeg"/><Relationship Id="rId9" Type="http://schemas.openxmlformats.org/officeDocument/2006/relationships/image" Target="../media/image11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5.pn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0" Type="http://schemas.openxmlformats.org/officeDocument/2006/relationships/image" Target="../media/image129.png"/><Relationship Id="rId4" Type="http://schemas.openxmlformats.org/officeDocument/2006/relationships/image" Target="../media/image123.jpeg"/><Relationship Id="rId9" Type="http://schemas.openxmlformats.org/officeDocument/2006/relationships/image" Target="../media/image1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49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12" Type="http://schemas.openxmlformats.org/officeDocument/2006/relationships/image" Target="../media/image148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2.png"/><Relationship Id="rId11" Type="http://schemas.openxmlformats.org/officeDocument/2006/relationships/image" Target="../media/image147.jpeg"/><Relationship Id="rId5" Type="http://schemas.openxmlformats.org/officeDocument/2006/relationships/image" Target="../media/image141.png"/><Relationship Id="rId10" Type="http://schemas.openxmlformats.org/officeDocument/2006/relationships/image" Target="../media/image146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Relationship Id="rId14" Type="http://schemas.openxmlformats.org/officeDocument/2006/relationships/image" Target="../media/image1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57.png"/><Relationship Id="rId7" Type="http://schemas.openxmlformats.org/officeDocument/2006/relationships/image" Target="../media/image161.png"/><Relationship Id="rId12" Type="http://schemas.openxmlformats.org/officeDocument/2006/relationships/image" Target="../media/image166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0.png"/><Relationship Id="rId11" Type="http://schemas.openxmlformats.org/officeDocument/2006/relationships/image" Target="../media/image165.jpeg"/><Relationship Id="rId5" Type="http://schemas.openxmlformats.org/officeDocument/2006/relationships/image" Target="../media/image159.png"/><Relationship Id="rId10" Type="http://schemas.openxmlformats.org/officeDocument/2006/relationships/image" Target="../media/image164.png"/><Relationship Id="rId4" Type="http://schemas.openxmlformats.org/officeDocument/2006/relationships/image" Target="../media/image158.png"/><Relationship Id="rId9" Type="http://schemas.openxmlformats.org/officeDocument/2006/relationships/image" Target="../media/image163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1.png"/><Relationship Id="rId18" Type="http://schemas.openxmlformats.org/officeDocument/2006/relationships/image" Target="../media/image171.png"/><Relationship Id="rId12" Type="http://schemas.openxmlformats.org/officeDocument/2006/relationships/image" Target="../media/image190.png"/><Relationship Id="rId17" Type="http://schemas.openxmlformats.org/officeDocument/2006/relationships/image" Target="../media/image170.png"/><Relationship Id="rId2" Type="http://schemas.openxmlformats.org/officeDocument/2006/relationships/image" Target="../media/image167.jpeg"/><Relationship Id="rId16" Type="http://schemas.openxmlformats.org/officeDocument/2006/relationships/image" Target="../media/image169.png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189.png"/><Relationship Id="rId6" Type="http://schemas.openxmlformats.org/officeDocument/2006/relationships/image" Target="NULL"/><Relationship Id="rId15" Type="http://schemas.openxmlformats.org/officeDocument/2006/relationships/image" Target="../media/image168.png"/><Relationship Id="rId4" Type="http://schemas.openxmlformats.org/officeDocument/2006/relationships/image" Target="NULL"/><Relationship Id="rId14" Type="http://schemas.openxmlformats.org/officeDocument/2006/relationships/image" Target="../media/image192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3.png"/><Relationship Id="rId21" Type="http://schemas.openxmlformats.org/officeDocument/2006/relationships/image" Target="../media/image204.png"/><Relationship Id="rId12" Type="http://schemas.openxmlformats.org/officeDocument/2006/relationships/image" Target="../media/image1190.png"/><Relationship Id="rId25" Type="http://schemas.openxmlformats.org/officeDocument/2006/relationships/image" Target="../media/image176.pn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2.xml"/><Relationship Id="rId24" Type="http://schemas.openxmlformats.org/officeDocument/2006/relationships/image" Target="../media/image175.png"/><Relationship Id="rId5" Type="http://schemas.openxmlformats.org/officeDocument/2006/relationships/image" Target="../media/image1090.png"/><Relationship Id="rId23" Type="http://schemas.openxmlformats.org/officeDocument/2006/relationships/image" Target="../media/image174.png"/><Relationship Id="rId22" Type="http://schemas.openxmlformats.org/officeDocument/2006/relationships/image" Target="../media/image17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8.jpeg"/><Relationship Id="rId7" Type="http://schemas.openxmlformats.org/officeDocument/2006/relationships/image" Target="../media/image181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Relationship Id="rId9" Type="http://schemas.openxmlformats.org/officeDocument/2006/relationships/image" Target="../media/image183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10.png"/><Relationship Id="rId18" Type="http://schemas.openxmlformats.org/officeDocument/2006/relationships/image" Target="../media/image193.png"/><Relationship Id="rId3" Type="http://schemas.openxmlformats.org/officeDocument/2006/relationships/image" Target="../media/image185.png"/><Relationship Id="rId21" Type="http://schemas.openxmlformats.org/officeDocument/2006/relationships/image" Target="../media/image196.png"/><Relationship Id="rId12" Type="http://schemas.openxmlformats.org/officeDocument/2006/relationships/image" Target="../media/image760.png"/><Relationship Id="rId17" Type="http://schemas.openxmlformats.org/officeDocument/2006/relationships/image" Target="../media/image188.png"/><Relationship Id="rId2" Type="http://schemas.openxmlformats.org/officeDocument/2006/relationships/image" Target="../media/image184.jpeg"/><Relationship Id="rId16" Type="http://schemas.openxmlformats.org/officeDocument/2006/relationships/image" Target="../media/image187.png"/><Relationship Id="rId20" Type="http://schemas.openxmlformats.org/officeDocument/2006/relationships/image" Target="../media/image195.png"/><Relationship Id="rId1" Type="http://schemas.openxmlformats.org/officeDocument/2006/relationships/slideLayout" Target="../slideLayouts/slideLayout12.xml"/><Relationship Id="rId15" Type="http://schemas.openxmlformats.org/officeDocument/2006/relationships/image" Target="../media/image186.png"/><Relationship Id="rId19" Type="http://schemas.openxmlformats.org/officeDocument/2006/relationships/image" Target="../media/image194.png"/><Relationship Id="rId14" Type="http://schemas.openxmlformats.org/officeDocument/2006/relationships/image" Target="../media/image180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13" Type="http://schemas.openxmlformats.org/officeDocument/2006/relationships/image" Target="../media/image209.png"/><Relationship Id="rId3" Type="http://schemas.openxmlformats.org/officeDocument/2006/relationships/image" Target="../media/image198.png"/><Relationship Id="rId7" Type="http://schemas.openxmlformats.org/officeDocument/2006/relationships/image" Target="../media/image202.png"/><Relationship Id="rId12" Type="http://schemas.openxmlformats.org/officeDocument/2006/relationships/image" Target="../media/image20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1.png"/><Relationship Id="rId11" Type="http://schemas.openxmlformats.org/officeDocument/2006/relationships/image" Target="../media/image207.png"/><Relationship Id="rId5" Type="http://schemas.openxmlformats.org/officeDocument/2006/relationships/image" Target="../media/image200.png"/><Relationship Id="rId10" Type="http://schemas.openxmlformats.org/officeDocument/2006/relationships/image" Target="../media/image206.png"/><Relationship Id="rId4" Type="http://schemas.openxmlformats.org/officeDocument/2006/relationships/image" Target="../media/image199.png"/><Relationship Id="rId9" Type="http://schemas.openxmlformats.org/officeDocument/2006/relationships/image" Target="../media/image205.png"/><Relationship Id="rId14" Type="http://schemas.openxmlformats.org/officeDocument/2006/relationships/image" Target="../media/image2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emf"/><Relationship Id="rId3" Type="http://schemas.openxmlformats.org/officeDocument/2006/relationships/image" Target="../media/image212.png"/><Relationship Id="rId7" Type="http://schemas.openxmlformats.org/officeDocument/2006/relationships/image" Target="../media/image216.emf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5.png"/><Relationship Id="rId11" Type="http://schemas.openxmlformats.org/officeDocument/2006/relationships/image" Target="../media/image220.jpg"/><Relationship Id="rId5" Type="http://schemas.openxmlformats.org/officeDocument/2006/relationships/image" Target="../media/image214.png"/><Relationship Id="rId10" Type="http://schemas.openxmlformats.org/officeDocument/2006/relationships/image" Target="../media/image219.emf"/><Relationship Id="rId4" Type="http://schemas.openxmlformats.org/officeDocument/2006/relationships/image" Target="../media/image213.png"/><Relationship Id="rId9" Type="http://schemas.openxmlformats.org/officeDocument/2006/relationships/image" Target="../media/image21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5.png"/><Relationship Id="rId5" Type="http://schemas.openxmlformats.org/officeDocument/2006/relationships/image" Target="../media/image224.jpeg"/><Relationship Id="rId4" Type="http://schemas.openxmlformats.org/officeDocument/2006/relationships/image" Target="../media/image2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9.png"/><Relationship Id="rId4" Type="http://schemas.openxmlformats.org/officeDocument/2006/relationships/image" Target="../media/image22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jpeg"/><Relationship Id="rId3" Type="http://schemas.openxmlformats.org/officeDocument/2006/relationships/image" Target="../media/image231.jpeg"/><Relationship Id="rId7" Type="http://schemas.openxmlformats.org/officeDocument/2006/relationships/image" Target="../media/image235.jpe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4.jpeg"/><Relationship Id="rId11" Type="http://schemas.openxmlformats.org/officeDocument/2006/relationships/image" Target="../media/image20.png"/><Relationship Id="rId5" Type="http://schemas.openxmlformats.org/officeDocument/2006/relationships/image" Target="../media/image233.jpeg"/><Relationship Id="rId10" Type="http://schemas.openxmlformats.org/officeDocument/2006/relationships/image" Target="../media/image238.jpeg"/><Relationship Id="rId4" Type="http://schemas.openxmlformats.org/officeDocument/2006/relationships/image" Target="../media/image232.png"/><Relationship Id="rId9" Type="http://schemas.openxmlformats.org/officeDocument/2006/relationships/image" Target="../media/image2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2.png"/><Relationship Id="rId5" Type="http://schemas.openxmlformats.org/officeDocument/2006/relationships/image" Target="../media/image241.jpeg"/><Relationship Id="rId4" Type="http://schemas.openxmlformats.org/officeDocument/2006/relationships/image" Target="../media/image10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/><Relationship Id="rId13" Type="http://schemas.openxmlformats.org/officeDocument/2006/relationships/image" Target="../media/image254.png"/><Relationship Id="rId3" Type="http://schemas.openxmlformats.org/officeDocument/2006/relationships/image" Target="../media/image244.png"/><Relationship Id="rId7" Type="http://schemas.openxmlformats.org/officeDocument/2006/relationships/image" Target="../media/image248.png"/><Relationship Id="rId12" Type="http://schemas.openxmlformats.org/officeDocument/2006/relationships/image" Target="../media/image253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7.png"/><Relationship Id="rId11" Type="http://schemas.openxmlformats.org/officeDocument/2006/relationships/image" Target="../media/image252.png"/><Relationship Id="rId5" Type="http://schemas.openxmlformats.org/officeDocument/2006/relationships/image" Target="../media/image246.png"/><Relationship Id="rId10" Type="http://schemas.openxmlformats.org/officeDocument/2006/relationships/image" Target="../media/image251.png"/><Relationship Id="rId4" Type="http://schemas.openxmlformats.org/officeDocument/2006/relationships/image" Target="../media/image245.png"/><Relationship Id="rId9" Type="http://schemas.openxmlformats.org/officeDocument/2006/relationships/image" Target="../media/image25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1.png"/><Relationship Id="rId3" Type="http://schemas.openxmlformats.org/officeDocument/2006/relationships/image" Target="../media/image256.png"/><Relationship Id="rId7" Type="http://schemas.openxmlformats.org/officeDocument/2006/relationships/image" Target="../media/image260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9.png"/><Relationship Id="rId5" Type="http://schemas.openxmlformats.org/officeDocument/2006/relationships/image" Target="../media/image258.png"/><Relationship Id="rId10" Type="http://schemas.openxmlformats.org/officeDocument/2006/relationships/image" Target="../media/image263.png"/><Relationship Id="rId4" Type="http://schemas.openxmlformats.org/officeDocument/2006/relationships/image" Target="../media/image257.png"/><Relationship Id="rId9" Type="http://schemas.openxmlformats.org/officeDocument/2006/relationships/image" Target="../media/image2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7" Type="http://schemas.openxmlformats.org/officeDocument/2006/relationships/image" Target="../media/image269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8.png"/><Relationship Id="rId5" Type="http://schemas.openxmlformats.org/officeDocument/2006/relationships/image" Target="../media/image267.png"/><Relationship Id="rId4" Type="http://schemas.openxmlformats.org/officeDocument/2006/relationships/image" Target="../media/image26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6.png"/><Relationship Id="rId13" Type="http://schemas.openxmlformats.org/officeDocument/2006/relationships/image" Target="../media/image281.jpeg"/><Relationship Id="rId18" Type="http://schemas.openxmlformats.org/officeDocument/2006/relationships/image" Target="../media/image286.png"/><Relationship Id="rId3" Type="http://schemas.openxmlformats.org/officeDocument/2006/relationships/image" Target="../media/image271.png"/><Relationship Id="rId7" Type="http://schemas.openxmlformats.org/officeDocument/2006/relationships/image" Target="../media/image275.png"/><Relationship Id="rId12" Type="http://schemas.openxmlformats.org/officeDocument/2006/relationships/image" Target="../media/image280.emf"/><Relationship Id="rId17" Type="http://schemas.openxmlformats.org/officeDocument/2006/relationships/image" Target="../media/image285.png"/><Relationship Id="rId2" Type="http://schemas.openxmlformats.org/officeDocument/2006/relationships/image" Target="../media/image270.png"/><Relationship Id="rId16" Type="http://schemas.openxmlformats.org/officeDocument/2006/relationships/image" Target="../media/image284.png"/><Relationship Id="rId20" Type="http://schemas.openxmlformats.org/officeDocument/2006/relationships/image" Target="../media/image28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4.png"/><Relationship Id="rId11" Type="http://schemas.openxmlformats.org/officeDocument/2006/relationships/image" Target="../media/image279.png"/><Relationship Id="rId5" Type="http://schemas.openxmlformats.org/officeDocument/2006/relationships/image" Target="../media/image273.png"/><Relationship Id="rId15" Type="http://schemas.openxmlformats.org/officeDocument/2006/relationships/image" Target="../media/image283.png"/><Relationship Id="rId10" Type="http://schemas.openxmlformats.org/officeDocument/2006/relationships/image" Target="../media/image278.png"/><Relationship Id="rId19" Type="http://schemas.openxmlformats.org/officeDocument/2006/relationships/image" Target="../media/image287.png"/><Relationship Id="rId4" Type="http://schemas.openxmlformats.org/officeDocument/2006/relationships/image" Target="../media/image272.png"/><Relationship Id="rId9" Type="http://schemas.openxmlformats.org/officeDocument/2006/relationships/image" Target="../media/image277.png"/><Relationship Id="rId14" Type="http://schemas.openxmlformats.org/officeDocument/2006/relationships/image" Target="../media/image2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jpeg"/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2.gif"/><Relationship Id="rId4" Type="http://schemas.openxmlformats.org/officeDocument/2006/relationships/image" Target="../media/image29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49" y="961468"/>
            <a:ext cx="6178868" cy="2019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i="1" dirty="0" smtClean="0">
                <a:latin typeface="+mn-lt"/>
              </a:rPr>
              <a:t>Днес ще се срещем – след десет години...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0172"/>
            <a:ext cx="3974076" cy="29805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5217" y="1380443"/>
            <a:ext cx="5875592" cy="107320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F718B8E7-3202-4CF7-A632-8D449520BB3E}"/>
              </a:ext>
            </a:extLst>
          </p:cNvPr>
          <p:cNvGrpSpPr/>
          <p:nvPr/>
        </p:nvGrpSpPr>
        <p:grpSpPr>
          <a:xfrm>
            <a:off x="-3486" y="6601500"/>
            <a:ext cx="12198972" cy="276999"/>
            <a:chOff x="0" y="6603848"/>
            <a:chExt cx="12198972" cy="276999"/>
          </a:xfrm>
        </p:grpSpPr>
        <p:cxnSp>
          <p:nvCxnSpPr>
            <p:cNvPr id="8" name="Straight Connector 7">
              <a:extLst>
                <a:ext uri="{FF2B5EF4-FFF2-40B4-BE49-F238E27FC236}">
                  <a16:creationId xmlns="" xmlns:a16="http://schemas.microsoft.com/office/drawing/2014/main" id="{17046798-6B5C-4432-BC8B-A9FC2EFF2B31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="" xmlns:a16="http://schemas.microsoft.com/office/drawing/2014/main" id="{D96C9C67-CAE9-4EA6-886D-5E8AF1CECD08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29">
              <a:extLst>
                <a:ext uri="{FF2B5EF4-FFF2-40B4-BE49-F238E27FC236}">
                  <a16:creationId xmlns="" xmlns:a16="http://schemas.microsoft.com/office/drawing/2014/main" id="{9ABA7771-8D1D-4C9A-BE40-BA4293460BFE}"/>
                </a:ext>
              </a:extLst>
            </p:cNvPr>
            <p:cNvSpPr txBox="1"/>
            <p:nvPr/>
          </p:nvSpPr>
          <p:spPr>
            <a:xfrm>
              <a:off x="2411238" y="6603848"/>
              <a:ext cx="7390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Baskerville" panose="02020502070401020303"/>
                </a:rPr>
                <a:t>80</a:t>
              </a:r>
              <a:r>
                <a:rPr lang="en-US" sz="1200" baseline="30000" dirty="0">
                  <a:latin typeface="Baskerville" panose="02020502070401020303"/>
                </a:rPr>
                <a:t>th</a:t>
              </a:r>
              <a:r>
                <a:rPr lang="en-US" sz="1200" dirty="0">
                  <a:latin typeface="Baskerville" panose="02020502070401020303"/>
                </a:rPr>
                <a:t> anniversary Department of Atomic Physics, St. </a:t>
              </a:r>
              <a:r>
                <a:rPr lang="en-US" sz="1200" dirty="0" err="1">
                  <a:latin typeface="Baskerville" panose="02020502070401020303"/>
                </a:rPr>
                <a:t>Kliment</a:t>
              </a:r>
              <a:r>
                <a:rPr lang="en-US" sz="1200" dirty="0">
                  <a:latin typeface="Baskerville" panose="02020502070401020303"/>
                </a:rPr>
                <a:t> </a:t>
              </a:r>
              <a:r>
                <a:rPr lang="en-US" sz="1200" dirty="0" err="1">
                  <a:latin typeface="Baskerville" panose="02020502070401020303"/>
                </a:rPr>
                <a:t>Ohridski</a:t>
              </a:r>
              <a:r>
                <a:rPr lang="en-US" sz="1200" dirty="0">
                  <a:latin typeface="Baskerville" panose="02020502070401020303"/>
                </a:rPr>
                <a:t> University of Sofia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April 16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 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– 18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2026</a:t>
              </a:r>
              <a:endParaRPr lang="aa-ET" sz="1200" dirty="0">
                <a:latin typeface="Baskerville" panose="02020502070401020303" pitchFamily="18" charset="0"/>
                <a:ea typeface="Baskerville" panose="02020502070401020303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957778" y="3011632"/>
            <a:ext cx="7938929" cy="3119152"/>
            <a:chOff x="3957778" y="2799197"/>
            <a:chExt cx="7938929" cy="31191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7778" y="2799197"/>
              <a:ext cx="7938929" cy="311915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036291" y="3389750"/>
              <a:ext cx="7860416" cy="7481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939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9880" y="1901941"/>
            <a:ext cx="3015606" cy="22159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6FDD19-4B2A-41FE-B6FF-90008F625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84728"/>
            <a:ext cx="7978540" cy="533551"/>
          </a:xfrm>
        </p:spPr>
        <p:txBody>
          <a:bodyPr>
            <a:normAutofit/>
          </a:bodyPr>
          <a:lstStyle/>
          <a:p>
            <a:r>
              <a:rPr lang="bg-BG" b="1" i="1" dirty="0">
                <a:latin typeface="+mn-lt"/>
              </a:rPr>
              <a:t>Отвъд океана: Оук Ридж, Аргон, Бъркли и Йеил</a:t>
            </a:r>
            <a:endParaRPr lang="en-US" b="1" i="1" dirty="0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192C6C11-E7DA-48FF-983E-877F31C69FC4}"/>
              </a:ext>
            </a:extLst>
          </p:cNvPr>
          <p:cNvGrpSpPr/>
          <p:nvPr/>
        </p:nvGrpSpPr>
        <p:grpSpPr>
          <a:xfrm>
            <a:off x="-3486" y="6601500"/>
            <a:ext cx="12198972" cy="276999"/>
            <a:chOff x="0" y="6603848"/>
            <a:chExt cx="12198972" cy="276999"/>
          </a:xfrm>
        </p:grpSpPr>
        <p:cxnSp>
          <p:nvCxnSpPr>
            <p:cNvPr id="4" name="Straight Connector 3">
              <a:extLst>
                <a:ext uri="{FF2B5EF4-FFF2-40B4-BE49-F238E27FC236}">
                  <a16:creationId xmlns="" xmlns:a16="http://schemas.microsoft.com/office/drawing/2014/main" id="{80347101-4C8A-4E6A-AF4C-E23D47815CD2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4277B9E0-8D18-46BD-9AC3-C088F7EC08C6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Box 29">
              <a:extLst>
                <a:ext uri="{FF2B5EF4-FFF2-40B4-BE49-F238E27FC236}">
                  <a16:creationId xmlns="" xmlns:a16="http://schemas.microsoft.com/office/drawing/2014/main" id="{6148BCBF-E44A-4457-A607-0F0D258F0093}"/>
                </a:ext>
              </a:extLst>
            </p:cNvPr>
            <p:cNvSpPr txBox="1"/>
            <p:nvPr/>
          </p:nvSpPr>
          <p:spPr>
            <a:xfrm>
              <a:off x="2411238" y="6603848"/>
              <a:ext cx="7390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Baskerville" panose="02020502070401020303"/>
                </a:rPr>
                <a:t>80</a:t>
              </a:r>
              <a:r>
                <a:rPr lang="en-US" sz="1200" baseline="30000" dirty="0">
                  <a:latin typeface="Baskerville" panose="02020502070401020303"/>
                </a:rPr>
                <a:t>th</a:t>
              </a:r>
              <a:r>
                <a:rPr lang="en-US" sz="1200" dirty="0">
                  <a:latin typeface="Baskerville" panose="02020502070401020303"/>
                </a:rPr>
                <a:t> anniversary Department of Atomic Physics, St. </a:t>
              </a:r>
              <a:r>
                <a:rPr lang="en-US" sz="1200" dirty="0" err="1">
                  <a:latin typeface="Baskerville" panose="02020502070401020303"/>
                </a:rPr>
                <a:t>Kliment</a:t>
              </a:r>
              <a:r>
                <a:rPr lang="en-US" sz="1200" dirty="0">
                  <a:latin typeface="Baskerville" panose="02020502070401020303"/>
                </a:rPr>
                <a:t> </a:t>
              </a:r>
              <a:r>
                <a:rPr lang="en-US" sz="1200" dirty="0" err="1">
                  <a:latin typeface="Baskerville" panose="02020502070401020303"/>
                </a:rPr>
                <a:t>Ohridski</a:t>
              </a:r>
              <a:r>
                <a:rPr lang="en-US" sz="1200" dirty="0">
                  <a:latin typeface="Baskerville" panose="02020502070401020303"/>
                </a:rPr>
                <a:t> University of Sofia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April 16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 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– 18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2026</a:t>
              </a:r>
              <a:endParaRPr lang="aa-ET" sz="1200" dirty="0">
                <a:latin typeface="Baskerville" panose="02020502070401020303" pitchFamily="18" charset="0"/>
                <a:ea typeface="Baskerville" panose="02020502070401020303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A5BB88C-A803-4C03-9D3F-6CD5B01EAA6E}"/>
              </a:ext>
            </a:extLst>
          </p:cNvPr>
          <p:cNvSpPr txBox="1"/>
          <p:nvPr/>
        </p:nvSpPr>
        <p:spPr>
          <a:xfrm>
            <a:off x="2876397" y="811775"/>
            <a:ext cx="9307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b="1" dirty="0"/>
              <a:t>През 1998 проф. </a:t>
            </a:r>
            <a:r>
              <a:rPr lang="bg-BG" b="1" u="sng" dirty="0">
                <a:solidFill>
                  <a:srgbClr val="0070C0"/>
                </a:solidFill>
              </a:rPr>
              <a:t>Лий Ридингер </a:t>
            </a:r>
            <a:r>
              <a:rPr lang="bg-BG" b="1" dirty="0"/>
              <a:t>и ме покани да работя с него. Така, през януари 1999 получих професура в Университета на Тенеси в Ноксвил и заминах отвъд океана. Беше усилно време, провеждахме експерименти в Оук Ридж, Аргон, Бъркли и Йеил. В Йеил започнах сътрудничество и с проф. </a:t>
            </a:r>
            <a:r>
              <a:rPr lang="bg-BG" b="1" u="sng" dirty="0">
                <a:solidFill>
                  <a:srgbClr val="0070C0"/>
                </a:solidFill>
              </a:rPr>
              <a:t>Ричард (Рик) Кастен</a:t>
            </a:r>
            <a:r>
              <a:rPr lang="bg-BG" b="1" dirty="0"/>
              <a:t>, което продължи дълги години.  </a:t>
            </a:r>
            <a:endParaRPr lang="en-US" b="1" dirty="0"/>
          </a:p>
        </p:txBody>
      </p:sp>
      <p:pic>
        <p:nvPicPr>
          <p:cNvPr id="1026" name="Picture 2" descr="Gamma Sphere Experime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" y="747120"/>
            <a:ext cx="2917153" cy="388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86" y="4599710"/>
            <a:ext cx="2931412" cy="19926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32024" y="6015144"/>
            <a:ext cx="924184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bg-BG" sz="3100" dirty="0" smtClean="0">
                <a:latin typeface="Segoe Script" panose="030B0504020000000003" pitchFamily="66" charset="0"/>
              </a:rPr>
              <a:t>Ръгането с топка в ръце не ме привлече</a:t>
            </a:r>
            <a:endParaRPr lang="en-US" sz="3100" dirty="0">
              <a:latin typeface="Segoe Script" panose="030B0504020000000003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8140" y="25986"/>
            <a:ext cx="728450" cy="7842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6585" y="82250"/>
            <a:ext cx="574420" cy="7303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2185" y="2012104"/>
            <a:ext cx="6201815" cy="12747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7788" y="4778729"/>
            <a:ext cx="6395158" cy="11036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74132" y="3249973"/>
            <a:ext cx="6522453" cy="145654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9479152" y="4127090"/>
            <a:ext cx="2199987" cy="1872174"/>
            <a:chOff x="9479152" y="4127090"/>
            <a:chExt cx="2199987" cy="187217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479152" y="4127090"/>
              <a:ext cx="2199987" cy="1872174"/>
            </a:xfrm>
            <a:prstGeom prst="rect">
              <a:avLst/>
            </a:prstGeom>
          </p:spPr>
        </p:pic>
        <p:cxnSp>
          <p:nvCxnSpPr>
            <p:cNvPr id="18" name="Straight Arrow Connector 17"/>
            <p:cNvCxnSpPr/>
            <p:nvPr/>
          </p:nvCxnSpPr>
          <p:spPr>
            <a:xfrm flipH="1" flipV="1">
              <a:off x="10810241" y="5365518"/>
              <a:ext cx="10159" cy="30376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 flipV="1">
              <a:off x="11155681" y="5365518"/>
              <a:ext cx="10159" cy="30376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/>
            <p:cNvGrpSpPr/>
            <p:nvPr/>
          </p:nvGrpSpPr>
          <p:grpSpPr>
            <a:xfrm>
              <a:off x="10483850" y="4959069"/>
              <a:ext cx="1089305" cy="281"/>
              <a:chOff x="10515600" y="4978119"/>
              <a:chExt cx="1089305" cy="281"/>
            </a:xfrm>
          </p:grpSpPr>
          <p:cxnSp>
            <p:nvCxnSpPr>
              <p:cNvPr id="26" name="Straight Arrow Connector 25"/>
              <p:cNvCxnSpPr/>
              <p:nvPr/>
            </p:nvCxnSpPr>
            <p:spPr>
              <a:xfrm>
                <a:off x="10515600" y="4978400"/>
                <a:ext cx="3048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 flipH="1">
                <a:off x="11236960" y="4978119"/>
                <a:ext cx="367945" cy="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10810241" y="4978400"/>
                <a:ext cx="43560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/>
            <p:cNvSpPr txBox="1"/>
            <p:nvPr/>
          </p:nvSpPr>
          <p:spPr>
            <a:xfrm>
              <a:off x="10848240" y="4737100"/>
              <a:ext cx="7649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000" b="1" i="1" dirty="0" smtClean="0"/>
                <a:t>Δω</a:t>
              </a:r>
              <a:r>
                <a:rPr lang="en-US" sz="1000" b="1" i="1" dirty="0" smtClean="0"/>
                <a:t>ⴌ</a:t>
              </a:r>
              <a:r>
                <a:rPr lang="bg-BG" sz="1000" b="1" i="1" dirty="0" smtClean="0"/>
                <a:t> = </a:t>
              </a:r>
              <a:r>
                <a:rPr lang="bg-BG" sz="1000" b="1" dirty="0" smtClean="0"/>
                <a:t>0.15</a:t>
              </a:r>
              <a:endParaRPr lang="en-US" sz="1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94102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B9136A-ECC3-4C8E-A5BB-D5DEFBC1E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i="1" dirty="0">
                <a:latin typeface="+mn-lt"/>
              </a:rPr>
              <a:t>Обратно в Европа: 2001 – 2007 </a:t>
            </a:r>
            <a:endParaRPr lang="en-US" b="1" i="1" dirty="0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FD154964-1EF5-4FA7-97BD-BAE8EDA8574D}"/>
              </a:ext>
            </a:extLst>
          </p:cNvPr>
          <p:cNvGrpSpPr/>
          <p:nvPr/>
        </p:nvGrpSpPr>
        <p:grpSpPr>
          <a:xfrm>
            <a:off x="-3486" y="6601500"/>
            <a:ext cx="12198972" cy="276999"/>
            <a:chOff x="0" y="6603848"/>
            <a:chExt cx="12198972" cy="276999"/>
          </a:xfrm>
        </p:grpSpPr>
        <p:cxnSp>
          <p:nvCxnSpPr>
            <p:cNvPr id="4" name="Straight Connector 3">
              <a:extLst>
                <a:ext uri="{FF2B5EF4-FFF2-40B4-BE49-F238E27FC236}">
                  <a16:creationId xmlns="" xmlns:a16="http://schemas.microsoft.com/office/drawing/2014/main" id="{9F371F4F-3F83-4F28-83B0-68F2D01C35CD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CE2F5375-87C3-4855-8713-AE0AB2D2ADC6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Box 29">
              <a:extLst>
                <a:ext uri="{FF2B5EF4-FFF2-40B4-BE49-F238E27FC236}">
                  <a16:creationId xmlns="" xmlns:a16="http://schemas.microsoft.com/office/drawing/2014/main" id="{F40EDB08-611F-4E2F-88FE-CACBB78DEA02}"/>
                </a:ext>
              </a:extLst>
            </p:cNvPr>
            <p:cNvSpPr txBox="1"/>
            <p:nvPr/>
          </p:nvSpPr>
          <p:spPr>
            <a:xfrm>
              <a:off x="2411238" y="6603848"/>
              <a:ext cx="7390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Baskerville" panose="02020502070401020303"/>
                </a:rPr>
                <a:t>80</a:t>
              </a:r>
              <a:r>
                <a:rPr lang="en-US" sz="1200" baseline="30000" dirty="0">
                  <a:latin typeface="Baskerville" panose="02020502070401020303"/>
                </a:rPr>
                <a:t>th</a:t>
              </a:r>
              <a:r>
                <a:rPr lang="en-US" sz="1200" dirty="0">
                  <a:latin typeface="Baskerville" panose="02020502070401020303"/>
                </a:rPr>
                <a:t> anniversary Department of Atomic Physics, St. </a:t>
              </a:r>
              <a:r>
                <a:rPr lang="en-US" sz="1200" dirty="0" err="1">
                  <a:latin typeface="Baskerville" panose="02020502070401020303"/>
                </a:rPr>
                <a:t>Kliment</a:t>
              </a:r>
              <a:r>
                <a:rPr lang="en-US" sz="1200" dirty="0">
                  <a:latin typeface="Baskerville" panose="02020502070401020303"/>
                </a:rPr>
                <a:t> </a:t>
              </a:r>
              <a:r>
                <a:rPr lang="en-US" sz="1200" dirty="0" err="1">
                  <a:latin typeface="Baskerville" panose="02020502070401020303"/>
                </a:rPr>
                <a:t>Ohridski</a:t>
              </a:r>
              <a:r>
                <a:rPr lang="en-US" sz="1200" dirty="0">
                  <a:latin typeface="Baskerville" panose="02020502070401020303"/>
                </a:rPr>
                <a:t> University of Sofia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April 16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 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– 18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2026</a:t>
              </a:r>
              <a:endParaRPr lang="aa-ET" sz="1200" dirty="0">
                <a:latin typeface="Baskerville" panose="02020502070401020303" pitchFamily="18" charset="0"/>
                <a:ea typeface="Baskerville" panose="02020502070401020303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87" y="795570"/>
            <a:ext cx="3799631" cy="5809263"/>
          </a:xfrm>
          <a:prstGeom prst="rect">
            <a:avLst/>
          </a:prstGeom>
        </p:spPr>
      </p:pic>
      <p:pic>
        <p:nvPicPr>
          <p:cNvPr id="2050" name="Picture 2" descr="GANI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1" y="5283200"/>
            <a:ext cx="3766573" cy="131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420" y="6142183"/>
            <a:ext cx="1626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GANIL, </a:t>
            </a:r>
            <a:r>
              <a:rPr lang="bg-BG" sz="2400" b="1" dirty="0">
                <a:solidFill>
                  <a:srgbClr val="FF0000"/>
                </a:solidFill>
              </a:rPr>
              <a:t>Кан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A5BB88C-A803-4C03-9D3F-6CD5B01EAA6E}"/>
              </a:ext>
            </a:extLst>
          </p:cNvPr>
          <p:cNvSpPr txBox="1"/>
          <p:nvPr/>
        </p:nvSpPr>
        <p:spPr>
          <a:xfrm>
            <a:off x="3796143" y="830247"/>
            <a:ext cx="8387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b="1" dirty="0"/>
              <a:t>През 2001 се завърнах в Европа, </a:t>
            </a:r>
            <a:r>
              <a:rPr lang="bg-BG" b="1" dirty="0" smtClean="0"/>
              <a:t>първоначално в </a:t>
            </a:r>
            <a:r>
              <a:rPr lang="bg-BG" b="1" dirty="0"/>
              <a:t>Льовен, а от </a:t>
            </a:r>
            <a:r>
              <a:rPr lang="bg-BG" b="1" dirty="0" smtClean="0"/>
              <a:t>2003 в Камерино. </a:t>
            </a:r>
            <a:r>
              <a:rPr lang="bg-BG" b="1" dirty="0"/>
              <a:t>Фокусирах се над изседвания на ядрени </a:t>
            </a:r>
            <a:r>
              <a:rPr lang="bg-BG" b="1" dirty="0" smtClean="0"/>
              <a:t>моменти.</a:t>
            </a:r>
            <a:r>
              <a:rPr lang="en-US" b="1" dirty="0" smtClean="0"/>
              <a:t> </a:t>
            </a:r>
            <a:r>
              <a:rPr lang="bg-BG" b="1" dirty="0" smtClean="0"/>
              <a:t> </a:t>
            </a:r>
            <a:endParaRPr lang="en-US" b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3408222" y="5269300"/>
            <a:ext cx="3251202" cy="1385349"/>
            <a:chOff x="3001824" y="5269300"/>
            <a:chExt cx="3251202" cy="138534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01824" y="5269300"/>
              <a:ext cx="3251202" cy="13322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098807" y="6192984"/>
              <a:ext cx="20158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GSI, </a:t>
              </a:r>
              <a:r>
                <a:rPr lang="bg-BG" sz="2400" b="1" dirty="0">
                  <a:solidFill>
                    <a:srgbClr val="FF0000"/>
                  </a:solidFill>
                </a:rPr>
                <a:t>Дармщат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604014" y="5266512"/>
            <a:ext cx="2806570" cy="1420466"/>
            <a:chOff x="6179143" y="5266512"/>
            <a:chExt cx="2806570" cy="142046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34551" y="5266512"/>
              <a:ext cx="2751162" cy="133966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179143" y="6225313"/>
              <a:ext cx="16193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LNL, </a:t>
              </a:r>
              <a:r>
                <a:rPr lang="bg-BG" sz="2400" b="1" dirty="0">
                  <a:solidFill>
                    <a:srgbClr val="FF0000"/>
                  </a:solidFill>
                </a:rPr>
                <a:t>Падуа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7321" y="5262200"/>
            <a:ext cx="2784681" cy="134397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407255" y="6211459"/>
            <a:ext cx="1891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IPNO, </a:t>
            </a:r>
            <a:r>
              <a:rPr lang="bg-BG" sz="2400" b="1" dirty="0">
                <a:solidFill>
                  <a:srgbClr val="FF0000"/>
                </a:solidFill>
              </a:rPr>
              <a:t>Париж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16444" y="27708"/>
            <a:ext cx="696909" cy="825569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3917227" y="2758151"/>
            <a:ext cx="6157126" cy="2367664"/>
            <a:chOff x="3963407" y="2702735"/>
            <a:chExt cx="6157126" cy="236766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3407" y="2702735"/>
              <a:ext cx="5835102" cy="116143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92848" y="3631726"/>
              <a:ext cx="6127685" cy="1438673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81928" y="3401673"/>
              <a:ext cx="4681780" cy="267511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95212" y="2975088"/>
            <a:ext cx="2188811" cy="219337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80283" y="1554149"/>
            <a:ext cx="5824515" cy="105646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64295" y="1371185"/>
            <a:ext cx="1261159" cy="149545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14867" y="1316396"/>
            <a:ext cx="1256900" cy="16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7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819" y="5353887"/>
            <a:ext cx="1650800" cy="10558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659" y="3395350"/>
            <a:ext cx="3220169" cy="11839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397" y="3956570"/>
            <a:ext cx="3543820" cy="26578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A59626-0643-4496-91A6-2EECB2CF7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007" y="217921"/>
            <a:ext cx="8041104" cy="495155"/>
          </a:xfrm>
        </p:spPr>
        <p:txBody>
          <a:bodyPr>
            <a:normAutofit/>
          </a:bodyPr>
          <a:lstStyle/>
          <a:p>
            <a:r>
              <a:rPr lang="bg-BG" b="1" i="1" dirty="0">
                <a:latin typeface="+mn-lt"/>
              </a:rPr>
              <a:t>В страната на изгряващото слънце</a:t>
            </a:r>
            <a:endParaRPr lang="en-US" b="1" i="1" dirty="0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8399F178-8F23-4DAD-9496-133359D8B894}"/>
              </a:ext>
            </a:extLst>
          </p:cNvPr>
          <p:cNvGrpSpPr/>
          <p:nvPr/>
        </p:nvGrpSpPr>
        <p:grpSpPr>
          <a:xfrm>
            <a:off x="-3486" y="6601500"/>
            <a:ext cx="12198972" cy="276999"/>
            <a:chOff x="0" y="6603848"/>
            <a:chExt cx="12198972" cy="276999"/>
          </a:xfrm>
        </p:grpSpPr>
        <p:cxnSp>
          <p:nvCxnSpPr>
            <p:cNvPr id="4" name="Straight Connector 3">
              <a:extLst>
                <a:ext uri="{FF2B5EF4-FFF2-40B4-BE49-F238E27FC236}">
                  <a16:creationId xmlns="" xmlns:a16="http://schemas.microsoft.com/office/drawing/2014/main" id="{249A8427-5FB6-4D58-B574-26FBA26BF96C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02D43AE1-4FD1-45AB-820F-BCCA5A904D9B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Box 29">
              <a:extLst>
                <a:ext uri="{FF2B5EF4-FFF2-40B4-BE49-F238E27FC236}">
                  <a16:creationId xmlns="" xmlns:a16="http://schemas.microsoft.com/office/drawing/2014/main" id="{C5C92EA8-143D-4BA2-B2FD-2C5C51D6AAE1}"/>
                </a:ext>
              </a:extLst>
            </p:cNvPr>
            <p:cNvSpPr txBox="1"/>
            <p:nvPr/>
          </p:nvSpPr>
          <p:spPr>
            <a:xfrm>
              <a:off x="2411238" y="6603848"/>
              <a:ext cx="7390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Baskerville" panose="02020502070401020303"/>
                </a:rPr>
                <a:t>80</a:t>
              </a:r>
              <a:r>
                <a:rPr lang="en-US" sz="1200" baseline="30000" dirty="0">
                  <a:latin typeface="Baskerville" panose="02020502070401020303"/>
                </a:rPr>
                <a:t>th</a:t>
              </a:r>
              <a:r>
                <a:rPr lang="en-US" sz="1200" dirty="0">
                  <a:latin typeface="Baskerville" panose="02020502070401020303"/>
                </a:rPr>
                <a:t> anniversary Department of Atomic Physics, St. </a:t>
              </a:r>
              <a:r>
                <a:rPr lang="en-US" sz="1200" dirty="0" err="1">
                  <a:latin typeface="Baskerville" panose="02020502070401020303"/>
                </a:rPr>
                <a:t>Kliment</a:t>
              </a:r>
              <a:r>
                <a:rPr lang="en-US" sz="1200" dirty="0">
                  <a:latin typeface="Baskerville" panose="02020502070401020303"/>
                </a:rPr>
                <a:t> </a:t>
              </a:r>
              <a:r>
                <a:rPr lang="en-US" sz="1200" dirty="0" err="1">
                  <a:latin typeface="Baskerville" panose="02020502070401020303"/>
                </a:rPr>
                <a:t>Ohridski</a:t>
              </a:r>
              <a:r>
                <a:rPr lang="en-US" sz="1200" dirty="0">
                  <a:latin typeface="Baskerville" panose="02020502070401020303"/>
                </a:rPr>
                <a:t> University of Sofia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April 16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 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– 18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2026</a:t>
              </a:r>
              <a:endParaRPr lang="aa-ET" sz="1200" dirty="0">
                <a:latin typeface="Baskerville" panose="02020502070401020303" pitchFamily="18" charset="0"/>
                <a:ea typeface="Baskerville" panose="02020502070401020303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A5BB88C-A803-4C03-9D3F-6CD5B01EAA6E}"/>
              </a:ext>
            </a:extLst>
          </p:cNvPr>
          <p:cNvSpPr txBox="1"/>
          <p:nvPr/>
        </p:nvSpPr>
        <p:spPr>
          <a:xfrm>
            <a:off x="2126981" y="793303"/>
            <a:ext cx="1008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b="1" dirty="0"/>
              <a:t>Около средата на 200</a:t>
            </a:r>
            <a:r>
              <a:rPr lang="en-US" b="1" dirty="0"/>
              <a:t>2</a:t>
            </a:r>
            <a:r>
              <a:rPr lang="bg-BG" b="1" dirty="0"/>
              <a:t> заедно с </a:t>
            </a:r>
            <a:r>
              <a:rPr lang="bg-BG" b="1" dirty="0">
                <a:solidFill>
                  <a:srgbClr val="0070C0"/>
                </a:solidFill>
              </a:rPr>
              <a:t>Георги Георгиев </a:t>
            </a:r>
            <a:r>
              <a:rPr lang="bg-BG" b="1" dirty="0"/>
              <a:t>и </a:t>
            </a:r>
            <a:r>
              <a:rPr lang="bg-BG" b="1" dirty="0">
                <a:solidFill>
                  <a:srgbClr val="0070C0"/>
                </a:solidFill>
              </a:rPr>
              <a:t>Жан-Мишел Дуга </a:t>
            </a:r>
            <a:r>
              <a:rPr lang="bg-BG" b="1" dirty="0"/>
              <a:t>започнахме активно  сътрудничество с проф. </a:t>
            </a:r>
            <a:r>
              <a:rPr lang="bg-BG" b="1" dirty="0">
                <a:solidFill>
                  <a:srgbClr val="0070C0"/>
                </a:solidFill>
              </a:rPr>
              <a:t>Койчиро </a:t>
            </a:r>
            <a:r>
              <a:rPr lang="bg-BG" b="1" dirty="0" smtClean="0">
                <a:solidFill>
                  <a:srgbClr val="0070C0"/>
                </a:solidFill>
              </a:rPr>
              <a:t>Асахи</a:t>
            </a:r>
            <a:r>
              <a:rPr lang="bg-BG" b="1" dirty="0" smtClean="0"/>
              <a:t> и </a:t>
            </a:r>
            <a:r>
              <a:rPr lang="bg-BG" b="1" dirty="0"/>
              <a:t>ученика му </a:t>
            </a:r>
            <a:r>
              <a:rPr lang="bg-BG" b="1" dirty="0">
                <a:solidFill>
                  <a:srgbClr val="0070C0"/>
                </a:solidFill>
              </a:rPr>
              <a:t>Хидеки Уено </a:t>
            </a:r>
            <a:r>
              <a:rPr lang="bg-BG" b="1" dirty="0"/>
              <a:t>в РИКЕН. През 2014 установих контакти с колегите работещи в областта на ядрената </a:t>
            </a:r>
            <a:r>
              <a:rPr lang="bg-BG" b="1" dirty="0" smtClean="0"/>
              <a:t>фотоника в Япония. </a:t>
            </a:r>
            <a:r>
              <a:rPr lang="bg-BG" b="1" dirty="0"/>
              <a:t>З</a:t>
            </a:r>
            <a:r>
              <a:rPr lang="bg-BG" b="1" dirty="0" smtClean="0"/>
              <a:t>апочна сътрудничество ни с </a:t>
            </a:r>
            <a:r>
              <a:rPr lang="bg-BG" b="1" dirty="0"/>
              <a:t>проф. </a:t>
            </a:r>
            <a:r>
              <a:rPr lang="bg-BG" b="1" dirty="0">
                <a:solidFill>
                  <a:srgbClr val="0070C0"/>
                </a:solidFill>
              </a:rPr>
              <a:t>Атсуши Тамий </a:t>
            </a:r>
            <a:r>
              <a:rPr lang="bg-BG" b="1" dirty="0"/>
              <a:t>от </a:t>
            </a:r>
            <a:r>
              <a:rPr lang="en-US" b="1" dirty="0"/>
              <a:t>RCNP</a:t>
            </a:r>
            <a:r>
              <a:rPr lang="bg-BG" b="1" dirty="0"/>
              <a:t>, Университет на Осака.  </a:t>
            </a:r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397" y="1731887"/>
            <a:ext cx="3527603" cy="26369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314544" y="1725777"/>
            <a:ext cx="96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D32E9"/>
                </a:solidFill>
              </a:rPr>
              <a:t>RIKEN</a:t>
            </a:r>
            <a:endParaRPr lang="en-US" sz="2400" b="1" i="1" dirty="0">
              <a:solidFill>
                <a:srgbClr val="0D32E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328398" y="4492072"/>
            <a:ext cx="881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D32E9"/>
                </a:solidFill>
              </a:rPr>
              <a:t>RCNP</a:t>
            </a:r>
            <a:endParaRPr lang="en-US" sz="2400" b="1" i="1" dirty="0">
              <a:solidFill>
                <a:srgbClr val="0D32E9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2740" y="1944547"/>
            <a:ext cx="6461657" cy="13791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1991" y="3380452"/>
            <a:ext cx="3312882" cy="18818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627151"/>
            <a:ext cx="2190452" cy="29720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9659" y="4658550"/>
            <a:ext cx="3173916" cy="18225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01360" y="5382017"/>
            <a:ext cx="1733806" cy="12136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486" y="750020"/>
            <a:ext cx="2193938" cy="286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1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om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520" y="86756"/>
            <a:ext cx="719783" cy="723307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1FC60E-6441-4834-A75C-3222750D3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i="1" dirty="0">
                <a:latin typeface="+mn-lt"/>
              </a:rPr>
              <a:t>ЦЕРН е </a:t>
            </a:r>
            <a:r>
              <a:rPr lang="bg-BG" b="1" i="1" dirty="0" smtClean="0">
                <a:latin typeface="+mn-lt"/>
              </a:rPr>
              <a:t>и ядрена лаборатория</a:t>
            </a:r>
            <a:endParaRPr lang="en-US" b="1" i="1" dirty="0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AF77FCD0-34F3-4A4F-8068-466C51440C17}"/>
              </a:ext>
            </a:extLst>
          </p:cNvPr>
          <p:cNvGrpSpPr/>
          <p:nvPr/>
        </p:nvGrpSpPr>
        <p:grpSpPr>
          <a:xfrm>
            <a:off x="-3486" y="6601500"/>
            <a:ext cx="12198972" cy="276999"/>
            <a:chOff x="0" y="6603848"/>
            <a:chExt cx="12198972" cy="276999"/>
          </a:xfrm>
        </p:grpSpPr>
        <p:cxnSp>
          <p:nvCxnSpPr>
            <p:cNvPr id="4" name="Straight Connector 3">
              <a:extLst>
                <a:ext uri="{FF2B5EF4-FFF2-40B4-BE49-F238E27FC236}">
                  <a16:creationId xmlns="" xmlns:a16="http://schemas.microsoft.com/office/drawing/2014/main" id="{36BDD14D-55A6-423B-9DBD-F5B18900D411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1B2EA66A-B6DD-43CF-B132-6FCF36718466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Box 29">
              <a:extLst>
                <a:ext uri="{FF2B5EF4-FFF2-40B4-BE49-F238E27FC236}">
                  <a16:creationId xmlns="" xmlns:a16="http://schemas.microsoft.com/office/drawing/2014/main" id="{8247F916-9B05-4571-BB89-F41918702705}"/>
                </a:ext>
              </a:extLst>
            </p:cNvPr>
            <p:cNvSpPr txBox="1"/>
            <p:nvPr/>
          </p:nvSpPr>
          <p:spPr>
            <a:xfrm>
              <a:off x="2411238" y="6603848"/>
              <a:ext cx="7390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Baskerville" panose="02020502070401020303"/>
                </a:rPr>
                <a:t>80</a:t>
              </a:r>
              <a:r>
                <a:rPr lang="en-US" sz="1200" baseline="30000" dirty="0">
                  <a:latin typeface="Baskerville" panose="02020502070401020303"/>
                </a:rPr>
                <a:t>th</a:t>
              </a:r>
              <a:r>
                <a:rPr lang="en-US" sz="1200" dirty="0">
                  <a:latin typeface="Baskerville" panose="02020502070401020303"/>
                </a:rPr>
                <a:t> anniversary Department of Atomic Physics, St. </a:t>
              </a:r>
              <a:r>
                <a:rPr lang="en-US" sz="1200" dirty="0" err="1">
                  <a:latin typeface="Baskerville" panose="02020502070401020303"/>
                </a:rPr>
                <a:t>Kliment</a:t>
              </a:r>
              <a:r>
                <a:rPr lang="en-US" sz="1200" dirty="0">
                  <a:latin typeface="Baskerville" panose="02020502070401020303"/>
                </a:rPr>
                <a:t> </a:t>
              </a:r>
              <a:r>
                <a:rPr lang="en-US" sz="1200" dirty="0" err="1">
                  <a:latin typeface="Baskerville" panose="02020502070401020303"/>
                </a:rPr>
                <a:t>Ohridski</a:t>
              </a:r>
              <a:r>
                <a:rPr lang="en-US" sz="1200" dirty="0">
                  <a:latin typeface="Baskerville" panose="02020502070401020303"/>
                </a:rPr>
                <a:t> University of Sofia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April 16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 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– 18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2026</a:t>
              </a:r>
              <a:endParaRPr lang="aa-ET" sz="1200" dirty="0">
                <a:latin typeface="Baskerville" panose="02020502070401020303" pitchFamily="18" charset="0"/>
                <a:ea typeface="Baskerville" panose="02020502070401020303" pitchFamily="18" charset="0"/>
              </a:endParaRPr>
            </a:p>
          </p:txBody>
        </p:sp>
      </p:grpSp>
      <p:pic>
        <p:nvPicPr>
          <p:cNvPr id="1026" name="Picture 2" descr="ISOLDE sees shape shifting in gold nuclei | CER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0063"/>
            <a:ext cx="4159551" cy="296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伊索尔德-花瓣网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039" y="140294"/>
            <a:ext cx="2765091" cy="67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SOLDE historic photos - CERN Document Ser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7" y="3779521"/>
            <a:ext cx="4163037" cy="283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67298" y="816094"/>
            <a:ext cx="8024702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rgbClr val="1A1A1A"/>
                </a:solidFill>
                <a:latin typeface="Century" panose="02040604050505020304" pitchFamily="18" charset="0"/>
              </a:rPr>
              <a:t>Conseil Européen pour la Recherche Nucléaire</a:t>
            </a:r>
            <a:endParaRPr lang="en-US" sz="2800" dirty="0">
              <a:latin typeface="Century" panose="020406040505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A5BB88C-A803-4C03-9D3F-6CD5B01EAA6E}"/>
              </a:ext>
            </a:extLst>
          </p:cNvPr>
          <p:cNvSpPr txBox="1"/>
          <p:nvPr/>
        </p:nvSpPr>
        <p:spPr>
          <a:xfrm>
            <a:off x="4167298" y="1348669"/>
            <a:ext cx="8016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b="1" dirty="0"/>
              <a:t>През </a:t>
            </a:r>
            <a:r>
              <a:rPr lang="bg-BG" b="1" dirty="0" smtClean="0"/>
              <a:t>1997 посетих ИЗОЛДЕ за първи път. Проф. </a:t>
            </a:r>
            <a:r>
              <a:rPr lang="bg-BG" b="1" dirty="0" smtClean="0">
                <a:solidFill>
                  <a:srgbClr val="0070C0"/>
                </a:solidFill>
              </a:rPr>
              <a:t>Мика Хас</a:t>
            </a:r>
            <a:r>
              <a:rPr lang="bg-BG" b="1" dirty="0" smtClean="0"/>
              <a:t> от Вайцмановия Институт ме разведе наоколо.  Включих се в екпериментите с </a:t>
            </a:r>
            <a:r>
              <a:rPr lang="en-US" b="1" dirty="0" smtClean="0"/>
              <a:t>COLAPS</a:t>
            </a:r>
            <a:r>
              <a:rPr lang="bg-BG" b="1" dirty="0" smtClean="0"/>
              <a:t>,</a:t>
            </a:r>
            <a:r>
              <a:rPr lang="en-US" b="1" dirty="0" smtClean="0"/>
              <a:t> </a:t>
            </a:r>
            <a:r>
              <a:rPr lang="bg-BG" b="1" dirty="0" smtClean="0"/>
              <a:t>колинеарна лазерна спектроскопия, с</a:t>
            </a:r>
            <a:r>
              <a:rPr lang="en-US" b="1" dirty="0" smtClean="0"/>
              <a:t> </a:t>
            </a:r>
            <a:r>
              <a:rPr lang="bg-BG" b="1" dirty="0" smtClean="0"/>
              <a:t>проф. </a:t>
            </a:r>
            <a:r>
              <a:rPr lang="bg-BG" b="1" dirty="0" smtClean="0">
                <a:solidFill>
                  <a:srgbClr val="0070C0"/>
                </a:solidFill>
              </a:rPr>
              <a:t>Герда Нейенс</a:t>
            </a:r>
            <a:r>
              <a:rPr lang="bg-BG" b="1" dirty="0" smtClean="0"/>
              <a:t>.  </a:t>
            </a:r>
            <a:r>
              <a:rPr lang="bg-BG" b="1" dirty="0" smtClean="0">
                <a:solidFill>
                  <a:srgbClr val="0070C0"/>
                </a:solidFill>
              </a:rPr>
              <a:t>Георги Георгиев</a:t>
            </a:r>
            <a:r>
              <a:rPr lang="bg-BG" b="1" dirty="0" smtClean="0"/>
              <a:t> и </a:t>
            </a:r>
            <a:r>
              <a:rPr lang="bg-BG" b="1" dirty="0" smtClean="0">
                <a:solidFill>
                  <a:srgbClr val="0070C0"/>
                </a:solidFill>
              </a:rPr>
              <a:t>Деян Йорданов </a:t>
            </a:r>
            <a:r>
              <a:rPr lang="bg-BG" b="1" dirty="0" smtClean="0"/>
              <a:t>получиха позиции в ЦЕРН, провеждаха експерименти... </a:t>
            </a:r>
            <a:endParaRPr lang="en-US" b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4167299" y="2475199"/>
            <a:ext cx="8031343" cy="1289170"/>
            <a:chOff x="4167299" y="2475199"/>
            <a:chExt cx="8031343" cy="128917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40533" y="2475199"/>
              <a:ext cx="1958109" cy="128917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67299" y="2531512"/>
              <a:ext cx="6073233" cy="1012206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4195006" y="5255944"/>
            <a:ext cx="7983638" cy="1313289"/>
            <a:chOff x="4195006" y="5255944"/>
            <a:chExt cx="7983638" cy="131328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95006" y="5255944"/>
              <a:ext cx="5993511" cy="131210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268240" y="5407501"/>
              <a:ext cx="1910404" cy="1161732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4195006" y="3573537"/>
            <a:ext cx="7989018" cy="1761480"/>
            <a:chOff x="4195006" y="3573537"/>
            <a:chExt cx="7989018" cy="176148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95006" y="3573537"/>
              <a:ext cx="6045526" cy="166039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086109" y="3794949"/>
              <a:ext cx="2097915" cy="15400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216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57" y="736751"/>
            <a:ext cx="4743929" cy="3560391"/>
            <a:chOff x="-3486" y="3057347"/>
            <a:chExt cx="4743929" cy="356039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86" y="3057347"/>
              <a:ext cx="4743929" cy="355794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98583" y="6248406"/>
              <a:ext cx="21120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g-BG" b="1" dirty="0" smtClean="0"/>
                <a:t>Букурещ, май 2005</a:t>
              </a:r>
              <a:endParaRPr lang="en-US" b="1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FC1A14-43DA-40C2-A9E6-B73FA3B01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i="1" dirty="0">
                <a:latin typeface="+mn-lt"/>
              </a:rPr>
              <a:t>Пъпът ми е хвърлен на Балканите</a:t>
            </a:r>
            <a:r>
              <a:rPr lang="en-US" b="1" i="1" dirty="0">
                <a:latin typeface="+mn-lt"/>
              </a:rPr>
              <a:t> (</a:t>
            </a:r>
            <a:r>
              <a:rPr lang="en-US" b="1" i="1" dirty="0" err="1">
                <a:latin typeface="+mn-lt"/>
              </a:rPr>
              <a:t>SEENet</a:t>
            </a:r>
            <a:r>
              <a:rPr lang="en-US" b="1" i="1" dirty="0">
                <a:latin typeface="+mn-lt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9980830-104D-4658-BE25-7E7486F282A9}"/>
              </a:ext>
            </a:extLst>
          </p:cNvPr>
          <p:cNvGrpSpPr/>
          <p:nvPr/>
        </p:nvGrpSpPr>
        <p:grpSpPr>
          <a:xfrm>
            <a:off x="-3486" y="6601500"/>
            <a:ext cx="12198972" cy="276999"/>
            <a:chOff x="0" y="6603848"/>
            <a:chExt cx="12198972" cy="276999"/>
          </a:xfrm>
        </p:grpSpPr>
        <p:cxnSp>
          <p:nvCxnSpPr>
            <p:cNvPr id="4" name="Straight Connector 3">
              <a:extLst>
                <a:ext uri="{FF2B5EF4-FFF2-40B4-BE49-F238E27FC236}">
                  <a16:creationId xmlns="" xmlns:a16="http://schemas.microsoft.com/office/drawing/2014/main" id="{A07BF661-3865-4186-AB8C-78492556F0AA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9F36468D-B3D0-4775-97B0-9DB51F3906CF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Box 29">
              <a:extLst>
                <a:ext uri="{FF2B5EF4-FFF2-40B4-BE49-F238E27FC236}">
                  <a16:creationId xmlns="" xmlns:a16="http://schemas.microsoft.com/office/drawing/2014/main" id="{67BE23CC-3DC3-4134-A49B-08888592C582}"/>
                </a:ext>
              </a:extLst>
            </p:cNvPr>
            <p:cNvSpPr txBox="1"/>
            <p:nvPr/>
          </p:nvSpPr>
          <p:spPr>
            <a:xfrm>
              <a:off x="2411238" y="6603848"/>
              <a:ext cx="7390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Baskerville" panose="02020502070401020303"/>
                </a:rPr>
                <a:t>80</a:t>
              </a:r>
              <a:r>
                <a:rPr lang="en-US" sz="1200" baseline="30000" dirty="0">
                  <a:latin typeface="Baskerville" panose="02020502070401020303"/>
                </a:rPr>
                <a:t>th</a:t>
              </a:r>
              <a:r>
                <a:rPr lang="en-US" sz="1200" dirty="0">
                  <a:latin typeface="Baskerville" panose="02020502070401020303"/>
                </a:rPr>
                <a:t> anniversary Department of Atomic Physics, St. </a:t>
              </a:r>
              <a:r>
                <a:rPr lang="en-US" sz="1200" dirty="0" err="1">
                  <a:latin typeface="Baskerville" panose="02020502070401020303"/>
                </a:rPr>
                <a:t>Kliment</a:t>
              </a:r>
              <a:r>
                <a:rPr lang="en-US" sz="1200" dirty="0">
                  <a:latin typeface="Baskerville" panose="02020502070401020303"/>
                </a:rPr>
                <a:t> </a:t>
              </a:r>
              <a:r>
                <a:rPr lang="en-US" sz="1200" dirty="0" err="1">
                  <a:latin typeface="Baskerville" panose="02020502070401020303"/>
                </a:rPr>
                <a:t>Ohridski</a:t>
              </a:r>
              <a:r>
                <a:rPr lang="en-US" sz="1200" dirty="0">
                  <a:latin typeface="Baskerville" panose="02020502070401020303"/>
                </a:rPr>
                <a:t> University of Sofia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April 16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 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– 18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2026</a:t>
              </a:r>
              <a:endParaRPr lang="aa-ET" sz="1200" dirty="0">
                <a:latin typeface="Baskerville" panose="02020502070401020303" pitchFamily="18" charset="0"/>
                <a:ea typeface="Baskerville" panose="02020502070401020303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A5BB88C-A803-4C03-9D3F-6CD5B01EAA6E}"/>
              </a:ext>
            </a:extLst>
          </p:cNvPr>
          <p:cNvSpPr txBox="1"/>
          <p:nvPr/>
        </p:nvSpPr>
        <p:spPr>
          <a:xfrm>
            <a:off x="4740443" y="820087"/>
            <a:ext cx="74435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b="1" dirty="0"/>
              <a:t>През 2005 организирах дискусия с колеги от югоизточна Европа за необходимостта за модернизиране и интеграция на лабораториите ни в рамките на Европейския съюз. Създадохме Югоизточно европейска ядрено-физична мрежа, в която се включиха научни институти и университети от България, Румъния, Гърция, Турция и Хърватска. Бяхме проактивни, участвахме се заедно в различни проекти. </a:t>
            </a:r>
            <a:r>
              <a:rPr lang="bg-BG" b="1" u="sng" dirty="0">
                <a:solidFill>
                  <a:srgbClr val="0070C0"/>
                </a:solidFill>
              </a:rPr>
              <a:t>Всички, без </a:t>
            </a:r>
            <a:r>
              <a:rPr lang="bg-BG" b="1" u="sng" dirty="0" smtClean="0">
                <a:solidFill>
                  <a:srgbClr val="0070C0"/>
                </a:solidFill>
              </a:rPr>
              <a:t>България</a:t>
            </a:r>
            <a:r>
              <a:rPr lang="en-US" b="1" u="sng" dirty="0" smtClean="0">
                <a:solidFill>
                  <a:srgbClr val="0070C0"/>
                </a:solidFill>
              </a:rPr>
              <a:t>,</a:t>
            </a:r>
            <a:r>
              <a:rPr lang="bg-BG" b="1" u="sng" dirty="0" smtClean="0">
                <a:solidFill>
                  <a:srgbClr val="0070C0"/>
                </a:solidFill>
              </a:rPr>
              <a:t> </a:t>
            </a:r>
            <a:r>
              <a:rPr lang="bg-BG" b="1" u="sng" dirty="0">
                <a:solidFill>
                  <a:srgbClr val="0070C0"/>
                </a:solidFill>
              </a:rPr>
              <a:t>реализираха потенциала си...  </a:t>
            </a:r>
            <a:endParaRPr lang="en-US" b="1" u="sng" dirty="0">
              <a:solidFill>
                <a:srgbClr val="0070C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4439" y="4253216"/>
            <a:ext cx="4726004" cy="2356137"/>
            <a:chOff x="14439" y="743397"/>
            <a:chExt cx="4726004" cy="2356137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59B024F2-BC69-4CE2-B4C0-43F60AFDC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9" y="743397"/>
              <a:ext cx="4726004" cy="235613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58616" y="2669310"/>
              <a:ext cx="1812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g-BG" b="1" dirty="0" smtClean="0"/>
                <a:t>Атина, май 2010</a:t>
              </a:r>
              <a:endParaRPr lang="en-US" b="1" dirty="0"/>
            </a:p>
          </p:txBody>
        </p:sp>
      </p:grpSp>
      <p:pic>
        <p:nvPicPr>
          <p:cNvPr id="2050" name="Picture 2" descr="Extreme Light Infrastructure - Nuclear Physics (ELI-NP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842" y="2780146"/>
            <a:ext cx="3003017" cy="200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652656" y="2786879"/>
            <a:ext cx="2355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ELI-NP, </a:t>
            </a:r>
            <a:r>
              <a:rPr lang="en-US" sz="24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Magurele</a:t>
            </a:r>
            <a:endParaRPr lang="en-US" sz="24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7606" y="4761011"/>
            <a:ext cx="3045812" cy="161126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569527" y="6308435"/>
            <a:ext cx="2095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IBA Lab, RBI, Zagreb</a:t>
            </a:r>
            <a:endParaRPr lang="en-US" b="1" dirty="0"/>
          </a:p>
        </p:txBody>
      </p:sp>
      <p:pic>
        <p:nvPicPr>
          <p:cNvPr id="2052" name="Picture 4" descr="NCSR DEMOKRITOS Institute of Nuclear and Particle Physic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801" y="2770910"/>
            <a:ext cx="3085608" cy="205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662515" y="4331855"/>
            <a:ext cx="3160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INPP, NCSR </a:t>
            </a:r>
            <a:r>
              <a:rPr lang="en-US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Demokritos</a:t>
            </a:r>
            <a:r>
              <a:rPr lang="en-US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, Athens</a:t>
            </a:r>
            <a:endParaRPr lang="en-US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054" name="Picture 6" descr="TARLA_facility_bi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801" y="4801627"/>
            <a:ext cx="3098929" cy="157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9019312" y="6303816"/>
            <a:ext cx="2330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TARLA FEL Lab, Ankara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2404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9043" y="5774073"/>
            <a:ext cx="1280160" cy="8460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9606" y="4398815"/>
            <a:ext cx="2233894" cy="14972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9388" y="5521861"/>
            <a:ext cx="5934571" cy="10188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9053" y="4439790"/>
            <a:ext cx="5793042" cy="10363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8604" y="2884508"/>
            <a:ext cx="2268523" cy="16351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i="1" dirty="0">
                <a:latin typeface="+mn-lt"/>
              </a:rPr>
              <a:t>Български митарства</a:t>
            </a:r>
            <a:endParaRPr lang="en-US" b="1" i="1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A73AD12-47B5-434E-A22E-E004D2ADF4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0640"/>
            <a:ext cx="3315855" cy="579470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8399F178-8F23-4DAD-9496-133359D8B894}"/>
              </a:ext>
            </a:extLst>
          </p:cNvPr>
          <p:cNvGrpSpPr/>
          <p:nvPr/>
        </p:nvGrpSpPr>
        <p:grpSpPr>
          <a:xfrm>
            <a:off x="-3486" y="6601500"/>
            <a:ext cx="12198972" cy="276999"/>
            <a:chOff x="0" y="6603848"/>
            <a:chExt cx="12198972" cy="276999"/>
          </a:xfrm>
        </p:grpSpPr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249A8427-5FB6-4D58-B574-26FBA26BF96C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="" xmlns:a16="http://schemas.microsoft.com/office/drawing/2014/main" id="{02D43AE1-4FD1-45AB-820F-BCCA5A904D9B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29">
              <a:extLst>
                <a:ext uri="{FF2B5EF4-FFF2-40B4-BE49-F238E27FC236}">
                  <a16:creationId xmlns="" xmlns:a16="http://schemas.microsoft.com/office/drawing/2014/main" id="{C5C92EA8-143D-4BA2-B2FD-2C5C51D6AAE1}"/>
                </a:ext>
              </a:extLst>
            </p:cNvPr>
            <p:cNvSpPr txBox="1"/>
            <p:nvPr/>
          </p:nvSpPr>
          <p:spPr>
            <a:xfrm>
              <a:off x="2411238" y="6603848"/>
              <a:ext cx="7390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Baskerville" panose="02020502070401020303"/>
                </a:rPr>
                <a:t>80</a:t>
              </a:r>
              <a:r>
                <a:rPr lang="en-US" sz="1200" baseline="30000" dirty="0">
                  <a:latin typeface="Baskerville" panose="02020502070401020303"/>
                </a:rPr>
                <a:t>th</a:t>
              </a:r>
              <a:r>
                <a:rPr lang="en-US" sz="1200" dirty="0">
                  <a:latin typeface="Baskerville" panose="02020502070401020303"/>
                </a:rPr>
                <a:t> anniversary Department of Atomic Physics, St. </a:t>
              </a:r>
              <a:r>
                <a:rPr lang="en-US" sz="1200" dirty="0" err="1">
                  <a:latin typeface="Baskerville" panose="02020502070401020303"/>
                </a:rPr>
                <a:t>Kliment</a:t>
              </a:r>
              <a:r>
                <a:rPr lang="en-US" sz="1200" dirty="0">
                  <a:latin typeface="Baskerville" panose="02020502070401020303"/>
                </a:rPr>
                <a:t> </a:t>
              </a:r>
              <a:r>
                <a:rPr lang="en-US" sz="1200" dirty="0" err="1">
                  <a:latin typeface="Baskerville" panose="02020502070401020303"/>
                </a:rPr>
                <a:t>Ohridski</a:t>
              </a:r>
              <a:r>
                <a:rPr lang="en-US" sz="1200" dirty="0">
                  <a:latin typeface="Baskerville" panose="02020502070401020303"/>
                </a:rPr>
                <a:t> University of Sofia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April 16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 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– 18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2026</a:t>
              </a:r>
              <a:endParaRPr lang="aa-ET" sz="1200" dirty="0">
                <a:latin typeface="Baskerville" panose="02020502070401020303" pitchFamily="18" charset="0"/>
                <a:ea typeface="Baskerville" panose="02020502070401020303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A5BB88C-A803-4C03-9D3F-6CD5B01EAA6E}"/>
              </a:ext>
            </a:extLst>
          </p:cNvPr>
          <p:cNvSpPr txBox="1"/>
          <p:nvPr/>
        </p:nvSpPr>
        <p:spPr>
          <a:xfrm>
            <a:off x="3315855" y="811775"/>
            <a:ext cx="8868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b="1" dirty="0"/>
              <a:t>През 200</a:t>
            </a:r>
            <a:r>
              <a:rPr lang="en-US" b="1" dirty="0"/>
              <a:t>3</a:t>
            </a:r>
            <a:r>
              <a:rPr lang="bg-BG" b="1" dirty="0"/>
              <a:t> бях принуден да напусна Софийския Университет. През 2007 реших </a:t>
            </a:r>
            <a:r>
              <a:rPr lang="bg-BG" b="1" dirty="0" smtClean="0"/>
              <a:t>да се върна в България и започнах </a:t>
            </a:r>
            <a:r>
              <a:rPr lang="bg-BG" b="1" dirty="0"/>
              <a:t>работа в ИЯИЯЕ, БАН. Това беше най-глупавото решение в живота ми. По-мракобесна атмосфера </a:t>
            </a:r>
            <a:r>
              <a:rPr lang="bg-BG" b="1" dirty="0" smtClean="0"/>
              <a:t>от тази в БАН не </a:t>
            </a:r>
            <a:r>
              <a:rPr lang="bg-BG" b="1" dirty="0"/>
              <a:t>би </a:t>
            </a:r>
            <a:r>
              <a:rPr lang="bg-BG" b="1" dirty="0" smtClean="0"/>
              <a:t>могла </a:t>
            </a:r>
            <a:r>
              <a:rPr lang="bg-BG" b="1" dirty="0"/>
              <a:t>да </a:t>
            </a:r>
            <a:r>
              <a:rPr lang="bg-BG" b="1" dirty="0" smtClean="0"/>
              <a:t>съществува.  Бих си шута при първа възможност... и все още съжалявам за пропилените години... </a:t>
            </a:r>
            <a:endParaRPr lang="en-US" b="1" dirty="0"/>
          </a:p>
        </p:txBody>
      </p:sp>
      <p:pic>
        <p:nvPicPr>
          <p:cNvPr id="3074" name="Picture 2" descr="https://www.bas.bg/wp-content/uploads/2017/12/%D0%9B%D0%BE%D0%B3%D0%BE-%D0%BD%D0%B0-%D0%98%D0%AF%D0%98%D0%AF%D0%95-300x21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1" y="85740"/>
            <a:ext cx="1013572" cy="73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315855" y="1995052"/>
            <a:ext cx="886817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bg-BG" sz="2800" dirty="0" smtClean="0">
                <a:latin typeface="Segoe Script" panose="030B0504020000000003" pitchFamily="66" charset="0"/>
              </a:rPr>
              <a:t>„Чувствай се българин, но не разчитай за нищо на останалите българи !“</a:t>
            </a:r>
            <a:endParaRPr lang="en-US" sz="2800" dirty="0">
              <a:latin typeface="Segoe Script" panose="030B0504020000000003" pitchFamily="66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495497" y="2958514"/>
            <a:ext cx="5747773" cy="1472846"/>
            <a:chOff x="3331572" y="2916365"/>
            <a:chExt cx="6139029" cy="179648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31572" y="2916365"/>
              <a:ext cx="6064562" cy="71123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67937" y="3630744"/>
              <a:ext cx="6102664" cy="50167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378043" y="4137587"/>
              <a:ext cx="6018091" cy="5752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05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http://www.eli-np.ro/civil-construction/photos/2016_06_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573" y="2570596"/>
            <a:ext cx="4296639" cy="286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027959" y="2172024"/>
            <a:ext cx="7883254" cy="39857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202122"/>
                </a:solidFill>
                <a:latin typeface="Arial" panose="020B0604020202020204" pitchFamily="34" charset="0"/>
              </a:rPr>
              <a:t>Elijah </a:t>
            </a:r>
            <a:r>
              <a:rPr lang="bg-BG" sz="2000" b="1" dirty="0">
                <a:solidFill>
                  <a:srgbClr val="202122"/>
                </a:solidFill>
                <a:latin typeface="Arial" panose="020B0604020202020204" pitchFamily="34" charset="0"/>
              </a:rPr>
              <a:t>(моят Бог е Яхве): Св. Пророк Илия (</a:t>
            </a:r>
            <a:r>
              <a:rPr lang="en-US" sz="2000" b="1" dirty="0">
                <a:solidFill>
                  <a:srgbClr val="202122"/>
                </a:solidFill>
                <a:latin typeface="Arial" panose="020B0604020202020204" pitchFamily="34" charset="0"/>
              </a:rPr>
              <a:t>Sf. </a:t>
            </a:r>
            <a:r>
              <a:rPr lang="en-US" sz="2000" b="1" dirty="0" err="1">
                <a:solidFill>
                  <a:srgbClr val="202122"/>
                </a:solidFill>
                <a:latin typeface="Arial" panose="020B0604020202020204" pitchFamily="34" charset="0"/>
              </a:rPr>
              <a:t>Ilie</a:t>
            </a:r>
            <a:r>
              <a:rPr lang="en-US" sz="2000" b="1" dirty="0">
                <a:solidFill>
                  <a:srgbClr val="202122"/>
                </a:solidFill>
                <a:latin typeface="Arial" panose="020B0604020202020204" pitchFamily="34" charset="0"/>
              </a:rPr>
              <a:t>, St. Elias</a:t>
            </a:r>
            <a:r>
              <a:rPr lang="bg-BG" sz="2000" b="1" dirty="0">
                <a:solidFill>
                  <a:srgbClr val="202122"/>
                </a:solidFill>
                <a:latin typeface="Arial" panose="020B0604020202020204" pitchFamily="34" charset="0"/>
              </a:rPr>
              <a:t>)</a:t>
            </a:r>
            <a:r>
              <a:rPr lang="en-US" sz="2000" b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6D7D75-1353-4A82-9871-669055E21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i="1" dirty="0">
                <a:latin typeface="+mn-lt"/>
              </a:rPr>
              <a:t>В търсене на светлина: ЕЛИ, Мъгуреле</a:t>
            </a:r>
            <a:endParaRPr lang="en-US" b="1" i="1" dirty="0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F3DA8E6B-E793-46F3-8A98-E507DF20AF5A}"/>
              </a:ext>
            </a:extLst>
          </p:cNvPr>
          <p:cNvGrpSpPr/>
          <p:nvPr/>
        </p:nvGrpSpPr>
        <p:grpSpPr>
          <a:xfrm>
            <a:off x="-3486" y="6601500"/>
            <a:ext cx="12198972" cy="276999"/>
            <a:chOff x="0" y="6603848"/>
            <a:chExt cx="12198972" cy="276999"/>
          </a:xfrm>
        </p:grpSpPr>
        <p:cxnSp>
          <p:nvCxnSpPr>
            <p:cNvPr id="4" name="Straight Connector 3">
              <a:extLst>
                <a:ext uri="{FF2B5EF4-FFF2-40B4-BE49-F238E27FC236}">
                  <a16:creationId xmlns="" xmlns:a16="http://schemas.microsoft.com/office/drawing/2014/main" id="{340110EC-5A64-4825-9B5C-53B6204FE981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DB756A7E-C40F-42C3-B26D-447D0FDB68BF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Box 29">
              <a:extLst>
                <a:ext uri="{FF2B5EF4-FFF2-40B4-BE49-F238E27FC236}">
                  <a16:creationId xmlns="" xmlns:a16="http://schemas.microsoft.com/office/drawing/2014/main" id="{64FA4043-1298-448C-8FAC-BCDD24250E13}"/>
                </a:ext>
              </a:extLst>
            </p:cNvPr>
            <p:cNvSpPr txBox="1"/>
            <p:nvPr/>
          </p:nvSpPr>
          <p:spPr>
            <a:xfrm>
              <a:off x="2411238" y="6603848"/>
              <a:ext cx="7390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Baskerville" panose="02020502070401020303"/>
                </a:rPr>
                <a:t>80</a:t>
              </a:r>
              <a:r>
                <a:rPr lang="en-US" sz="1200" baseline="30000" dirty="0">
                  <a:latin typeface="Baskerville" panose="02020502070401020303"/>
                </a:rPr>
                <a:t>th</a:t>
              </a:r>
              <a:r>
                <a:rPr lang="en-US" sz="1200" dirty="0">
                  <a:latin typeface="Baskerville" panose="02020502070401020303"/>
                </a:rPr>
                <a:t> anniversary Department of Atomic Physics, St. </a:t>
              </a:r>
              <a:r>
                <a:rPr lang="en-US" sz="1200" dirty="0" err="1">
                  <a:latin typeface="Baskerville" panose="02020502070401020303"/>
                </a:rPr>
                <a:t>Kliment</a:t>
              </a:r>
              <a:r>
                <a:rPr lang="en-US" sz="1200" dirty="0">
                  <a:latin typeface="Baskerville" panose="02020502070401020303"/>
                </a:rPr>
                <a:t> </a:t>
              </a:r>
              <a:r>
                <a:rPr lang="en-US" sz="1200" dirty="0" err="1">
                  <a:latin typeface="Baskerville" panose="02020502070401020303"/>
                </a:rPr>
                <a:t>Ohridski</a:t>
              </a:r>
              <a:r>
                <a:rPr lang="en-US" sz="1200" dirty="0">
                  <a:latin typeface="Baskerville" panose="02020502070401020303"/>
                </a:rPr>
                <a:t> University of Sofia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April 16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 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– 18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2026</a:t>
              </a:r>
              <a:endParaRPr lang="aa-ET" sz="1200" dirty="0">
                <a:latin typeface="Baskerville" panose="02020502070401020303" pitchFamily="18" charset="0"/>
                <a:ea typeface="Baskerville" panose="02020502070401020303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1240653" y="83126"/>
            <a:ext cx="954834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sz="4200" dirty="0">
                <a:solidFill>
                  <a:srgbClr val="202122"/>
                </a:solidFill>
                <a:latin typeface="Arial" panose="020B0604020202020204" pitchFamily="34" charset="0"/>
              </a:rPr>
              <a:t>עֵלִי</a:t>
            </a:r>
            <a:endParaRPr lang="en-US" sz="42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10095344" y="833355"/>
            <a:ext cx="1867487" cy="2962790"/>
            <a:chOff x="2621469" y="808186"/>
            <a:chExt cx="1311310" cy="2238935"/>
          </a:xfrm>
        </p:grpSpPr>
        <p:pic>
          <p:nvPicPr>
            <p:cNvPr id="4100" name="Picture 4" descr="A coin showing a bearded figure seating on a winged wheel, holding a bird on an outstretched hand.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1297" y="808186"/>
              <a:ext cx="1205636" cy="1142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https://upload.wikimedia.org/wikipedia/commons/thumb/a/a8/YHWH.svg/250px-YHWH.svg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4812" y="1967464"/>
              <a:ext cx="1181787" cy="529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2621469" y="2523901"/>
              <a:ext cx="131131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202122"/>
                  </a:solidFill>
                  <a:latin typeface="Arial" panose="020B0604020202020204" pitchFamily="34" charset="0"/>
                </a:rPr>
                <a:t>YHWH</a:t>
              </a:r>
              <a:endParaRPr lang="en-US" sz="2800" dirty="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2027958" y="5433713"/>
            <a:ext cx="7883254" cy="116955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Рече Бог: да бъде светлина. И биде светлина… </a:t>
            </a:r>
          </a:p>
          <a:p>
            <a:r>
              <a:rPr lang="ru-RU" sz="28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и отдели Бог светлината от тъмнината</a:t>
            </a:r>
            <a:r>
              <a:rPr lang="ru-RU" sz="2800" b="1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. </a:t>
            </a:r>
          </a:p>
          <a:p>
            <a:pPr algn="r"/>
            <a:r>
              <a:rPr lang="ru-RU" sz="1400" i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(</a:t>
            </a:r>
            <a:r>
              <a:rPr lang="ru-RU" sz="1400" i="1" dirty="0">
                <a:solidFill>
                  <a:srgbClr val="FFFF00"/>
                </a:solidFill>
                <a:latin typeface="Arial Narrow" panose="020B0606020202030204" pitchFamily="34" charset="0"/>
              </a:rPr>
              <a:t>Бит. 1:3–4)</a:t>
            </a:r>
            <a:endParaRPr lang="ru-RU" sz="1400" b="0" i="0" dirty="0">
              <a:solidFill>
                <a:srgbClr val="FFFF00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3440" y="3112944"/>
            <a:ext cx="2310764" cy="18784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3439" y="4990042"/>
            <a:ext cx="2310764" cy="161396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8A5BB88C-A803-4C03-9D3F-6CD5B01EAA6E}"/>
              </a:ext>
            </a:extLst>
          </p:cNvPr>
          <p:cNvSpPr txBox="1"/>
          <p:nvPr/>
        </p:nvSpPr>
        <p:spPr>
          <a:xfrm>
            <a:off x="2027958" y="746230"/>
            <a:ext cx="78470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b="1" dirty="0"/>
              <a:t>През ноември 2012 в Букурещ на заседание на Програмния комитет на </a:t>
            </a:r>
            <a:r>
              <a:rPr lang="en-US" b="1" dirty="0"/>
              <a:t>IFIN-HH</a:t>
            </a:r>
            <a:r>
              <a:rPr lang="bg-BG" b="1" dirty="0"/>
              <a:t> </a:t>
            </a:r>
            <a:r>
              <a:rPr lang="bg-BG" b="1" dirty="0">
                <a:solidFill>
                  <a:srgbClr val="0070C0"/>
                </a:solidFill>
              </a:rPr>
              <a:t>Виктор Замфир </a:t>
            </a:r>
            <a:r>
              <a:rPr lang="bg-BG" b="1" dirty="0"/>
              <a:t>ми предложи да се включа в проекта </a:t>
            </a:r>
            <a:r>
              <a:rPr lang="en-US" b="1" dirty="0"/>
              <a:t>ELI-NP</a:t>
            </a:r>
            <a:r>
              <a:rPr lang="bg-BG" b="1" dirty="0"/>
              <a:t>. През март 2013 подписах договор. Задачата ми беше да създам и обуча екип, да </a:t>
            </a:r>
            <a:r>
              <a:rPr lang="bg-BG" b="1" dirty="0" smtClean="0"/>
              <a:t>изградя експериментална </a:t>
            </a:r>
            <a:r>
              <a:rPr lang="bg-BG" b="1" dirty="0"/>
              <a:t>инфраструктура и положа </a:t>
            </a:r>
            <a:r>
              <a:rPr lang="bg-BG" b="1" dirty="0" smtClean="0"/>
              <a:t>основите </a:t>
            </a:r>
            <a:r>
              <a:rPr lang="bg-BG" b="1" dirty="0"/>
              <a:t>на научна програма в областта на </a:t>
            </a:r>
            <a:r>
              <a:rPr lang="bg-BG" b="1" dirty="0" smtClean="0"/>
              <a:t>фотоядрената физика.</a:t>
            </a:r>
            <a:endParaRPr lang="en-US" b="1" dirty="0"/>
          </a:p>
        </p:txBody>
      </p:sp>
      <p:grpSp>
        <p:nvGrpSpPr>
          <p:cNvPr id="21" name="Group 20"/>
          <p:cNvGrpSpPr/>
          <p:nvPr/>
        </p:nvGrpSpPr>
        <p:grpSpPr>
          <a:xfrm>
            <a:off x="2027958" y="2568672"/>
            <a:ext cx="3723913" cy="2866352"/>
            <a:chOff x="2561045" y="3964852"/>
            <a:chExt cx="3414883" cy="2641340"/>
          </a:xfrm>
        </p:grpSpPr>
        <p:pic>
          <p:nvPicPr>
            <p:cNvPr id="26" name="Picture 25" descr="C:\2013\ELI-NP_2013full\Poze_santierELI-NP\June06_2013.JPG"/>
            <p:cNvPicPr/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561045" y="3964852"/>
              <a:ext cx="3414883" cy="2641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2630066" y="6036462"/>
              <a:ext cx="22381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i="1" dirty="0">
                  <a:solidFill>
                    <a:srgbClr val="FFFF00"/>
                  </a:solidFill>
                </a:rPr>
                <a:t>June 7</a:t>
              </a:r>
              <a:r>
                <a:rPr lang="en-US" sz="2800" b="1" i="1" baseline="30000" dirty="0">
                  <a:solidFill>
                    <a:srgbClr val="FFFF00"/>
                  </a:solidFill>
                </a:rPr>
                <a:t>th</a:t>
              </a:r>
              <a:r>
                <a:rPr lang="en-US" sz="2800" b="1" i="1" dirty="0">
                  <a:solidFill>
                    <a:srgbClr val="FFFF00"/>
                  </a:solidFill>
                </a:rPr>
                <a:t>, 2013</a:t>
              </a:r>
              <a:endParaRPr lang="bg-BG" sz="2800" b="1" i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" y="775611"/>
            <a:ext cx="2055358" cy="30830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E0FCFE6-A64A-4192-BF9B-7D5F6FB17D4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2857" y="4201505"/>
            <a:ext cx="2742852" cy="205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3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98E7B8-D087-417B-AFC5-381FCFD02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i="1" dirty="0" smtClean="0">
                <a:latin typeface="+mn-lt"/>
              </a:rPr>
              <a:t>Експерименти в Университета Дюк</a:t>
            </a:r>
            <a:endParaRPr lang="en-US" b="1" i="1" dirty="0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0D29359A-E658-43E7-85FC-8EF3B299E947}"/>
              </a:ext>
            </a:extLst>
          </p:cNvPr>
          <p:cNvGrpSpPr/>
          <p:nvPr/>
        </p:nvGrpSpPr>
        <p:grpSpPr>
          <a:xfrm>
            <a:off x="-3486" y="6601500"/>
            <a:ext cx="12198972" cy="276999"/>
            <a:chOff x="0" y="6603848"/>
            <a:chExt cx="12198972" cy="276999"/>
          </a:xfrm>
        </p:grpSpPr>
        <p:cxnSp>
          <p:nvCxnSpPr>
            <p:cNvPr id="4" name="Straight Connector 3">
              <a:extLst>
                <a:ext uri="{FF2B5EF4-FFF2-40B4-BE49-F238E27FC236}">
                  <a16:creationId xmlns="" xmlns:a16="http://schemas.microsoft.com/office/drawing/2014/main" id="{1E51F51C-F442-4E1F-9AD1-06187F44B1FF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B7A05861-663B-4911-8153-F7FCFF0928E0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Box 29">
              <a:extLst>
                <a:ext uri="{FF2B5EF4-FFF2-40B4-BE49-F238E27FC236}">
                  <a16:creationId xmlns="" xmlns:a16="http://schemas.microsoft.com/office/drawing/2014/main" id="{2859AE85-D047-4EEB-AD11-B9179A9411BC}"/>
                </a:ext>
              </a:extLst>
            </p:cNvPr>
            <p:cNvSpPr txBox="1"/>
            <p:nvPr/>
          </p:nvSpPr>
          <p:spPr>
            <a:xfrm>
              <a:off x="2411238" y="6603848"/>
              <a:ext cx="7390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Baskerville" panose="02020502070401020303"/>
                </a:rPr>
                <a:t>80</a:t>
              </a:r>
              <a:r>
                <a:rPr lang="en-US" sz="1200" baseline="30000" dirty="0">
                  <a:latin typeface="Baskerville" panose="02020502070401020303"/>
                </a:rPr>
                <a:t>th</a:t>
              </a:r>
              <a:r>
                <a:rPr lang="en-US" sz="1200" dirty="0">
                  <a:latin typeface="Baskerville" panose="02020502070401020303"/>
                </a:rPr>
                <a:t> anniversary Department of Atomic Physics, St. </a:t>
              </a:r>
              <a:r>
                <a:rPr lang="en-US" sz="1200" dirty="0" err="1">
                  <a:latin typeface="Baskerville" panose="02020502070401020303"/>
                </a:rPr>
                <a:t>Kliment</a:t>
              </a:r>
              <a:r>
                <a:rPr lang="en-US" sz="1200" dirty="0">
                  <a:latin typeface="Baskerville" panose="02020502070401020303"/>
                </a:rPr>
                <a:t> </a:t>
              </a:r>
              <a:r>
                <a:rPr lang="en-US" sz="1200" dirty="0" err="1">
                  <a:latin typeface="Baskerville" panose="02020502070401020303"/>
                </a:rPr>
                <a:t>Ohridski</a:t>
              </a:r>
              <a:r>
                <a:rPr lang="en-US" sz="1200" dirty="0">
                  <a:latin typeface="Baskerville" panose="02020502070401020303"/>
                </a:rPr>
                <a:t> University of Sofia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April 16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 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– 18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2026</a:t>
              </a:r>
              <a:endParaRPr lang="aa-ET" sz="1200" dirty="0">
                <a:latin typeface="Baskerville" panose="02020502070401020303" pitchFamily="18" charset="0"/>
                <a:ea typeface="Baskerville" panose="02020502070401020303" pitchFamily="18" charset="0"/>
              </a:endParaRPr>
            </a:p>
          </p:txBody>
        </p:sp>
      </p:grpSp>
      <p:pic>
        <p:nvPicPr>
          <p:cNvPr id="1030" name="Picture 6" descr="Duke University Campus Photos and Premium High Res Pictures - Getty Imag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6499" y="46183"/>
            <a:ext cx="766265" cy="76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86" y="812448"/>
            <a:ext cx="4292821" cy="23432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3" y="3155837"/>
            <a:ext cx="1342075" cy="344566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330036" y="3142997"/>
            <a:ext cx="2959299" cy="3462076"/>
            <a:chOff x="1330036" y="3142997"/>
            <a:chExt cx="2959299" cy="346207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30036" y="3497231"/>
              <a:ext cx="2959299" cy="187422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30036" y="3142997"/>
              <a:ext cx="2959299" cy="81169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30036" y="5377235"/>
              <a:ext cx="2959299" cy="1227838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8A5BB88C-A803-4C03-9D3F-6CD5B01EAA6E}"/>
              </a:ext>
            </a:extLst>
          </p:cNvPr>
          <p:cNvSpPr txBox="1"/>
          <p:nvPr/>
        </p:nvSpPr>
        <p:spPr>
          <a:xfrm>
            <a:off x="4290872" y="746230"/>
            <a:ext cx="78470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b="1" dirty="0"/>
              <a:t>През </a:t>
            </a:r>
            <a:r>
              <a:rPr lang="en-US" b="1" dirty="0" smtClean="0"/>
              <a:t>2013 </a:t>
            </a:r>
            <a:r>
              <a:rPr lang="bg-BG" b="1" dirty="0" smtClean="0"/>
              <a:t>две лаборатории в света, </a:t>
            </a:r>
            <a:r>
              <a:rPr lang="en-US" b="1" dirty="0" smtClean="0"/>
              <a:t>HI</a:t>
            </a:r>
            <a:r>
              <a:rPr lang="el-GR" b="1" dirty="0" smtClean="0"/>
              <a:t>γ</a:t>
            </a:r>
            <a:r>
              <a:rPr lang="en-US" b="1" dirty="0" smtClean="0"/>
              <a:t>S </a:t>
            </a:r>
            <a:r>
              <a:rPr lang="bg-BG" b="1" dirty="0" smtClean="0"/>
              <a:t>в Дюк и </a:t>
            </a:r>
            <a:r>
              <a:rPr lang="en-US" b="1" dirty="0" err="1" smtClean="0"/>
              <a:t>NewSUBARU</a:t>
            </a:r>
            <a:r>
              <a:rPr lang="bg-BG" b="1" dirty="0" smtClean="0"/>
              <a:t> в рамките на синхроторнния комплекс </a:t>
            </a:r>
            <a:r>
              <a:rPr lang="en-US" b="1" dirty="0" err="1" smtClean="0"/>
              <a:t>SpRing</a:t>
            </a:r>
            <a:r>
              <a:rPr lang="en-US" b="1" dirty="0" smtClean="0"/>
              <a:t>*8 </a:t>
            </a:r>
            <a:r>
              <a:rPr lang="bg-BG" b="1" dirty="0" smtClean="0"/>
              <a:t>в Япония</a:t>
            </a:r>
            <a:r>
              <a:rPr lang="en-US" b="1" dirty="0" smtClean="0"/>
              <a:t>, </a:t>
            </a:r>
            <a:r>
              <a:rPr lang="bg-BG" b="1" dirty="0" smtClean="0"/>
              <a:t>произвеждаха </a:t>
            </a:r>
            <a:r>
              <a:rPr lang="el-GR" b="1" dirty="0" smtClean="0"/>
              <a:t>γ</a:t>
            </a:r>
            <a:r>
              <a:rPr lang="bg-BG" b="1" dirty="0" smtClean="0"/>
              <a:t>-снопове чрез обратно Компръново разсейване и първата ми работа беше да установя контакти. С годините изградихме сътрудничество и научна програма, и само през 2026 екипът ни покрива около четири месеца експерименти в Дюк. </a:t>
            </a:r>
            <a:endParaRPr lang="en-US" b="1" dirty="0"/>
          </a:p>
        </p:txBody>
      </p:sp>
      <p:sp>
        <p:nvSpPr>
          <p:cNvPr id="18" name="Rectangle 17"/>
          <p:cNvSpPr/>
          <p:nvPr/>
        </p:nvSpPr>
        <p:spPr>
          <a:xfrm>
            <a:off x="4288907" y="3940228"/>
            <a:ext cx="4034433" cy="2616101"/>
          </a:xfrm>
          <a:prstGeom prst="rect">
            <a:avLst/>
          </a:prstGeom>
          <a:ln w="28575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BBN </a:t>
            </a:r>
            <a:r>
              <a:rPr lang="en-US" sz="20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reactions</a:t>
            </a:r>
            <a:endParaRPr lang="en-US" sz="20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baseline="30000" dirty="0" smtClean="0">
                <a:solidFill>
                  <a:srgbClr val="000000"/>
                </a:solidFill>
                <a:ea typeface="Microsoft YaHei" charset="0"/>
                <a:cs typeface="Microsoft YaHei" charset="0"/>
              </a:rPr>
              <a:t>7</a:t>
            </a:r>
            <a:r>
              <a:rPr lang="en-US" sz="1600" dirty="0" smtClean="0">
                <a:solidFill>
                  <a:srgbClr val="000000"/>
                </a:solidFill>
                <a:ea typeface="Microsoft YaHei" charset="0"/>
                <a:cs typeface="Microsoft YaHei" charset="0"/>
              </a:rPr>
              <a:t>Li(</a:t>
            </a:r>
            <a:r>
              <a:rPr lang="en-US" sz="1600" dirty="0" err="1">
                <a:solidFill>
                  <a:srgbClr val="000000"/>
                </a:solidFill>
                <a:ea typeface="Microsoft YaHei" charset="0"/>
                <a:cs typeface="Microsoft YaHei" charset="0"/>
              </a:rPr>
              <a:t>γ</a:t>
            </a:r>
            <a:r>
              <a:rPr lang="en-US" sz="1600" dirty="0" err="1" smtClean="0">
                <a:solidFill>
                  <a:srgbClr val="000000"/>
                </a:solidFill>
                <a:ea typeface="Microsoft YaHei" charset="0"/>
                <a:cs typeface="Microsoft YaHei" charset="0"/>
              </a:rPr>
              <a:t>,t</a:t>
            </a:r>
            <a:r>
              <a:rPr lang="en-US" sz="1600" dirty="0" smtClean="0">
                <a:solidFill>
                  <a:srgbClr val="000000"/>
                </a:solidFill>
                <a:ea typeface="Microsoft YaHei" charset="0"/>
                <a:cs typeface="Microsoft YaHei" charset="0"/>
              </a:rPr>
              <a:t>)</a:t>
            </a:r>
            <a:r>
              <a:rPr lang="en-US" sz="1600" baseline="30000" dirty="0" smtClean="0">
                <a:solidFill>
                  <a:srgbClr val="000000"/>
                </a:solidFill>
                <a:ea typeface="Microsoft YaHei" charset="0"/>
                <a:cs typeface="Microsoft YaHei" charset="0"/>
              </a:rPr>
              <a:t>4</a:t>
            </a:r>
            <a:r>
              <a:rPr lang="en-US" sz="1600" dirty="0" smtClean="0">
                <a:solidFill>
                  <a:srgbClr val="000000"/>
                </a:solidFill>
                <a:ea typeface="Microsoft YaHei" charset="0"/>
                <a:cs typeface="Microsoft YaHei" charset="0"/>
              </a:rPr>
              <a:t>He </a:t>
            </a:r>
            <a:r>
              <a:rPr lang="en-US" sz="1600" dirty="0">
                <a:solidFill>
                  <a:srgbClr val="000000"/>
                </a:solidFill>
                <a:ea typeface="Microsoft YaHei" charset="0"/>
                <a:cs typeface="Microsoft YaHei" charset="0"/>
              </a:rPr>
              <a:t>measured successfully between 4.4-10 MeV in 2017</a:t>
            </a:r>
          </a:p>
          <a:p>
            <a:pPr marL="285750" indent="-285750">
              <a:buFont typeface="Arial"/>
              <a:buChar char="•"/>
            </a:pP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Microsoft YaHei" charset="0"/>
                <a:cs typeface="Microsoft YaHei" charset="0"/>
              </a:rPr>
              <a:t>extending the experimental data to 3.65 MeV is within reach (thinner target &amp; detectors)</a:t>
            </a: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energy range 3.5-6 MeV</a:t>
            </a:r>
          </a:p>
          <a:p>
            <a:pPr marL="285750" indent="-285750">
              <a:buFont typeface="Arial"/>
              <a:buChar char="•"/>
            </a:pPr>
            <a:r>
              <a:rPr lang="en-US" sz="16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P-20-19: C. Matei (ELI-NP)</a:t>
            </a:r>
          </a:p>
          <a:p>
            <a:pPr marL="285750" indent="-285750">
              <a:buFont typeface="Arial"/>
              <a:buChar char="•"/>
            </a:pP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proposed beam time: </a:t>
            </a: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02-05/2020</a:t>
            </a:r>
          </a:p>
          <a:p>
            <a:pPr marL="285750" indent="-285750">
              <a:buFont typeface="Arial"/>
              <a:buChar char="•"/>
            </a:pP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</a:t>
            </a: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xperiment done in 04/2023</a:t>
            </a: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351048" y="3943966"/>
            <a:ext cx="3814540" cy="2646878"/>
          </a:xfrm>
          <a:prstGeom prst="rect">
            <a:avLst/>
          </a:prstGeom>
          <a:ln w="28575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p-process </a:t>
            </a:r>
            <a:r>
              <a:rPr lang="en-US" sz="20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reactions</a:t>
            </a:r>
            <a:endParaRPr lang="en-US" sz="20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spc="-1" baseline="33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112</a:t>
            </a: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Sn and </a:t>
            </a:r>
            <a:r>
              <a:rPr lang="en-US" sz="1600" spc="-1" baseline="33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102</a:t>
            </a: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Pd are accessible test cases to constrain</a:t>
            </a:r>
          </a:p>
          <a:p>
            <a:pPr marL="285750" indent="-285750">
              <a:buFont typeface="Arial"/>
              <a:buChar char="•"/>
            </a:pP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OMP variations have huge effect on p-process abundances</a:t>
            </a:r>
          </a:p>
          <a:p>
            <a:pPr marL="285750" indent="-285750">
              <a:buFont typeface="Arial"/>
              <a:buChar char="•"/>
            </a:pP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energy range 11-20 MeV</a:t>
            </a:r>
          </a:p>
          <a:p>
            <a:pPr marL="285750" indent="-285750">
              <a:buFont typeface="Arial"/>
              <a:buChar char="•"/>
            </a:pPr>
            <a:r>
              <a:rPr lang="en-US" sz="16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P-17-19: D </a:t>
            </a:r>
            <a:r>
              <a:rPr lang="en-US" sz="16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Lattuada</a:t>
            </a:r>
            <a:r>
              <a:rPr lang="en-US" sz="16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(ELI-NP / INFN)</a:t>
            </a:r>
          </a:p>
          <a:p>
            <a:pPr marL="285750" indent="-285750">
              <a:buFont typeface="Arial"/>
              <a:buChar char="•"/>
            </a:pPr>
            <a:r>
              <a:rPr lang="en-US" sz="16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P-15-19: K.A. </a:t>
            </a:r>
            <a:r>
              <a:rPr lang="en-US" sz="16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Chipps</a:t>
            </a:r>
            <a:r>
              <a:rPr lang="en-US" sz="16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(ORNL</a:t>
            </a:r>
            <a:r>
              <a:rPr lang="en-US" sz="1600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) </a:t>
            </a:r>
            <a:r>
              <a:rPr lang="en-US" sz="1600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PRC in print</a:t>
            </a:r>
            <a:endParaRPr lang="en-US" sz="1600" b="1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proposed beam time: </a:t>
            </a: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02-05/2020</a:t>
            </a:r>
          </a:p>
          <a:p>
            <a:pPr marL="285750" indent="-285750">
              <a:buFont typeface="Arial"/>
              <a:buChar char="•"/>
            </a:pP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</a:t>
            </a: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xperiments done at 03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/2023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287690" y="2260745"/>
            <a:ext cx="7877898" cy="1559252"/>
            <a:chOff x="4287690" y="2260745"/>
            <a:chExt cx="7877898" cy="155925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87690" y="2316167"/>
              <a:ext cx="5830447" cy="149567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062411" y="2260745"/>
              <a:ext cx="2103177" cy="15592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29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E6792D-9423-4B3C-A015-57D18835E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i="1">
                <a:latin typeface="+mn-lt"/>
              </a:rPr>
              <a:t>Загадъчната Индия</a:t>
            </a:r>
            <a:endParaRPr lang="en-US" b="1" i="1" dirty="0">
              <a:latin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F3DA8E6B-E793-46F3-8A98-E507DF20AF5A}"/>
              </a:ext>
            </a:extLst>
          </p:cNvPr>
          <p:cNvGrpSpPr/>
          <p:nvPr/>
        </p:nvGrpSpPr>
        <p:grpSpPr>
          <a:xfrm>
            <a:off x="-3486" y="6601500"/>
            <a:ext cx="12198972" cy="276999"/>
            <a:chOff x="0" y="6603848"/>
            <a:chExt cx="12198972" cy="276999"/>
          </a:xfrm>
        </p:grpSpPr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340110EC-5A64-4825-9B5C-53B6204FE981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="" xmlns:a16="http://schemas.microsoft.com/office/drawing/2014/main" id="{DB756A7E-C40F-42C3-B26D-447D0FDB68BF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29">
              <a:extLst>
                <a:ext uri="{FF2B5EF4-FFF2-40B4-BE49-F238E27FC236}">
                  <a16:creationId xmlns="" xmlns:a16="http://schemas.microsoft.com/office/drawing/2014/main" id="{64FA4043-1298-448C-8FAC-BCDD24250E13}"/>
                </a:ext>
              </a:extLst>
            </p:cNvPr>
            <p:cNvSpPr txBox="1"/>
            <p:nvPr/>
          </p:nvSpPr>
          <p:spPr>
            <a:xfrm>
              <a:off x="2411238" y="6603848"/>
              <a:ext cx="7390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Baskerville" panose="02020502070401020303"/>
                </a:rPr>
                <a:t>80</a:t>
              </a:r>
              <a:r>
                <a:rPr lang="en-US" sz="1200" baseline="30000" dirty="0">
                  <a:latin typeface="Baskerville" panose="02020502070401020303"/>
                </a:rPr>
                <a:t>th</a:t>
              </a:r>
              <a:r>
                <a:rPr lang="en-US" sz="1200" dirty="0">
                  <a:latin typeface="Baskerville" panose="02020502070401020303"/>
                </a:rPr>
                <a:t> anniversary Department of Atomic Physics, St. </a:t>
              </a:r>
              <a:r>
                <a:rPr lang="en-US" sz="1200" dirty="0" err="1">
                  <a:latin typeface="Baskerville" panose="02020502070401020303"/>
                </a:rPr>
                <a:t>Kliment</a:t>
              </a:r>
              <a:r>
                <a:rPr lang="en-US" sz="1200" dirty="0">
                  <a:latin typeface="Baskerville" panose="02020502070401020303"/>
                </a:rPr>
                <a:t> </a:t>
              </a:r>
              <a:r>
                <a:rPr lang="en-US" sz="1200" dirty="0" err="1">
                  <a:latin typeface="Baskerville" panose="02020502070401020303"/>
                </a:rPr>
                <a:t>Ohridski</a:t>
              </a:r>
              <a:r>
                <a:rPr lang="en-US" sz="1200" dirty="0">
                  <a:latin typeface="Baskerville" panose="02020502070401020303"/>
                </a:rPr>
                <a:t> University of Sofia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April 16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 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– 18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2026</a:t>
              </a:r>
              <a:endParaRPr lang="aa-ET" sz="1200" dirty="0">
                <a:latin typeface="Baskerville" panose="02020502070401020303" pitchFamily="18" charset="0"/>
                <a:ea typeface="Baskerville" panose="02020502070401020303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736870"/>
            <a:ext cx="2146944" cy="41062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181" y="4470401"/>
            <a:ext cx="2034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i="1" dirty="0">
                <a:solidFill>
                  <a:srgbClr val="0D32E9"/>
                </a:solidFill>
              </a:rPr>
              <a:t>сердар в Пенджаб</a:t>
            </a:r>
            <a:endParaRPr lang="en-US" b="1" i="1" dirty="0">
              <a:solidFill>
                <a:srgbClr val="0D32E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3925" y="6248401"/>
            <a:ext cx="1488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i="1" dirty="0">
                <a:solidFill>
                  <a:srgbClr val="FFFF00"/>
                </a:solidFill>
              </a:rPr>
              <a:t>на слон в Гоа</a:t>
            </a:r>
            <a:endParaRPr lang="en-US" b="1" i="1" dirty="0">
              <a:solidFill>
                <a:srgbClr val="FFFF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109527" y="813120"/>
            <a:ext cx="4165601" cy="2687338"/>
            <a:chOff x="8109527" y="813120"/>
            <a:chExt cx="4165601" cy="2687338"/>
          </a:xfrm>
        </p:grpSpPr>
        <p:pic>
          <p:nvPicPr>
            <p:cNvPr id="12" name="Picture 2" descr="https://scontent.fsbz4-1.fna.fbcdn.net/v/t1.6435-9/51814878_2226043530951897_233484992125075456_n.png?stp=dst-jpg_s590x590_tt6&amp;_nc_cat=106&amp;ccb=1-7&amp;_nc_sid=13d280&amp;_nc_ohc=ZntM9bh8sZMQ7kNvwGx6ZKE&amp;_nc_oc=AdqNLHh6uRuTe94iX2UVzzm5IgXhdeSSFS-9IgRQRo6HJwxyZmsJAqGqnImvFVQATkE&amp;_nc_zt=23&amp;_nc_ht=scontent.fsbz4-1.fna&amp;_nc_gid=7shhc5chZhfLcy0EV12JWw&amp;_nc_ss=7a32e&amp;oh=00_Afw11DJdE-KIQgl_VXbgDrYMpr4Fwz5bfH2m2VxlYlYFXA&amp;oe=69EFA5C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4182" y="813120"/>
              <a:ext cx="4005437" cy="2674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8109527" y="3131126"/>
              <a:ext cx="41656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b="1" i="1" dirty="0">
                  <a:solidFill>
                    <a:srgbClr val="FFFF00"/>
                  </a:solidFill>
                </a:rPr>
                <a:t>договор за сътрудничество с </a:t>
              </a:r>
              <a:r>
                <a:rPr lang="en-US" b="1" i="1" dirty="0">
                  <a:solidFill>
                    <a:srgbClr val="FFFF00"/>
                  </a:solidFill>
                </a:rPr>
                <a:t>IIT </a:t>
              </a:r>
              <a:r>
                <a:rPr lang="bg-BG" b="1" i="1" dirty="0">
                  <a:solidFill>
                    <a:srgbClr val="FFFF00"/>
                  </a:solidFill>
                </a:rPr>
                <a:t>Ропар </a:t>
              </a:r>
              <a:endParaRPr lang="en-US" b="1" i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149648" y="3435926"/>
            <a:ext cx="4029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i="1" dirty="0" smtClean="0">
                <a:solidFill>
                  <a:schemeClr val="bg1"/>
                </a:solidFill>
              </a:rPr>
              <a:t>„индийският“ ми екип: Раджнеш</a:t>
            </a:r>
            <a:r>
              <a:rPr lang="bg-BG" b="1" i="1" smtClean="0">
                <a:solidFill>
                  <a:schemeClr val="bg1"/>
                </a:solidFill>
              </a:rPr>
              <a:t>, Сангета</a:t>
            </a:r>
            <a:r>
              <a:rPr lang="bg-BG" b="1" i="1" dirty="0" smtClean="0">
                <a:solidFill>
                  <a:schemeClr val="bg1"/>
                </a:solidFill>
              </a:rPr>
              <a:t>, Харидас, Анукул </a:t>
            </a:r>
            <a:r>
              <a:rPr lang="bg-BG" b="1" i="1" dirty="0">
                <a:solidFill>
                  <a:schemeClr val="bg1"/>
                </a:solidFill>
              </a:rPr>
              <a:t>(прави) и</a:t>
            </a:r>
            <a:r>
              <a:rPr lang="bg-BG" b="1" i="1" dirty="0" smtClean="0">
                <a:solidFill>
                  <a:schemeClr val="bg1"/>
                </a:solidFill>
              </a:rPr>
              <a:t> Дипика, Мидун и Кабита </a:t>
            </a:r>
            <a:r>
              <a:rPr lang="bg-BG" b="1" i="1" dirty="0">
                <a:solidFill>
                  <a:schemeClr val="bg1"/>
                </a:solidFill>
              </a:rPr>
              <a:t>(на екрана)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A5BB88C-A803-4C03-9D3F-6CD5B01EAA6E}"/>
              </a:ext>
            </a:extLst>
          </p:cNvPr>
          <p:cNvSpPr txBox="1"/>
          <p:nvPr/>
        </p:nvSpPr>
        <p:spPr>
          <a:xfrm>
            <a:off x="2146944" y="810076"/>
            <a:ext cx="60272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b="1" dirty="0"/>
              <a:t>През 2013 осъзнах, че е необходимо да организирам международно сътрудничество </a:t>
            </a:r>
            <a:r>
              <a:rPr lang="bg-BG" b="1" dirty="0" smtClean="0"/>
              <a:t>за </a:t>
            </a:r>
            <a:r>
              <a:rPr lang="bg-BG" b="1" dirty="0"/>
              <a:t>да </a:t>
            </a:r>
            <a:r>
              <a:rPr lang="bg-BG" b="1" dirty="0" smtClean="0"/>
              <a:t>привличам </a:t>
            </a:r>
            <a:r>
              <a:rPr lang="bg-BG" b="1" dirty="0"/>
              <a:t>млади хора в проекта. В Индия започнах работа с проф. </a:t>
            </a:r>
            <a:r>
              <a:rPr lang="bg-BG" b="1" dirty="0">
                <a:solidFill>
                  <a:srgbClr val="0070C0"/>
                </a:solidFill>
              </a:rPr>
              <a:t>Ашок Джаин </a:t>
            </a:r>
            <a:r>
              <a:rPr lang="bg-BG" b="1" dirty="0"/>
              <a:t>от </a:t>
            </a:r>
            <a:r>
              <a:rPr lang="en-US" b="1" dirty="0" smtClean="0"/>
              <a:t>IIT</a:t>
            </a:r>
            <a:r>
              <a:rPr lang="bg-BG" b="1" dirty="0" smtClean="0"/>
              <a:t> в</a:t>
            </a:r>
            <a:r>
              <a:rPr lang="en-US" b="1" dirty="0" smtClean="0"/>
              <a:t> </a:t>
            </a:r>
            <a:r>
              <a:rPr lang="bg-BG" b="1" dirty="0"/>
              <a:t>Рурки, проф. </a:t>
            </a:r>
            <a:r>
              <a:rPr lang="bg-BG" b="1" dirty="0">
                <a:solidFill>
                  <a:srgbClr val="0070C0"/>
                </a:solidFill>
              </a:rPr>
              <a:t>Мохини Гупта </a:t>
            </a:r>
            <a:r>
              <a:rPr lang="bg-BG" b="1" dirty="0"/>
              <a:t>от Университета в Манипал и проф. </a:t>
            </a:r>
            <a:r>
              <a:rPr lang="bg-BG" b="1" dirty="0">
                <a:solidFill>
                  <a:srgbClr val="0070C0"/>
                </a:solidFill>
              </a:rPr>
              <a:t>Рудражьоти Палит </a:t>
            </a:r>
            <a:r>
              <a:rPr lang="bg-BG" b="1" dirty="0"/>
              <a:t>от </a:t>
            </a:r>
            <a:r>
              <a:rPr lang="en-US" b="1" dirty="0"/>
              <a:t>TIFR </a:t>
            </a:r>
            <a:r>
              <a:rPr lang="bg-BG" b="1" dirty="0"/>
              <a:t>Мумбай. През 2022 ядрената фотоника беше включена в индийския национален план за физика.</a:t>
            </a:r>
            <a:endParaRPr lang="en-US" b="1" dirty="0"/>
          </a:p>
        </p:txBody>
      </p:sp>
      <p:grpSp>
        <p:nvGrpSpPr>
          <p:cNvPr id="26" name="Group 25"/>
          <p:cNvGrpSpPr/>
          <p:nvPr/>
        </p:nvGrpSpPr>
        <p:grpSpPr>
          <a:xfrm>
            <a:off x="2032008" y="2749093"/>
            <a:ext cx="6179120" cy="3862501"/>
            <a:chOff x="2032008" y="2749093"/>
            <a:chExt cx="6179120" cy="3862501"/>
          </a:xfrm>
        </p:grpSpPr>
        <p:sp>
          <p:nvSpPr>
            <p:cNvPr id="21" name="TextBox 20"/>
            <p:cNvSpPr txBox="1"/>
            <p:nvPr/>
          </p:nvSpPr>
          <p:spPr>
            <a:xfrm>
              <a:off x="2032008" y="6303817"/>
              <a:ext cx="6179120" cy="30777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bg-BG" sz="1400" b="1" i="1" dirty="0">
                  <a:solidFill>
                    <a:srgbClr val="FF0000"/>
                  </a:solidFill>
                </a:rPr>
                <a:t>д</a:t>
              </a:r>
              <a:r>
                <a:rPr lang="bg-BG" sz="1400" b="1" i="1" dirty="0" smtClean="0">
                  <a:solidFill>
                    <a:srgbClr val="FF0000"/>
                  </a:solidFill>
                </a:rPr>
                <a:t>окторска теза на Раджат Рой от </a:t>
              </a:r>
              <a:r>
                <a:rPr lang="en-US" sz="1400" b="1" i="1" dirty="0" smtClean="0">
                  <a:solidFill>
                    <a:srgbClr val="FF0000"/>
                  </a:solidFill>
                </a:rPr>
                <a:t>IIT </a:t>
              </a:r>
              <a:r>
                <a:rPr lang="bg-BG" sz="1400" b="1" i="1" dirty="0" smtClean="0">
                  <a:solidFill>
                    <a:srgbClr val="FF0000"/>
                  </a:solidFill>
                </a:rPr>
                <a:t>Ропар разработена в </a:t>
              </a:r>
              <a:r>
                <a:rPr lang="en-US" sz="1400" b="1" i="1" dirty="0" smtClean="0">
                  <a:solidFill>
                    <a:srgbClr val="FF0000"/>
                  </a:solidFill>
                </a:rPr>
                <a:t>ELI-NP</a:t>
              </a:r>
              <a:r>
                <a:rPr lang="bg-BG" sz="1400" dirty="0" smtClean="0">
                  <a:solidFill>
                    <a:srgbClr val="FF0000"/>
                  </a:solidFill>
                </a:rPr>
                <a:t> 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26635" y="4736055"/>
              <a:ext cx="2971837" cy="156085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943927" y="5098165"/>
              <a:ext cx="8312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baseline="30000" dirty="0" smtClean="0"/>
                <a:t>27</a:t>
              </a:r>
              <a:r>
                <a:rPr lang="en-US" sz="1400" b="1" dirty="0" smtClean="0"/>
                <a:t>Al(</a:t>
              </a:r>
              <a:r>
                <a:rPr lang="el-GR" sz="1400" b="1" dirty="0" smtClean="0"/>
                <a:t>α</a:t>
              </a:r>
              <a:r>
                <a:rPr lang="en-US" sz="1400" b="1" dirty="0" smtClean="0"/>
                <a:t>,n)</a:t>
              </a:r>
              <a:endParaRPr lang="en-US" sz="1400" b="1" dirty="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98473" y="4707408"/>
              <a:ext cx="2980200" cy="1553678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719448" y="5121258"/>
              <a:ext cx="8312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baseline="30000" dirty="0" smtClean="0"/>
                <a:t>19</a:t>
              </a:r>
              <a:r>
                <a:rPr lang="en-US" sz="1400" b="1" dirty="0"/>
                <a:t>F</a:t>
              </a:r>
              <a:r>
                <a:rPr lang="en-US" sz="1400" b="1" dirty="0" smtClean="0"/>
                <a:t>(</a:t>
              </a:r>
              <a:r>
                <a:rPr lang="el-GR" sz="1400" b="1" dirty="0" smtClean="0"/>
                <a:t>α</a:t>
              </a:r>
              <a:r>
                <a:rPr lang="en-US" sz="1400" b="1" dirty="0" smtClean="0"/>
                <a:t>,n)</a:t>
              </a:r>
              <a:endParaRPr lang="en-US" sz="1400" b="1" dirty="0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54343" y="2795387"/>
              <a:ext cx="4016523" cy="193049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35520" y="2749093"/>
              <a:ext cx="1872171" cy="1949775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486" y="4791471"/>
            <a:ext cx="2150431" cy="18145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81DF4A68-031F-4BB7-A8F2-3928A950F9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74181" y="3495631"/>
            <a:ext cx="4005438" cy="31059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16144" y="30009"/>
            <a:ext cx="710308" cy="77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6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8012" y="54663"/>
            <a:ext cx="783988" cy="7581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EE5216-5B7E-4506-838F-B76EF7371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27547"/>
            <a:ext cx="7667297" cy="495155"/>
          </a:xfrm>
        </p:spPr>
        <p:txBody>
          <a:bodyPr/>
          <a:lstStyle/>
          <a:p>
            <a:r>
              <a:rPr lang="bg-BG" b="1" i="1" dirty="0">
                <a:latin typeface="+mn-lt"/>
              </a:rPr>
              <a:t>Китай: миткания из поднебесната империя</a:t>
            </a:r>
            <a:endParaRPr lang="en-US" b="1" i="1" dirty="0">
              <a:latin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85454729-5648-401D-A4FF-F1DC8977BB25}"/>
              </a:ext>
            </a:extLst>
          </p:cNvPr>
          <p:cNvGrpSpPr/>
          <p:nvPr/>
        </p:nvGrpSpPr>
        <p:grpSpPr>
          <a:xfrm>
            <a:off x="-3486" y="6601500"/>
            <a:ext cx="12198972" cy="276999"/>
            <a:chOff x="0" y="6603848"/>
            <a:chExt cx="12198972" cy="276999"/>
          </a:xfrm>
        </p:grpSpPr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D42A3E87-C3E6-4A7F-8079-55A8EFCD19D5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="" xmlns:a16="http://schemas.microsoft.com/office/drawing/2014/main" id="{41ABBFA6-9390-459E-947E-9912BF72BBCA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29">
              <a:extLst>
                <a:ext uri="{FF2B5EF4-FFF2-40B4-BE49-F238E27FC236}">
                  <a16:creationId xmlns="" xmlns:a16="http://schemas.microsoft.com/office/drawing/2014/main" id="{24DD78FE-C83F-4059-86C9-1DDE996766B1}"/>
                </a:ext>
              </a:extLst>
            </p:cNvPr>
            <p:cNvSpPr txBox="1"/>
            <p:nvPr/>
          </p:nvSpPr>
          <p:spPr>
            <a:xfrm>
              <a:off x="2411238" y="6603848"/>
              <a:ext cx="7390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Baskerville" panose="02020502070401020303"/>
                </a:rPr>
                <a:t>80</a:t>
              </a:r>
              <a:r>
                <a:rPr lang="en-US" sz="1200" baseline="30000" dirty="0">
                  <a:latin typeface="Baskerville" panose="02020502070401020303"/>
                </a:rPr>
                <a:t>th</a:t>
              </a:r>
              <a:r>
                <a:rPr lang="en-US" sz="1200" dirty="0">
                  <a:latin typeface="Baskerville" panose="02020502070401020303"/>
                </a:rPr>
                <a:t> anniversary Department of Atomic Physics, St. </a:t>
              </a:r>
              <a:r>
                <a:rPr lang="en-US" sz="1200" dirty="0" err="1">
                  <a:latin typeface="Baskerville" panose="02020502070401020303"/>
                </a:rPr>
                <a:t>Kliment</a:t>
              </a:r>
              <a:r>
                <a:rPr lang="en-US" sz="1200" dirty="0">
                  <a:latin typeface="Baskerville" panose="02020502070401020303"/>
                </a:rPr>
                <a:t> </a:t>
              </a:r>
              <a:r>
                <a:rPr lang="en-US" sz="1200" dirty="0" err="1">
                  <a:latin typeface="Baskerville" panose="02020502070401020303"/>
                </a:rPr>
                <a:t>Ohridski</a:t>
              </a:r>
              <a:r>
                <a:rPr lang="en-US" sz="1200" dirty="0">
                  <a:latin typeface="Baskerville" panose="02020502070401020303"/>
                </a:rPr>
                <a:t> University of Sofia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April 16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 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– 18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2026</a:t>
              </a:r>
              <a:endParaRPr lang="aa-ET" sz="1200" dirty="0">
                <a:latin typeface="Baskerville" panose="02020502070401020303" pitchFamily="18" charset="0"/>
                <a:ea typeface="Baskerville" panose="02020502070401020303" pitchFamily="18" charset="0"/>
              </a:endParaRPr>
            </a:p>
          </p:txBody>
        </p:sp>
      </p:grpSp>
      <p:pic>
        <p:nvPicPr>
          <p:cNvPr id="4098" name="Picture 2" descr="http://english.sari.cas.cn/sylb/202403/W0202403255535188081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1425"/>
            <a:ext cx="9633527" cy="280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19241" y="810654"/>
            <a:ext cx="11972774" cy="2800555"/>
            <a:chOff x="813031" y="-2121218"/>
            <a:chExt cx="11378970" cy="255814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40451" y="-2121218"/>
              <a:ext cx="4351550" cy="255814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13031" y="-129294"/>
              <a:ext cx="11244787" cy="421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sz="2400" b="1" i="1" dirty="0">
                  <a:solidFill>
                    <a:srgbClr val="FFFF00"/>
                  </a:solidFill>
                  <a:latin typeface="Arial Narrow" panose="020B0606020202030204" pitchFamily="34" charset="0"/>
                </a:rPr>
                <a:t>п</a:t>
              </a:r>
              <a:r>
                <a:rPr lang="bg-BG" sz="2400" b="1" i="1" dirty="0" smtClean="0">
                  <a:solidFill>
                    <a:srgbClr val="FFFF00"/>
                  </a:solidFill>
                  <a:latin typeface="Arial Narrow" panose="020B0606020202030204" pitchFamily="34" charset="0"/>
                </a:rPr>
                <a:t>ланираме </a:t>
              </a:r>
              <a:r>
                <a:rPr lang="bg-BG" sz="2400" b="1" i="1" dirty="0">
                  <a:solidFill>
                    <a:srgbClr val="FFFF00"/>
                  </a:solidFill>
                  <a:latin typeface="Arial Narrow" panose="020B0606020202030204" pitchFamily="34" charset="0"/>
                </a:rPr>
                <a:t>съвместни експерименти на синхротрона в Шанхай</a:t>
              </a:r>
              <a:r>
                <a:rPr lang="en-US" sz="2400" b="1" i="1" dirty="0">
                  <a:solidFill>
                    <a:srgbClr val="FFFF00"/>
                  </a:solidFill>
                  <a:latin typeface="Arial Narrow" panose="020B0606020202030204" pitchFamily="34" charset="0"/>
                </a:rPr>
                <a:t> </a:t>
              </a:r>
              <a:r>
                <a:rPr lang="bg-BG" sz="2400" b="1" i="1" dirty="0">
                  <a:solidFill>
                    <a:srgbClr val="FFFF00"/>
                  </a:solidFill>
                  <a:latin typeface="Arial Narrow" panose="020B0606020202030204" pitchFamily="34" charset="0"/>
                </a:rPr>
                <a:t>с проф. Хонвей </a:t>
              </a:r>
              <a:r>
                <a:rPr lang="bg-BG" sz="2400" b="1" i="1" dirty="0" smtClean="0">
                  <a:solidFill>
                    <a:srgbClr val="FFFF00"/>
                  </a:solidFill>
                  <a:latin typeface="Arial Narrow" panose="020B0606020202030204" pitchFamily="34" charset="0"/>
                </a:rPr>
                <a:t>Уан, </a:t>
              </a:r>
              <a:r>
                <a:rPr lang="bg-BG" sz="2400" b="1" i="1" dirty="0">
                  <a:solidFill>
                    <a:srgbClr val="FFFF00"/>
                  </a:solidFill>
                  <a:latin typeface="Arial Narrow" panose="020B0606020202030204" pitchFamily="34" charset="0"/>
                </a:rPr>
                <a:t>2024</a:t>
              </a:r>
              <a:endParaRPr lang="en-US" sz="2400" b="1" i="1" dirty="0">
                <a:solidFill>
                  <a:srgbClr val="FFFF00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75494" y="840513"/>
            <a:ext cx="1620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SARI, </a:t>
            </a:r>
            <a:r>
              <a:rPr lang="bg-BG" sz="20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Шанхай</a:t>
            </a:r>
            <a:endParaRPr lang="en-US" sz="2000" b="1" i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A5BB88C-A803-4C03-9D3F-6CD5B01EAA6E}"/>
              </a:ext>
            </a:extLst>
          </p:cNvPr>
          <p:cNvSpPr txBox="1"/>
          <p:nvPr/>
        </p:nvSpPr>
        <p:spPr>
          <a:xfrm>
            <a:off x="4503668" y="3610411"/>
            <a:ext cx="76883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b="1" dirty="0"/>
              <a:t>През 2008, след завръщането си в България, по линия на двустранното сътрудничество между КАН и БАН започнахме работа над обща задача с проф. </a:t>
            </a:r>
            <a:r>
              <a:rPr lang="bg-BG" b="1" u="sng" dirty="0">
                <a:solidFill>
                  <a:srgbClr val="0070C0"/>
                </a:solidFill>
              </a:rPr>
              <a:t>Ю-Ху </a:t>
            </a:r>
            <a:r>
              <a:rPr lang="bg-BG" b="1" u="sng" dirty="0" smtClean="0">
                <a:solidFill>
                  <a:srgbClr val="0070C0"/>
                </a:solidFill>
              </a:rPr>
              <a:t>Цанг</a:t>
            </a:r>
            <a:r>
              <a:rPr lang="bg-BG" b="1" dirty="0" smtClean="0">
                <a:solidFill>
                  <a:srgbClr val="0070C0"/>
                </a:solidFill>
              </a:rPr>
              <a:t> </a:t>
            </a:r>
            <a:r>
              <a:rPr lang="bg-BG" b="1" dirty="0"/>
              <a:t>от Института по модерна физика в Ланджу. </a:t>
            </a:r>
            <a:r>
              <a:rPr lang="bg-BG" b="1" dirty="0" smtClean="0"/>
              <a:t>В момента работим заедно </a:t>
            </a:r>
            <a:r>
              <a:rPr lang="bg-BG" b="1" dirty="0"/>
              <a:t>с колеги от </a:t>
            </a:r>
            <a:r>
              <a:rPr lang="en-US" b="1" dirty="0"/>
              <a:t>SARI</a:t>
            </a:r>
            <a:r>
              <a:rPr lang="bg-BG" b="1" dirty="0"/>
              <a:t> в</a:t>
            </a:r>
            <a:r>
              <a:rPr lang="en-US" b="1" dirty="0"/>
              <a:t> </a:t>
            </a:r>
            <a:r>
              <a:rPr lang="bg-BG" b="1" dirty="0"/>
              <a:t>Шанхай, </a:t>
            </a:r>
            <a:r>
              <a:rPr lang="en-US" b="1" dirty="0"/>
              <a:t>IMP </a:t>
            </a:r>
            <a:r>
              <a:rPr lang="bg-BG" b="1" dirty="0"/>
              <a:t>в </a:t>
            </a:r>
            <a:r>
              <a:rPr lang="bg-BG" b="1" dirty="0" smtClean="0"/>
              <a:t>Ланджоу</a:t>
            </a:r>
            <a:r>
              <a:rPr lang="en-US" b="1" dirty="0" smtClean="0"/>
              <a:t>, HIAF</a:t>
            </a:r>
            <a:r>
              <a:rPr lang="bg-BG" b="1" dirty="0" smtClean="0"/>
              <a:t> в Хуйджоу и </a:t>
            </a:r>
            <a:r>
              <a:rPr lang="bg-BG" b="1" dirty="0"/>
              <a:t>от Университетите Нанхуа в Хенян, Бейхан</a:t>
            </a:r>
            <a:r>
              <a:rPr lang="en-US" b="1" dirty="0" smtClean="0"/>
              <a:t> </a:t>
            </a:r>
            <a:r>
              <a:rPr lang="bg-BG" b="1" dirty="0"/>
              <a:t>в </a:t>
            </a:r>
            <a:r>
              <a:rPr lang="bg-BG" b="1" dirty="0" smtClean="0"/>
              <a:t>Пекин (Бейджинг</a:t>
            </a:r>
            <a:r>
              <a:rPr lang="bg-BG" b="1" dirty="0"/>
              <a:t>), </a:t>
            </a:r>
            <a:r>
              <a:rPr lang="bg-BG" b="1" dirty="0" smtClean="0"/>
              <a:t>Фудан </a:t>
            </a:r>
            <a:r>
              <a:rPr lang="bg-BG" b="1" dirty="0"/>
              <a:t>и </a:t>
            </a:r>
            <a:r>
              <a:rPr lang="bg-BG" b="1" dirty="0" smtClean="0"/>
              <a:t>Тзяо Тонг </a:t>
            </a:r>
            <a:r>
              <a:rPr lang="bg-BG" b="1" dirty="0"/>
              <a:t>в </a:t>
            </a:r>
            <a:r>
              <a:rPr lang="bg-BG" b="1" dirty="0" smtClean="0"/>
              <a:t>Шанхай и Сун Ятсен в Кантон (Гуанджоу). </a:t>
            </a:r>
            <a:endParaRPr lang="en-US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9360" y="5317274"/>
            <a:ext cx="5425461" cy="12219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6428" y="5010566"/>
            <a:ext cx="2268643" cy="15909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7A92586-077E-4491-8532-DC785B100C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2" y="801420"/>
            <a:ext cx="1846746" cy="12362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BF3090C-F4F8-4918-9F6A-38E775FEC253}"/>
              </a:ext>
            </a:extLst>
          </p:cNvPr>
          <p:cNvSpPr txBox="1"/>
          <p:nvPr/>
        </p:nvSpPr>
        <p:spPr>
          <a:xfrm>
            <a:off x="5655758" y="1730498"/>
            <a:ext cx="1292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000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Сиан, 2010</a:t>
            </a:r>
            <a:endParaRPr lang="en-US" sz="2000" b="1" i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4" y="3613379"/>
            <a:ext cx="4485757" cy="264965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-9229" y="6262238"/>
            <a:ext cx="4510669" cy="338554"/>
          </a:xfrm>
          <a:prstGeom prst="rect">
            <a:avLst/>
          </a:prstGeom>
          <a:solidFill>
            <a:srgbClr val="CC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bg-BG" sz="1600" b="1" dirty="0" smtClean="0">
                <a:solidFill>
                  <a:srgbClr val="FFFF00"/>
                </a:solidFill>
              </a:rPr>
              <a:t>курс по Ядрена фотоника в Нанхуа, април 2026</a:t>
            </a:r>
            <a:endParaRPr lang="en-US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91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0954A8-5642-4416-92EC-0F1D4F9CD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9" y="232360"/>
            <a:ext cx="8692054" cy="495155"/>
          </a:xfrm>
        </p:spPr>
        <p:txBody>
          <a:bodyPr>
            <a:noAutofit/>
          </a:bodyPr>
          <a:lstStyle/>
          <a:p>
            <a:r>
              <a:rPr lang="bg-BG" b="1" i="1" dirty="0">
                <a:latin typeface="+mn-lt"/>
              </a:rPr>
              <a:t>Миткания и митарства из ядрената физика</a:t>
            </a:r>
            <a:endParaRPr lang="en-US" b="1" i="1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37F0491-B2FA-455D-AB41-509C99B02B3D}"/>
              </a:ext>
            </a:extLst>
          </p:cNvPr>
          <p:cNvSpPr txBox="1"/>
          <p:nvPr/>
        </p:nvSpPr>
        <p:spPr>
          <a:xfrm>
            <a:off x="3259992" y="785337"/>
            <a:ext cx="5270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bg-BG" sz="2400" b="1" dirty="0">
                <a:latin typeface="Arial Narrow" panose="020B0606020202030204" pitchFamily="34" charset="0"/>
              </a:rPr>
              <a:t>Димитър Л. Балабански</a:t>
            </a:r>
            <a:r>
              <a:rPr lang="en-US" sz="2400" b="1" dirty="0">
                <a:latin typeface="Arial Narrow" panose="020B0606020202030204" pitchFamily="34" charset="0"/>
              </a:rPr>
              <a:t> (ELI-NP/IFIN-HH)</a:t>
            </a:r>
          </a:p>
        </p:txBody>
      </p:sp>
      <p:pic>
        <p:nvPicPr>
          <p:cNvPr id="9" name="Picture 2" descr="IFIN-HH Intranet Documents Horia Hulubei National Institute ...">
            <a:extLst>
              <a:ext uri="{FF2B5EF4-FFF2-40B4-BE49-F238E27FC236}">
                <a16:creationId xmlns="" xmlns:a16="http://schemas.microsoft.com/office/drawing/2014/main" id="{23375B22-8636-447D-AD6E-75E0E6228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034" y="33965"/>
            <a:ext cx="831873" cy="78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/>
          <p:cNvPicPr/>
          <p:nvPr/>
        </p:nvPicPr>
        <p:blipFill>
          <a:blip r:embed="rId4"/>
          <a:stretch/>
        </p:blipFill>
        <p:spPr>
          <a:xfrm>
            <a:off x="0" y="1467726"/>
            <a:ext cx="6263640" cy="5113275"/>
          </a:xfrm>
          <a:prstGeom prst="rect">
            <a:avLst/>
          </a:prstGeom>
          <a:ln>
            <a:noFill/>
          </a:ln>
        </p:spPr>
      </p:pic>
      <p:pic>
        <p:nvPicPr>
          <p:cNvPr id="49" name="Picture 48"/>
          <p:cNvPicPr/>
          <p:nvPr/>
        </p:nvPicPr>
        <p:blipFill>
          <a:blip r:embed="rId5"/>
          <a:stretch/>
        </p:blipFill>
        <p:spPr>
          <a:xfrm>
            <a:off x="6263640" y="1467727"/>
            <a:ext cx="5928360" cy="5113274"/>
          </a:xfrm>
          <a:prstGeom prst="rect">
            <a:avLst/>
          </a:prstGeom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100584" y="1656858"/>
            <a:ext cx="1774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ELIGANT-GN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617618" y="2365281"/>
            <a:ext cx="1210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ELIFANT</a:t>
            </a:r>
          </a:p>
        </p:txBody>
      </p:sp>
      <p:pic>
        <p:nvPicPr>
          <p:cNvPr id="13" name="Picture 12"/>
          <p:cNvPicPr/>
          <p:nvPr/>
        </p:nvPicPr>
        <p:blipFill>
          <a:blip r:embed="rId6"/>
          <a:srcRect l="6939" t="7552" b="21775"/>
          <a:stretch/>
        </p:blipFill>
        <p:spPr>
          <a:xfrm>
            <a:off x="4210507" y="1467725"/>
            <a:ext cx="3136032" cy="3320807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5321624" y="1517904"/>
            <a:ext cx="1020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ELISSA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F718B8E7-3202-4CF7-A632-8D449520BB3E}"/>
              </a:ext>
            </a:extLst>
          </p:cNvPr>
          <p:cNvGrpSpPr/>
          <p:nvPr/>
        </p:nvGrpSpPr>
        <p:grpSpPr>
          <a:xfrm>
            <a:off x="-3486" y="6597125"/>
            <a:ext cx="12198972" cy="276999"/>
            <a:chOff x="0" y="6599473"/>
            <a:chExt cx="12198972" cy="276999"/>
          </a:xfrm>
        </p:grpSpPr>
        <p:cxnSp>
          <p:nvCxnSpPr>
            <p:cNvPr id="16" name="Straight Connector 15">
              <a:extLst>
                <a:ext uri="{FF2B5EF4-FFF2-40B4-BE49-F238E27FC236}">
                  <a16:creationId xmlns="" xmlns:a16="http://schemas.microsoft.com/office/drawing/2014/main" id="{17046798-6B5C-4432-BC8B-A9FC2EFF2B31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D96C9C67-CAE9-4EA6-886D-5E8AF1CECD08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29">
              <a:extLst>
                <a:ext uri="{FF2B5EF4-FFF2-40B4-BE49-F238E27FC236}">
                  <a16:creationId xmlns="" xmlns:a16="http://schemas.microsoft.com/office/drawing/2014/main" id="{9ABA7771-8D1D-4C9A-BE40-BA4293460BFE}"/>
                </a:ext>
              </a:extLst>
            </p:cNvPr>
            <p:cNvSpPr txBox="1"/>
            <p:nvPr/>
          </p:nvSpPr>
          <p:spPr>
            <a:xfrm>
              <a:off x="2295743" y="6599473"/>
              <a:ext cx="75688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Baskerville" panose="02020502070401020303"/>
                </a:rPr>
                <a:t>80</a:t>
              </a:r>
              <a:r>
                <a:rPr lang="en-US" sz="1200" baseline="30000" dirty="0">
                  <a:latin typeface="Baskerville" panose="02020502070401020303"/>
                </a:rPr>
                <a:t>th</a:t>
              </a:r>
              <a:r>
                <a:rPr lang="en-US" sz="1200" dirty="0">
                  <a:latin typeface="Baskerville" panose="02020502070401020303"/>
                </a:rPr>
                <a:t> anniversary Department of Atomic Physics, St. </a:t>
              </a:r>
              <a:r>
                <a:rPr lang="en-US" sz="1200" dirty="0" err="1">
                  <a:latin typeface="Baskerville" panose="02020502070401020303"/>
                </a:rPr>
                <a:t>Kliment</a:t>
              </a:r>
              <a:r>
                <a:rPr lang="en-US" sz="1200" dirty="0">
                  <a:latin typeface="Baskerville" panose="02020502070401020303"/>
                </a:rPr>
                <a:t> </a:t>
              </a:r>
              <a:r>
                <a:rPr lang="en-US" sz="1200" dirty="0" err="1">
                  <a:latin typeface="Baskerville" panose="02020502070401020303"/>
                </a:rPr>
                <a:t>Ohridski</a:t>
              </a:r>
              <a:r>
                <a:rPr lang="en-US" sz="1200" dirty="0">
                  <a:latin typeface="Baskerville" panose="02020502070401020303"/>
                </a:rPr>
                <a:t> University of Sofia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April 16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 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– 18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</a:t>
              </a:r>
              <a:r>
                <a:rPr lang="bg-BG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 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 2026</a:t>
              </a:r>
              <a:endParaRPr lang="aa-ET" sz="1200" dirty="0">
                <a:latin typeface="Baskerville" panose="02020502070401020303" pitchFamily="18" charset="0"/>
                <a:ea typeface="Baskerville" panose="02020502070401020303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77C8B63-8041-431E-BFB2-3B5B58094504}"/>
              </a:ext>
            </a:extLst>
          </p:cNvPr>
          <p:cNvSpPr txBox="1"/>
          <p:nvPr/>
        </p:nvSpPr>
        <p:spPr>
          <a:xfrm>
            <a:off x="9196938" y="866276"/>
            <a:ext cx="2959768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g-BG" sz="1400" b="1" u="sng" dirty="0"/>
              <a:t>миткам</a:t>
            </a:r>
            <a:r>
              <a:rPr lang="bg-BG" sz="1400" b="1" dirty="0"/>
              <a:t>: ходя без посока, скитам се </a:t>
            </a:r>
            <a:r>
              <a:rPr lang="bg-BG" sz="1400" b="1" u="sng" dirty="0"/>
              <a:t>митарство</a:t>
            </a:r>
            <a:r>
              <a:rPr lang="bg-BG" sz="1400" b="1" dirty="0"/>
              <a:t>: пречка, препятвтвие</a:t>
            </a:r>
            <a:endParaRPr lang="en-US" sz="14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9896257" y="4482036"/>
            <a:ext cx="2295743" cy="2098965"/>
            <a:chOff x="-3486" y="4482036"/>
            <a:chExt cx="2295743" cy="209896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486" y="4482036"/>
              <a:ext cx="2295743" cy="209896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99164" y="4570930"/>
              <a:ext cx="17315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ELIGANT-TN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486" y="4452182"/>
            <a:ext cx="2841203" cy="212881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66669" y="4404272"/>
            <a:ext cx="1077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ELIADE</a:t>
            </a:r>
          </a:p>
        </p:txBody>
      </p:sp>
    </p:spTree>
    <p:extLst>
      <p:ext uri="{BB962C8B-B14F-4D97-AF65-F5344CB8AC3E}">
        <p14:creationId xmlns:p14="http://schemas.microsoft.com/office/powerpoint/2010/main" val="420179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4267196" y="812355"/>
            <a:ext cx="3472871" cy="3250479"/>
            <a:chOff x="3860802" y="850223"/>
            <a:chExt cx="3472871" cy="325047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32172" y="1872451"/>
              <a:ext cx="3401501" cy="148782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60802" y="850223"/>
              <a:ext cx="3472871" cy="96088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078153" y="3362038"/>
              <a:ext cx="3218574" cy="7386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submitted to Eur. Phys. J. A (2025)</a:t>
              </a:r>
            </a:p>
            <a:p>
              <a:pPr algn="ctr"/>
              <a:r>
                <a:rPr lang="en-US" sz="1400" b="1" dirty="0"/>
                <a:t>pages: 317, figures: 68, tables: 10, formulas: 167, references: 919 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>
                <a:latin typeface="+mn-lt"/>
              </a:rPr>
              <a:t>“</a:t>
            </a:r>
            <a:r>
              <a:rPr lang="bg-BG" b="1" i="1" dirty="0">
                <a:latin typeface="+mn-lt"/>
              </a:rPr>
              <a:t>Човек умее това, което е научил“ </a:t>
            </a:r>
            <a:r>
              <a:rPr lang="bg-BG" dirty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825693"/>
            <a:ext cx="4062610" cy="578730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F718B8E7-3202-4CF7-A632-8D449520BB3E}"/>
              </a:ext>
            </a:extLst>
          </p:cNvPr>
          <p:cNvGrpSpPr/>
          <p:nvPr/>
        </p:nvGrpSpPr>
        <p:grpSpPr>
          <a:xfrm>
            <a:off x="-3486" y="6624833"/>
            <a:ext cx="12198972" cy="276999"/>
            <a:chOff x="0" y="6599473"/>
            <a:chExt cx="12198972" cy="276999"/>
          </a:xfrm>
        </p:grpSpPr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17046798-6B5C-4432-BC8B-A9FC2EFF2B31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="" xmlns:a16="http://schemas.microsoft.com/office/drawing/2014/main" id="{D96C9C67-CAE9-4EA6-886D-5E8AF1CECD08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29">
              <a:extLst>
                <a:ext uri="{FF2B5EF4-FFF2-40B4-BE49-F238E27FC236}">
                  <a16:creationId xmlns="" xmlns:a16="http://schemas.microsoft.com/office/drawing/2014/main" id="{9ABA7771-8D1D-4C9A-BE40-BA4293460BFE}"/>
                </a:ext>
              </a:extLst>
            </p:cNvPr>
            <p:cNvSpPr txBox="1"/>
            <p:nvPr/>
          </p:nvSpPr>
          <p:spPr>
            <a:xfrm>
              <a:off x="2377559" y="6599473"/>
              <a:ext cx="74340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Baskerville" panose="02020502070401020303"/>
                </a:rPr>
                <a:t>80</a:t>
              </a:r>
              <a:r>
                <a:rPr lang="en-US" sz="1200" baseline="30000" dirty="0">
                  <a:latin typeface="Baskerville" panose="02020502070401020303"/>
                </a:rPr>
                <a:t>th</a:t>
              </a:r>
              <a:r>
                <a:rPr lang="en-US" sz="1200" dirty="0">
                  <a:latin typeface="Baskerville" panose="02020502070401020303"/>
                </a:rPr>
                <a:t> anniversary Department of Atomic Physics, St. </a:t>
              </a:r>
              <a:r>
                <a:rPr lang="en-US" sz="1200" dirty="0" err="1">
                  <a:latin typeface="Baskerville" panose="02020502070401020303"/>
                </a:rPr>
                <a:t>Kliment</a:t>
              </a:r>
              <a:r>
                <a:rPr lang="en-US" sz="1200" dirty="0">
                  <a:latin typeface="Baskerville" panose="02020502070401020303"/>
                </a:rPr>
                <a:t> </a:t>
              </a:r>
              <a:r>
                <a:rPr lang="en-US" sz="1200" dirty="0" err="1">
                  <a:latin typeface="Baskerville" panose="02020502070401020303"/>
                </a:rPr>
                <a:t>Ohridski</a:t>
              </a:r>
              <a:r>
                <a:rPr lang="en-US" sz="1200" dirty="0">
                  <a:latin typeface="Baskerville" panose="02020502070401020303"/>
                </a:rPr>
                <a:t> University of Sofia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April 16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 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– 18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2026</a:t>
              </a:r>
              <a:endParaRPr lang="aa-ET" sz="1200" dirty="0">
                <a:latin typeface="Baskerville" panose="02020502070401020303" pitchFamily="18" charset="0"/>
                <a:ea typeface="Baskerville" panose="02020502070401020303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20074" y="5680364"/>
            <a:ext cx="3740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Фреска в</a:t>
            </a: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Sala </a:t>
            </a:r>
            <a:r>
              <a:rPr lang="en-US" sz="24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delle</a:t>
            </a: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Edicole</a:t>
            </a:r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bg-BG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Университет на Падуа </a:t>
            </a:r>
            <a:endParaRPr lang="en-US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958310" y="813155"/>
            <a:ext cx="3919369" cy="3236749"/>
            <a:chOff x="7773584" y="831627"/>
            <a:chExt cx="3919369" cy="3236749"/>
          </a:xfrm>
        </p:grpSpPr>
        <p:grpSp>
          <p:nvGrpSpPr>
            <p:cNvPr id="25" name="Group 24"/>
            <p:cNvGrpSpPr/>
            <p:nvPr/>
          </p:nvGrpSpPr>
          <p:grpSpPr>
            <a:xfrm>
              <a:off x="8173770" y="831627"/>
              <a:ext cx="3186957" cy="979481"/>
              <a:chOff x="8155298" y="831627"/>
              <a:chExt cx="3805791" cy="1176842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98479" y="831627"/>
                <a:ext cx="862610" cy="1176842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55298" y="851775"/>
                <a:ext cx="1038958" cy="115588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249706" y="840170"/>
                <a:ext cx="810456" cy="1166200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194256" y="851775"/>
                <a:ext cx="1014005" cy="1154595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73584" y="1800597"/>
              <a:ext cx="3919369" cy="142855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8031922" y="3329712"/>
              <a:ext cx="3402695" cy="7386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/>
                <a:t>Prog</a:t>
              </a:r>
              <a:r>
                <a:rPr lang="en-US" sz="1400" b="1" dirty="0"/>
                <a:t>. Part. </a:t>
              </a:r>
              <a:r>
                <a:rPr lang="en-US" sz="1400" b="1" dirty="0" err="1"/>
                <a:t>Nucl</a:t>
              </a:r>
              <a:r>
                <a:rPr lang="en-US" sz="1400" b="1" dirty="0"/>
                <a:t>. Phys. 122, 103903 (2022)</a:t>
              </a:r>
            </a:p>
            <a:p>
              <a:pPr algn="ctr"/>
              <a:r>
                <a:rPr lang="en-US" sz="1400" b="1" dirty="0"/>
                <a:t>pages: 96, figures: 60, tables: 6, </a:t>
              </a:r>
            </a:p>
            <a:p>
              <a:pPr algn="ctr"/>
              <a:r>
                <a:rPr lang="en-US" sz="1400" b="1" dirty="0"/>
                <a:t>formulas: 118, references: 583 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181599" y="4079887"/>
            <a:ext cx="1560945" cy="922592"/>
            <a:chOff x="4996873" y="4153775"/>
            <a:chExt cx="1560945" cy="92259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47110" y="4160074"/>
              <a:ext cx="710708" cy="915596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96873" y="4153775"/>
              <a:ext cx="810252" cy="922592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8973131" y="4060091"/>
            <a:ext cx="1562128" cy="928535"/>
            <a:chOff x="8788405" y="4124743"/>
            <a:chExt cx="1562128" cy="92853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788405" y="4130686"/>
              <a:ext cx="810252" cy="922592"/>
            </a:xfrm>
            <a:prstGeom prst="rect">
              <a:avLst/>
            </a:prstGeom>
          </p:spPr>
        </p:pic>
        <p:pic>
          <p:nvPicPr>
            <p:cNvPr id="4098" name="Picture 2" descr="https://www.bing.com/th/id/OIP.PzH15n7ydQw9VJxdTj4_lgAAAA?w=160&amp;h=211&amp;c=8&amp;rs=1&amp;qlt=90&amp;o=6&amp;dpr=1.5&amp;pid=3.1&amp;rm=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5135" y="4124743"/>
              <a:ext cx="705398" cy="928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TextBox 33"/>
          <p:cNvSpPr txBox="1"/>
          <p:nvPr/>
        </p:nvSpPr>
        <p:spPr>
          <a:xfrm>
            <a:off x="4351225" y="5855862"/>
            <a:ext cx="3402695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Eur. Phys. J. A 60, 39 (2024)</a:t>
            </a:r>
          </a:p>
          <a:p>
            <a:pPr algn="ctr"/>
            <a:r>
              <a:rPr lang="en-US" sz="1400" b="1" dirty="0"/>
              <a:t>pages: 48, figures: 37, tables: 2, </a:t>
            </a:r>
          </a:p>
          <a:p>
            <a:pPr algn="ctr"/>
            <a:r>
              <a:rPr lang="en-US" sz="1400" b="1" dirty="0"/>
              <a:t>formulas: 31, references: 440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299777" y="6082149"/>
            <a:ext cx="340269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Eur. Phys. J. Spec. Topics 233, 1161 (2024)</a:t>
            </a:r>
          </a:p>
          <a:p>
            <a:pPr algn="ctr"/>
            <a:r>
              <a:rPr lang="en-US" sz="1400" b="1" dirty="0"/>
              <a:t>pages: 19, figures: 10, references: 127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247335" y="813155"/>
            <a:ext cx="3594336" cy="3266732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987652" y="802995"/>
            <a:ext cx="3890027" cy="3266732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247335" y="4069727"/>
            <a:ext cx="3594336" cy="255016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987652" y="4069727"/>
            <a:ext cx="3887539" cy="2550160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63811" y="4988625"/>
            <a:ext cx="3556323" cy="8654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6398" y="4964907"/>
            <a:ext cx="3797830" cy="52149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39325" y="5493646"/>
            <a:ext cx="3528742" cy="56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40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7F690C-DFCF-49DC-892E-B69D72EF7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i="1" dirty="0" smtClean="0">
                <a:latin typeface="+mn-lt"/>
              </a:rPr>
              <a:t>Високоспинови </a:t>
            </a:r>
            <a:r>
              <a:rPr lang="bg-BG" b="1" i="1" dirty="0">
                <a:latin typeface="+mn-lt"/>
              </a:rPr>
              <a:t>състояния в </a:t>
            </a:r>
            <a:r>
              <a:rPr lang="bg-BG" b="1" i="1" dirty="0" smtClean="0">
                <a:latin typeface="+mn-lt"/>
              </a:rPr>
              <a:t>ядрата</a:t>
            </a:r>
            <a:r>
              <a:rPr lang="en-US" b="1" i="1" dirty="0" smtClean="0">
                <a:latin typeface="+mn-lt"/>
              </a:rPr>
              <a:t>: </a:t>
            </a:r>
            <a:r>
              <a:rPr lang="en-US" b="1" i="1" baseline="30000" dirty="0" smtClean="0">
                <a:latin typeface="+mn-lt"/>
              </a:rPr>
              <a:t>185</a:t>
            </a:r>
            <a:r>
              <a:rPr lang="en-US" b="1" i="1" dirty="0" smtClean="0">
                <a:latin typeface="+mn-lt"/>
              </a:rPr>
              <a:t>Ir</a:t>
            </a:r>
            <a:endParaRPr lang="en-US" b="1" i="1" dirty="0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E8B965D5-A87C-4B40-901D-5E17CF179A90}"/>
              </a:ext>
            </a:extLst>
          </p:cNvPr>
          <p:cNvGrpSpPr/>
          <p:nvPr/>
        </p:nvGrpSpPr>
        <p:grpSpPr>
          <a:xfrm>
            <a:off x="-3486" y="6601500"/>
            <a:ext cx="12198972" cy="276999"/>
            <a:chOff x="0" y="6603848"/>
            <a:chExt cx="12198972" cy="276999"/>
          </a:xfrm>
        </p:grpSpPr>
        <p:cxnSp>
          <p:nvCxnSpPr>
            <p:cNvPr id="4" name="Straight Connector 3">
              <a:extLst>
                <a:ext uri="{FF2B5EF4-FFF2-40B4-BE49-F238E27FC236}">
                  <a16:creationId xmlns="" xmlns:a16="http://schemas.microsoft.com/office/drawing/2014/main" id="{65190B34-34A7-49C4-B4F5-7E4A1CE1E58A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4ED14646-C350-40CB-B347-6AACF0810DB6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Box 29">
              <a:extLst>
                <a:ext uri="{FF2B5EF4-FFF2-40B4-BE49-F238E27FC236}">
                  <a16:creationId xmlns="" xmlns:a16="http://schemas.microsoft.com/office/drawing/2014/main" id="{C8C925D4-788F-4F70-B302-0E6C2465FA3D}"/>
                </a:ext>
              </a:extLst>
            </p:cNvPr>
            <p:cNvSpPr txBox="1"/>
            <p:nvPr/>
          </p:nvSpPr>
          <p:spPr>
            <a:xfrm>
              <a:off x="2411238" y="6603848"/>
              <a:ext cx="7390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Baskerville" panose="02020502070401020303"/>
                </a:rPr>
                <a:t>80</a:t>
              </a:r>
              <a:r>
                <a:rPr lang="en-US" sz="1200" baseline="30000" dirty="0">
                  <a:latin typeface="Baskerville" panose="02020502070401020303"/>
                </a:rPr>
                <a:t>th</a:t>
              </a:r>
              <a:r>
                <a:rPr lang="en-US" sz="1200" dirty="0">
                  <a:latin typeface="Baskerville" panose="02020502070401020303"/>
                </a:rPr>
                <a:t> anniversary Department of Atomic Physics, St. </a:t>
              </a:r>
              <a:r>
                <a:rPr lang="en-US" sz="1200" dirty="0" err="1">
                  <a:latin typeface="Baskerville" panose="02020502070401020303"/>
                </a:rPr>
                <a:t>Kliment</a:t>
              </a:r>
              <a:r>
                <a:rPr lang="en-US" sz="1200" dirty="0">
                  <a:latin typeface="Baskerville" panose="02020502070401020303"/>
                </a:rPr>
                <a:t> </a:t>
              </a:r>
              <a:r>
                <a:rPr lang="en-US" sz="1200" dirty="0" err="1">
                  <a:latin typeface="Baskerville" panose="02020502070401020303"/>
                </a:rPr>
                <a:t>Ohridski</a:t>
              </a:r>
              <a:r>
                <a:rPr lang="en-US" sz="1200" dirty="0">
                  <a:latin typeface="Baskerville" panose="02020502070401020303"/>
                </a:rPr>
                <a:t> University of Sofia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April 16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 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– 18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2026</a:t>
              </a:r>
              <a:endParaRPr lang="aa-ET" sz="1200" dirty="0">
                <a:latin typeface="Baskerville" panose="02020502070401020303" pitchFamily="18" charset="0"/>
                <a:ea typeface="Baskerville" panose="02020502070401020303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" y="913119"/>
            <a:ext cx="5845695" cy="6137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75" y="4957352"/>
            <a:ext cx="2979170" cy="1612146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5729514" y="5027201"/>
            <a:ext cx="4714966" cy="1337528"/>
            <a:chOff x="7435273" y="5081744"/>
            <a:chExt cx="4714966" cy="133752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7156" y="5081744"/>
              <a:ext cx="4693083" cy="1337528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7647709" y="5320145"/>
              <a:ext cx="450253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7439895" y="5511729"/>
              <a:ext cx="4710344" cy="25473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endCxn id="11" idx="3"/>
            </p:cNvCxnSpPr>
            <p:nvPr/>
          </p:nvCxnSpPr>
          <p:spPr>
            <a:xfrm flipV="1">
              <a:off x="7449130" y="5750508"/>
              <a:ext cx="4701109" cy="8361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7435273" y="5957457"/>
              <a:ext cx="508000" cy="2228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5791200" y="817357"/>
            <a:ext cx="6389519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indent="360000" algn="just"/>
            <a:r>
              <a:rPr lang="bg-BG" b="1" i="1" dirty="0" smtClean="0"/>
              <a:t>До седмици ще изпратим за печат резултатите за високоспиновата структура на </a:t>
            </a:r>
            <a:r>
              <a:rPr lang="bg-BG" b="1" i="1" baseline="30000" dirty="0" smtClean="0"/>
              <a:t>185,186</a:t>
            </a:r>
            <a:r>
              <a:rPr lang="en-US" b="1" i="1" dirty="0" err="1" smtClean="0"/>
              <a:t>Ir</a:t>
            </a:r>
            <a:r>
              <a:rPr lang="bg-BG" b="1" i="1" dirty="0" smtClean="0"/>
              <a:t>. Така ще затворя още един цикъл от спиралата на научните си изследвания. </a:t>
            </a:r>
            <a:endParaRPr lang="en-US" b="1" i="1" dirty="0"/>
          </a:p>
        </p:txBody>
      </p:sp>
      <p:grpSp>
        <p:nvGrpSpPr>
          <p:cNvPr id="35" name="Group 34"/>
          <p:cNvGrpSpPr/>
          <p:nvPr/>
        </p:nvGrpSpPr>
        <p:grpSpPr>
          <a:xfrm>
            <a:off x="385819" y="1790084"/>
            <a:ext cx="11273224" cy="3129333"/>
            <a:chOff x="324859" y="3362969"/>
            <a:chExt cx="11273224" cy="3129333"/>
          </a:xfrm>
        </p:grpSpPr>
        <p:grpSp>
          <p:nvGrpSpPr>
            <p:cNvPr id="31" name="Group 30"/>
            <p:cNvGrpSpPr/>
            <p:nvPr/>
          </p:nvGrpSpPr>
          <p:grpSpPr>
            <a:xfrm>
              <a:off x="324859" y="3362969"/>
              <a:ext cx="11273224" cy="3129333"/>
              <a:chOff x="324859" y="3362969"/>
              <a:chExt cx="11273224" cy="3129333"/>
            </a:xfrm>
          </p:grpSpPr>
          <p:pic>
            <p:nvPicPr>
              <p:cNvPr id="28" name="图片 10">
                <a:extLst>
                  <a:ext uri="{FF2B5EF4-FFF2-40B4-BE49-F238E27FC236}">
                    <a16:creationId xmlns:a16="http://schemas.microsoft.com/office/drawing/2014/main" xmlns="" id="{0469C528-6C2D-E5E0-8BD6-9C70EE58BD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4859" y="3362969"/>
                <a:ext cx="11273224" cy="312933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1741028" y="3443510"/>
                <a:ext cx="77457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baseline="30000" dirty="0" smtClean="0"/>
                  <a:t>185</a:t>
                </a:r>
                <a:r>
                  <a:rPr lang="en-US" sz="2800" b="1" dirty="0" smtClean="0"/>
                  <a:t>Ir</a:t>
                </a:r>
                <a:endParaRPr lang="en-US" sz="2800" b="1" dirty="0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2946400" y="3362969"/>
                <a:ext cx="741680" cy="5079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Rectangle 31"/>
            <p:cNvSpPr/>
            <p:nvPr/>
          </p:nvSpPr>
          <p:spPr>
            <a:xfrm>
              <a:off x="787401" y="3423190"/>
              <a:ext cx="787399" cy="30386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9596121" y="4245038"/>
              <a:ext cx="787399" cy="21964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820160" y="3593204"/>
              <a:ext cx="873759" cy="2736537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619073" y="1829983"/>
            <a:ext cx="400302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bg-BG" dirty="0" smtClean="0"/>
              <a:t>анализът е направен от Бин Дин</a:t>
            </a:r>
            <a:r>
              <a:rPr lang="bg-BG" dirty="0"/>
              <a:t>г</a:t>
            </a:r>
            <a:r>
              <a:rPr lang="bg-BG" dirty="0" smtClean="0"/>
              <a:t> през периода на пандемията в Лан</a:t>
            </a:r>
            <a:r>
              <a:rPr lang="bg-BG" dirty="0"/>
              <a:t>д</a:t>
            </a:r>
            <a:r>
              <a:rPr lang="bg-BG" dirty="0" smtClean="0"/>
              <a:t>жоу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16145" y="88661"/>
            <a:ext cx="779341" cy="70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4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8291" y="28413"/>
            <a:ext cx="1015999" cy="810694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3209894" y="1978852"/>
            <a:ext cx="4016418" cy="4622648"/>
            <a:chOff x="8179067" y="1978852"/>
            <a:chExt cx="4016418" cy="462264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16011" y="1978852"/>
              <a:ext cx="3957518" cy="1217698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16010" y="3282380"/>
              <a:ext cx="3979475" cy="1476629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79067" y="4846466"/>
              <a:ext cx="4015114" cy="175503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latin typeface="+mn-lt"/>
              </a:rPr>
              <a:t>GSI: </a:t>
            </a:r>
            <a:r>
              <a:rPr lang="bg-BG" b="1" i="1" dirty="0" smtClean="0">
                <a:latin typeface="+mn-lt"/>
              </a:rPr>
              <a:t>Рекции с многонуклеонен трасфер</a:t>
            </a:r>
            <a:endParaRPr lang="en-US" b="1" i="1" dirty="0">
              <a:latin typeface="+mn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20722" y="2696639"/>
            <a:ext cx="3147734" cy="3756960"/>
            <a:chOff x="68580" y="881359"/>
            <a:chExt cx="3967020" cy="4416295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8684C6B8-B7F7-49E7-88E9-9BF0A0630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580" y="881359"/>
              <a:ext cx="3893637" cy="222205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5E867D08-6230-49AC-B054-A7F061C61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7545" y="3435470"/>
              <a:ext cx="3868055" cy="1862184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="" xmlns:a16="http://schemas.microsoft.com/office/drawing/2014/main" id="{22CE8876-BA79-4583-8C2C-9F4420AF09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7545" y="2489522"/>
              <a:ext cx="2187036" cy="945948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="" xmlns:a16="http://schemas.microsoft.com/office/drawing/2014/main" id="{2FFB62D9-22D8-4D5F-A21D-164F99D640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20291" y="2663369"/>
              <a:ext cx="36916" cy="772101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A5BB88C-A803-4C03-9D3F-6CD5B01EAA6E}"/>
              </a:ext>
            </a:extLst>
          </p:cNvPr>
          <p:cNvSpPr txBox="1"/>
          <p:nvPr/>
        </p:nvSpPr>
        <p:spPr>
          <a:xfrm>
            <a:off x="3215079" y="819312"/>
            <a:ext cx="895845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bg-BG" b="1" dirty="0"/>
              <a:t>През </a:t>
            </a:r>
            <a:r>
              <a:rPr lang="bg-BG" b="1" dirty="0" smtClean="0"/>
              <a:t>2015, в една от кафе паузите</a:t>
            </a:r>
            <a:r>
              <a:rPr lang="en-US" b="1" dirty="0" smtClean="0"/>
              <a:t> </a:t>
            </a:r>
            <a:r>
              <a:rPr lang="bg-BG" b="1" dirty="0" smtClean="0"/>
              <a:t>на заседание на Международния научния надзорен съвет, проф. </a:t>
            </a:r>
            <a:r>
              <a:rPr lang="bg-BG" b="1" dirty="0" smtClean="0">
                <a:solidFill>
                  <a:srgbClr val="0070C0"/>
                </a:solidFill>
              </a:rPr>
              <a:t>Сидни Галес </a:t>
            </a:r>
            <a:r>
              <a:rPr lang="bg-BG" b="1" dirty="0" smtClean="0"/>
              <a:t>ни привика с проф. </a:t>
            </a:r>
            <a:r>
              <a:rPr lang="bg-BG" b="1" dirty="0" smtClean="0">
                <a:solidFill>
                  <a:srgbClr val="0070C0"/>
                </a:solidFill>
              </a:rPr>
              <a:t>Кристоф Шайденбергер</a:t>
            </a:r>
            <a:r>
              <a:rPr lang="bg-BG" b="1" dirty="0" smtClean="0"/>
              <a:t> и предложи да работим заедно над системите за извличане и транспорт на екзотични йони в </a:t>
            </a:r>
            <a:r>
              <a:rPr lang="en-US" b="1" dirty="0" smtClean="0"/>
              <a:t>GSI</a:t>
            </a:r>
            <a:r>
              <a:rPr lang="bg-BG" b="1" dirty="0" smtClean="0"/>
              <a:t>/</a:t>
            </a:r>
            <a:r>
              <a:rPr lang="en-US" b="1" dirty="0" smtClean="0"/>
              <a:t>FAIR </a:t>
            </a:r>
            <a:r>
              <a:rPr lang="bg-BG" b="1" dirty="0" smtClean="0"/>
              <a:t>и </a:t>
            </a:r>
            <a:r>
              <a:rPr lang="en-US" b="1" dirty="0" smtClean="0"/>
              <a:t>ELI-NP</a:t>
            </a:r>
            <a:r>
              <a:rPr lang="bg-BG" b="1" dirty="0" smtClean="0"/>
              <a:t>.</a:t>
            </a:r>
            <a:r>
              <a:rPr lang="en-US" b="1" dirty="0" smtClean="0"/>
              <a:t> </a:t>
            </a:r>
            <a:r>
              <a:rPr lang="bg-BG" b="1" dirty="0" smtClean="0"/>
              <a:t>Така започна сътрудничеството ни с Кристоф и</a:t>
            </a:r>
            <a:r>
              <a:rPr lang="en-US" b="1" dirty="0" smtClean="0"/>
              <a:t> </a:t>
            </a:r>
            <a:r>
              <a:rPr lang="bg-BG" b="1" dirty="0" smtClean="0"/>
              <a:t>ученикът му д-р </a:t>
            </a:r>
            <a:r>
              <a:rPr lang="bg-BG" b="1" dirty="0" smtClean="0">
                <a:solidFill>
                  <a:srgbClr val="0070C0"/>
                </a:solidFill>
              </a:rPr>
              <a:t>Тимо Дикел</a:t>
            </a:r>
            <a:r>
              <a:rPr lang="bg-BG" b="1" dirty="0"/>
              <a:t>.</a:t>
            </a:r>
            <a:r>
              <a:rPr lang="en-US" b="1" dirty="0" smtClean="0"/>
              <a:t> </a:t>
            </a:r>
            <a:r>
              <a:rPr lang="bg-BG" b="1" dirty="0" smtClean="0"/>
              <a:t>  </a:t>
            </a:r>
            <a:endParaRPr lang="en-US" b="1" dirty="0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105BBE4A-7A55-4A74-B20F-3C706928335C}"/>
              </a:ext>
            </a:extLst>
          </p:cNvPr>
          <p:cNvGrpSpPr/>
          <p:nvPr/>
        </p:nvGrpSpPr>
        <p:grpSpPr>
          <a:xfrm>
            <a:off x="-3486" y="6601500"/>
            <a:ext cx="12198972" cy="276999"/>
            <a:chOff x="0" y="6603848"/>
            <a:chExt cx="12198972" cy="276999"/>
          </a:xfrm>
        </p:grpSpPr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78D39B09-3A82-4BDC-82FD-ECDDD8C268C2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A03808FC-83E4-443F-865E-1F9C8D81E855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29">
              <a:extLst>
                <a:ext uri="{FF2B5EF4-FFF2-40B4-BE49-F238E27FC236}">
                  <a16:creationId xmlns="" xmlns:a16="http://schemas.microsoft.com/office/drawing/2014/main" id="{5C55D40C-B014-40A9-AC40-FF7D0CA2C5CC}"/>
                </a:ext>
              </a:extLst>
            </p:cNvPr>
            <p:cNvSpPr txBox="1"/>
            <p:nvPr/>
          </p:nvSpPr>
          <p:spPr>
            <a:xfrm>
              <a:off x="2411238" y="6603848"/>
              <a:ext cx="7390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Baskerville" panose="02020502070401020303"/>
                </a:rPr>
                <a:t>80</a:t>
              </a:r>
              <a:r>
                <a:rPr lang="en-US" sz="1200" baseline="30000" dirty="0">
                  <a:latin typeface="Baskerville" panose="02020502070401020303"/>
                </a:rPr>
                <a:t>th</a:t>
              </a:r>
              <a:r>
                <a:rPr lang="en-US" sz="1200" dirty="0">
                  <a:latin typeface="Baskerville" panose="02020502070401020303"/>
                </a:rPr>
                <a:t> anniversary Department of Atomic Physics, St. </a:t>
              </a:r>
              <a:r>
                <a:rPr lang="en-US" sz="1200" dirty="0" err="1">
                  <a:latin typeface="Baskerville" panose="02020502070401020303"/>
                </a:rPr>
                <a:t>Kliment</a:t>
              </a:r>
              <a:r>
                <a:rPr lang="en-US" sz="1200" dirty="0">
                  <a:latin typeface="Baskerville" panose="02020502070401020303"/>
                </a:rPr>
                <a:t> </a:t>
              </a:r>
              <a:r>
                <a:rPr lang="en-US" sz="1200" dirty="0" err="1">
                  <a:latin typeface="Baskerville" panose="02020502070401020303"/>
                </a:rPr>
                <a:t>Ohridski</a:t>
              </a:r>
              <a:r>
                <a:rPr lang="en-US" sz="1200" dirty="0">
                  <a:latin typeface="Baskerville" panose="02020502070401020303"/>
                </a:rPr>
                <a:t> University of Sofia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April 16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 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– 18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2026</a:t>
              </a:r>
              <a:endParaRPr lang="aa-ET" sz="1200" dirty="0">
                <a:latin typeface="Baskerville" panose="02020502070401020303" pitchFamily="18" charset="0"/>
                <a:ea typeface="Baskerville" panose="02020502070401020303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290792" y="2079764"/>
            <a:ext cx="4799612" cy="4373834"/>
            <a:chOff x="3199079" y="2079764"/>
            <a:chExt cx="4799612" cy="4373834"/>
          </a:xfrm>
        </p:grpSpPr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D076EC87-40D9-4F8E-A059-3E0294A85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15078" y="2079764"/>
              <a:ext cx="4282829" cy="2393752"/>
            </a:xfrm>
            <a:prstGeom prst="rect">
              <a:avLst/>
            </a:prstGeom>
          </p:spPr>
        </p:pic>
        <p:grpSp>
          <p:nvGrpSpPr>
            <p:cNvPr id="27" name="Group 26"/>
            <p:cNvGrpSpPr/>
            <p:nvPr/>
          </p:nvGrpSpPr>
          <p:grpSpPr>
            <a:xfrm>
              <a:off x="3199079" y="4494307"/>
              <a:ext cx="4799612" cy="1959291"/>
              <a:chOff x="3216315" y="4905963"/>
              <a:chExt cx="4902452" cy="1695537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16315" y="4905963"/>
                <a:ext cx="4902452" cy="1695537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33551" y="5205848"/>
                <a:ext cx="2276989" cy="258120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3712656" y="5412513"/>
                <a:ext cx="394436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s</a:t>
                </a:r>
                <a:r>
                  <a:rPr lang="en-US" b="1" dirty="0" smtClean="0"/>
                  <a:t>pokesmen: P. Constantin, T. Dickel</a:t>
                </a:r>
                <a:endParaRPr lang="en-US" b="1" dirty="0"/>
              </a:p>
            </p:txBody>
          </p:sp>
        </p:grpSp>
      </p:grpSp>
      <p:pic>
        <p:nvPicPr>
          <p:cNvPr id="1026" name="Picture 2" descr="Großbaustelle in Darmstadt: Rohbau des Fair-Tunnels ist fertig | Darmstad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22" y="727515"/>
            <a:ext cx="3219801" cy="181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95656" y="304799"/>
            <a:ext cx="927402" cy="38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5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7E38F0-A6B7-4CF2-9790-F538B6A38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i="1" dirty="0" smtClean="0">
                <a:latin typeface="+mn-lt"/>
              </a:rPr>
              <a:t>Ядрено делене:</a:t>
            </a:r>
            <a:r>
              <a:rPr lang="en-US" b="1" i="1" dirty="0" smtClean="0">
                <a:latin typeface="+mn-lt"/>
              </a:rPr>
              <a:t> </a:t>
            </a:r>
            <a:r>
              <a:rPr lang="bg-BG" b="1" i="1" dirty="0" smtClean="0">
                <a:latin typeface="+mn-lt"/>
              </a:rPr>
              <a:t>неутронни корелации</a:t>
            </a:r>
            <a:endParaRPr lang="en-US" b="1" i="1" dirty="0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AC6D79BE-B91C-4282-87A6-6D7F7E6FCEEE}"/>
              </a:ext>
            </a:extLst>
          </p:cNvPr>
          <p:cNvGrpSpPr/>
          <p:nvPr/>
        </p:nvGrpSpPr>
        <p:grpSpPr>
          <a:xfrm>
            <a:off x="-3486" y="6601500"/>
            <a:ext cx="12198972" cy="276999"/>
            <a:chOff x="0" y="6603848"/>
            <a:chExt cx="12198972" cy="276999"/>
          </a:xfrm>
        </p:grpSpPr>
        <p:cxnSp>
          <p:nvCxnSpPr>
            <p:cNvPr id="4" name="Straight Connector 3">
              <a:extLst>
                <a:ext uri="{FF2B5EF4-FFF2-40B4-BE49-F238E27FC236}">
                  <a16:creationId xmlns="" xmlns:a16="http://schemas.microsoft.com/office/drawing/2014/main" id="{EC37669C-5FB5-4179-BEBD-C9B8053845AC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0D345CC7-A8B4-4587-BA4E-39B5FCE9EF10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Box 29">
              <a:extLst>
                <a:ext uri="{FF2B5EF4-FFF2-40B4-BE49-F238E27FC236}">
                  <a16:creationId xmlns="" xmlns:a16="http://schemas.microsoft.com/office/drawing/2014/main" id="{AC6B8B2F-A130-452B-81F5-8034615ADFBA}"/>
                </a:ext>
              </a:extLst>
            </p:cNvPr>
            <p:cNvSpPr txBox="1"/>
            <p:nvPr/>
          </p:nvSpPr>
          <p:spPr>
            <a:xfrm>
              <a:off x="2411238" y="6603848"/>
              <a:ext cx="7390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Baskerville" panose="02020502070401020303"/>
                </a:rPr>
                <a:t>80</a:t>
              </a:r>
              <a:r>
                <a:rPr lang="en-US" sz="1200" baseline="30000" dirty="0">
                  <a:latin typeface="Baskerville" panose="02020502070401020303"/>
                </a:rPr>
                <a:t>th</a:t>
              </a:r>
              <a:r>
                <a:rPr lang="en-US" sz="1200" dirty="0">
                  <a:latin typeface="Baskerville" panose="02020502070401020303"/>
                </a:rPr>
                <a:t> anniversary Department of Atomic Physics, St. </a:t>
              </a:r>
              <a:r>
                <a:rPr lang="en-US" sz="1200" dirty="0" err="1">
                  <a:latin typeface="Baskerville" panose="02020502070401020303"/>
                </a:rPr>
                <a:t>Kliment</a:t>
              </a:r>
              <a:r>
                <a:rPr lang="en-US" sz="1200" dirty="0">
                  <a:latin typeface="Baskerville" panose="02020502070401020303"/>
                </a:rPr>
                <a:t> </a:t>
              </a:r>
              <a:r>
                <a:rPr lang="en-US" sz="1200" dirty="0" err="1">
                  <a:latin typeface="Baskerville" panose="02020502070401020303"/>
                </a:rPr>
                <a:t>Ohridski</a:t>
              </a:r>
              <a:r>
                <a:rPr lang="en-US" sz="1200" dirty="0">
                  <a:latin typeface="Baskerville" panose="02020502070401020303"/>
                </a:rPr>
                <a:t> University of Sofia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April 16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 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– 18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2026</a:t>
              </a:r>
              <a:endParaRPr lang="aa-ET" sz="1200" dirty="0">
                <a:latin typeface="Baskerville" panose="02020502070401020303" pitchFamily="18" charset="0"/>
                <a:ea typeface="Baskerville" panose="02020502070401020303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6A669C2-1F53-0BC1-4C9C-C5DD6F3350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4" t="8894" r="18924" b="14068"/>
          <a:stretch/>
        </p:blipFill>
        <p:spPr>
          <a:xfrm>
            <a:off x="6297" y="808556"/>
            <a:ext cx="6197155" cy="57929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9234" y="794330"/>
            <a:ext cx="1774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FF00"/>
                </a:solidFill>
              </a:rPr>
              <a:t>ELIGANT-GN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D519E54-AD93-93E9-B296-DAD2C57C0A14}"/>
              </a:ext>
            </a:extLst>
          </p:cNvPr>
          <p:cNvSpPr/>
          <p:nvPr/>
        </p:nvSpPr>
        <p:spPr>
          <a:xfrm>
            <a:off x="3366551" y="806656"/>
            <a:ext cx="2832007" cy="928030"/>
          </a:xfrm>
          <a:prstGeom prst="rect">
            <a:avLst/>
          </a:prstGeom>
          <a:solidFill>
            <a:srgbClr val="FFEFFF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neutron </a:t>
            </a:r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detectors</a:t>
            </a: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:</a:t>
            </a:r>
            <a:endParaRPr lang="ro-RO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36 Liquid Scintillators</a:t>
            </a:r>
          </a:p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25 Lithium Glass</a:t>
            </a:r>
            <a:endParaRPr lang="ro-RO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8C245CE-46BD-A515-7926-FE432C5356ED}"/>
              </a:ext>
            </a:extLst>
          </p:cNvPr>
          <p:cNvSpPr/>
          <p:nvPr/>
        </p:nvSpPr>
        <p:spPr>
          <a:xfrm>
            <a:off x="3366550" y="5954349"/>
            <a:ext cx="2832007" cy="653860"/>
          </a:xfrm>
          <a:prstGeom prst="rect">
            <a:avLst/>
          </a:prstGeom>
          <a:solidFill>
            <a:srgbClr val="FFEFFF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gamma </a:t>
            </a:r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detectors</a:t>
            </a: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:</a:t>
            </a:r>
          </a:p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15 </a:t>
            </a:r>
            <a:r>
              <a:rPr lang="en-US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LaBr</a:t>
            </a:r>
            <a:r>
              <a:rPr lang="en-US" b="1" baseline="-25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3:</a:t>
            </a:r>
            <a:r>
              <a:rPr lang="en-US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Ce, 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19 CeBr</a:t>
            </a:r>
            <a:r>
              <a:rPr lang="en-US" b="1" baseline="-25000" dirty="0">
                <a:solidFill>
                  <a:srgbClr val="C00000"/>
                </a:solidFill>
                <a:latin typeface="Comic Sans MS" panose="030F0702030302020204" pitchFamily="66" charset="0"/>
              </a:rPr>
              <a:t>3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8C245CE-46BD-A515-7926-FE432C5356ED}"/>
              </a:ext>
            </a:extLst>
          </p:cNvPr>
          <p:cNvSpPr/>
          <p:nvPr/>
        </p:nvSpPr>
        <p:spPr>
          <a:xfrm>
            <a:off x="-18583" y="5949732"/>
            <a:ext cx="2832007" cy="653860"/>
          </a:xfrm>
          <a:prstGeom prst="rect">
            <a:avLst/>
          </a:prstGeom>
          <a:solidFill>
            <a:srgbClr val="FFEFFF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fission </a:t>
            </a:r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fragments</a:t>
            </a: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:</a:t>
            </a:r>
          </a:p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3</a:t>
            </a:r>
            <a:r>
              <a:rPr lang="en-US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Si DSSD </a:t>
            </a:r>
            <a:endParaRPr lang="en-US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98558" y="817357"/>
            <a:ext cx="598216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bg-BG" b="1" i="1" dirty="0" smtClean="0"/>
              <a:t>От къде се излъчват неутроните при делене? - Борко Славов задаваше този въпрос в курса си по делене. </a:t>
            </a:r>
            <a:endParaRPr lang="en-US" b="1" i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6228332" y="1944317"/>
            <a:ext cx="5952388" cy="2662757"/>
            <a:chOff x="4296698" y="1205920"/>
            <a:chExt cx="7491238" cy="4269366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xmlns="" id="{3170FC05-E75A-0BE3-360A-2EE05880341D}"/>
                </a:ext>
              </a:extLst>
            </p:cNvPr>
            <p:cNvCxnSpPr/>
            <p:nvPr/>
          </p:nvCxnSpPr>
          <p:spPr>
            <a:xfrm>
              <a:off x="5392553" y="2344590"/>
              <a:ext cx="751368" cy="673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xmlns="" id="{C627F056-1686-7B38-9D9E-94F7C557C590}"/>
                </a:ext>
              </a:extLst>
            </p:cNvPr>
            <p:cNvCxnSpPr/>
            <p:nvPr/>
          </p:nvCxnSpPr>
          <p:spPr>
            <a:xfrm flipV="1">
              <a:off x="5392553" y="2167124"/>
              <a:ext cx="751368" cy="169513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xmlns="" id="{3C4402D7-3AD9-8A87-C74B-A48AC224902C}"/>
                    </a:ext>
                  </a:extLst>
                </p:cNvPr>
                <p:cNvSpPr txBox="1"/>
                <p:nvPr/>
              </p:nvSpPr>
              <p:spPr>
                <a:xfrm>
                  <a:off x="6078357" y="2072541"/>
                  <a:ext cx="47955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</m:e>
                          <m:sub>
                            <m:r>
                              <a:rPr lang="ro-RO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US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C4402D7-3AD9-8A87-C74B-A48AC22490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78357" y="2072541"/>
                  <a:ext cx="479554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N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xmlns="" id="{0C3C5EA3-A1AA-8C2B-FFF7-E87802BAAD3F}"/>
                </a:ext>
              </a:extLst>
            </p:cNvPr>
            <p:cNvCxnSpPr/>
            <p:nvPr/>
          </p:nvCxnSpPr>
          <p:spPr>
            <a:xfrm>
              <a:off x="5314449" y="2357532"/>
              <a:ext cx="751368" cy="673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xmlns="" id="{B7F86834-4DC3-39ED-B72E-01F3D620295B}"/>
                </a:ext>
              </a:extLst>
            </p:cNvPr>
            <p:cNvCxnSpPr/>
            <p:nvPr/>
          </p:nvCxnSpPr>
          <p:spPr>
            <a:xfrm flipV="1">
              <a:off x="5314449" y="2180066"/>
              <a:ext cx="751368" cy="169513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xmlns="" id="{4536218C-2FEA-343D-6562-8391C8B9DD0F}"/>
                    </a:ext>
                  </a:extLst>
                </p:cNvPr>
                <p:cNvSpPr txBox="1"/>
                <p:nvPr/>
              </p:nvSpPr>
              <p:spPr>
                <a:xfrm>
                  <a:off x="6033798" y="1721101"/>
                  <a:ext cx="479554" cy="36933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</m:e>
                          <m:sub>
                            <m:r>
                              <a:rPr lang="ro-RO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US" b="1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4536218C-2FEA-343D-6562-8391C8B9DD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3798" y="1721101"/>
                  <a:ext cx="479554" cy="369333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r="-1587" b="-6216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xmlns="" id="{5CF659CD-84A5-2927-E93E-8D7BDEFCBC3C}"/>
                </a:ext>
              </a:extLst>
            </p:cNvPr>
            <p:cNvCxnSpPr/>
            <p:nvPr/>
          </p:nvCxnSpPr>
          <p:spPr>
            <a:xfrm flipV="1">
              <a:off x="7786834" y="1761410"/>
              <a:ext cx="96845" cy="59792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xmlns="" id="{010C9433-4862-06B6-A4DD-9B275136EB96}"/>
                </a:ext>
              </a:extLst>
            </p:cNvPr>
            <p:cNvCxnSpPr/>
            <p:nvPr/>
          </p:nvCxnSpPr>
          <p:spPr>
            <a:xfrm>
              <a:off x="7831358" y="2371599"/>
              <a:ext cx="751368" cy="673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xmlns="" id="{8965FEFB-36BD-2DBC-8C8C-ABBB0964DB08}"/>
                </a:ext>
              </a:extLst>
            </p:cNvPr>
            <p:cNvCxnSpPr/>
            <p:nvPr/>
          </p:nvCxnSpPr>
          <p:spPr>
            <a:xfrm flipH="1" flipV="1">
              <a:off x="7672540" y="1757094"/>
              <a:ext cx="101754" cy="615178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xmlns="" id="{7AEC5D2B-F5DF-E8FC-7D1D-8B68AC3339C2}"/>
                </a:ext>
              </a:extLst>
            </p:cNvPr>
            <p:cNvCxnSpPr/>
            <p:nvPr/>
          </p:nvCxnSpPr>
          <p:spPr>
            <a:xfrm flipV="1">
              <a:off x="7831358" y="2194133"/>
              <a:ext cx="751368" cy="169513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xmlns="" id="{8DEFE849-E6A0-CF98-1F8E-042FEED117C7}"/>
                    </a:ext>
                  </a:extLst>
                </p:cNvPr>
                <p:cNvSpPr txBox="1"/>
                <p:nvPr/>
              </p:nvSpPr>
              <p:spPr>
                <a:xfrm>
                  <a:off x="8517162" y="2099550"/>
                  <a:ext cx="47955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</m:e>
                          <m:sub>
                            <m:r>
                              <a:rPr lang="ro-RO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US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8DEFE849-E6A0-CF98-1F8E-042FEED117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17162" y="2099550"/>
                  <a:ext cx="479554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xmlns="" id="{96DDC1E3-CB75-8A97-7F9E-003401902755}"/>
                    </a:ext>
                  </a:extLst>
                </p:cNvPr>
                <p:cNvSpPr txBox="1"/>
                <p:nvPr/>
              </p:nvSpPr>
              <p:spPr>
                <a:xfrm>
                  <a:off x="7556419" y="1205920"/>
                  <a:ext cx="479554" cy="36933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</m:e>
                          <m:sub>
                            <m:r>
                              <a:rPr lang="ro-RO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US" b="1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96DDC1E3-CB75-8A97-7F9E-0034019027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6419" y="1205920"/>
                  <a:ext cx="479554" cy="369333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r="-3226" b="-5789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xmlns="" id="{FF5E8338-6098-A3BF-0304-7734AD3A53CC}"/>
                </a:ext>
              </a:extLst>
            </p:cNvPr>
            <p:cNvCxnSpPr/>
            <p:nvPr/>
          </p:nvCxnSpPr>
          <p:spPr>
            <a:xfrm flipH="1" flipV="1">
              <a:off x="9865760" y="2167394"/>
              <a:ext cx="712294" cy="191936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xmlns="" id="{D24D44B9-31D0-AB90-A4A8-1041E6811125}"/>
                </a:ext>
              </a:extLst>
            </p:cNvPr>
            <p:cNvCxnSpPr/>
            <p:nvPr/>
          </p:nvCxnSpPr>
          <p:spPr>
            <a:xfrm flipH="1" flipV="1">
              <a:off x="9865760" y="2354682"/>
              <a:ext cx="725632" cy="1759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xmlns="" id="{16791D66-5F68-E647-FE66-289B65EBD291}"/>
                </a:ext>
              </a:extLst>
            </p:cNvPr>
            <p:cNvCxnSpPr/>
            <p:nvPr/>
          </p:nvCxnSpPr>
          <p:spPr>
            <a:xfrm flipV="1">
              <a:off x="10622578" y="2194133"/>
              <a:ext cx="751368" cy="169513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xmlns="" id="{29EE6EAC-7E7D-E164-D686-39EEBF713E77}"/>
                    </a:ext>
                  </a:extLst>
                </p:cNvPr>
                <p:cNvSpPr txBox="1"/>
                <p:nvPr/>
              </p:nvSpPr>
              <p:spPr>
                <a:xfrm>
                  <a:off x="9466731" y="1875055"/>
                  <a:ext cx="479554" cy="3693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</m:e>
                          <m:sub>
                            <m:r>
                              <a:rPr lang="ro-RO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US" b="1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29EE6EAC-7E7D-E164-D686-39EEBF713E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66731" y="1875055"/>
                  <a:ext cx="479554" cy="369331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r="-3226" b="-6052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xmlns="" id="{A622871D-7E4C-951C-9B89-471B2201C500}"/>
                    </a:ext>
                  </a:extLst>
                </p:cNvPr>
                <p:cNvSpPr txBox="1"/>
                <p:nvPr/>
              </p:nvSpPr>
              <p:spPr>
                <a:xfrm>
                  <a:off x="11308382" y="1951460"/>
                  <a:ext cx="479554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</m:e>
                          <m:sub>
                            <m:r>
                              <a:rPr lang="ro-RO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US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A622871D-7E4C-951C-9B89-471B2201C5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08382" y="1951460"/>
                  <a:ext cx="479554" cy="369331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r="-3226" b="-6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xmlns="" id="{FE0B8892-CBD3-D6C7-DC6C-AD4B29ECDD6C}"/>
                </a:ext>
              </a:extLst>
            </p:cNvPr>
            <p:cNvCxnSpPr/>
            <p:nvPr/>
          </p:nvCxnSpPr>
          <p:spPr>
            <a:xfrm>
              <a:off x="10622578" y="2367956"/>
              <a:ext cx="751368" cy="673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Picture 32"/>
            <p:cNvPicPr/>
            <p:nvPr/>
          </p:nvPicPr>
          <p:blipFill>
            <a:blip r:embed="rId15"/>
            <a:stretch>
              <a:fillRect/>
            </a:stretch>
          </p:blipFill>
          <p:spPr>
            <a:xfrm>
              <a:off x="4296698" y="2620453"/>
              <a:ext cx="7491237" cy="2854833"/>
            </a:xfrm>
            <a:prstGeom prst="rect">
              <a:avLst/>
            </a:prstGeom>
          </p:spPr>
        </p:pic>
      </p:grpSp>
      <p:sp>
        <p:nvSpPr>
          <p:cNvPr id="34" name="TextBox 33"/>
          <p:cNvSpPr txBox="1"/>
          <p:nvPr/>
        </p:nvSpPr>
        <p:spPr>
          <a:xfrm>
            <a:off x="6840459" y="1468588"/>
            <a:ext cx="5022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44000" indent="-144000">
              <a:buFont typeface="Arial" panose="020B0604020202020204" pitchFamily="34" charset="0"/>
              <a:buChar char="•"/>
            </a:pPr>
            <a:r>
              <a:rPr lang="bg-BG" dirty="0" smtClean="0"/>
              <a:t>ъглови корелации на три неутрона с </a:t>
            </a:r>
            <a:r>
              <a:rPr lang="en-US" i="1" dirty="0" err="1" smtClean="0"/>
              <a:t>E</a:t>
            </a:r>
            <a:r>
              <a:rPr lang="en-US" baseline="-25000" dirty="0" err="1" smtClean="0"/>
              <a:t>n</a:t>
            </a:r>
            <a:r>
              <a:rPr lang="en-US" dirty="0" smtClean="0"/>
              <a:t> &gt; 1 MeV</a:t>
            </a:r>
            <a:endParaRPr lang="bg-BG" dirty="0" smtClean="0"/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bg-BG" dirty="0"/>
              <a:t>п</a:t>
            </a:r>
            <a:r>
              <a:rPr lang="bg-BG" dirty="0" smtClean="0"/>
              <a:t>ресмятания с </a:t>
            </a:r>
            <a:r>
              <a:rPr lang="en-US" dirty="0" smtClean="0"/>
              <a:t>FREYA J. </a:t>
            </a:r>
            <a:r>
              <a:rPr lang="en-US" dirty="0" err="1" smtClean="0"/>
              <a:t>Randrup</a:t>
            </a:r>
            <a:r>
              <a:rPr lang="en-US" dirty="0" smtClean="0"/>
              <a:t>, </a:t>
            </a:r>
            <a:r>
              <a:rPr lang="bg-BG" dirty="0" smtClean="0"/>
              <a:t>Лос Аламос</a:t>
            </a:r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8963012" y="3537529"/>
            <a:ext cx="597022" cy="6188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8282568" y="4564521"/>
            <a:ext cx="3898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D. Choudhury et al., Phys. </a:t>
            </a:r>
            <a:r>
              <a:rPr lang="en-US" sz="1400" b="1" dirty="0" smtClean="0"/>
              <a:t>Rev. C </a:t>
            </a:r>
            <a:r>
              <a:rPr lang="en-US" sz="1400" b="1" dirty="0"/>
              <a:t>(</a:t>
            </a:r>
            <a:r>
              <a:rPr lang="en-US" sz="1400" b="1" dirty="0" smtClean="0"/>
              <a:t>2026) submitted</a:t>
            </a:r>
            <a:endParaRPr lang="en-US" sz="1400" b="1" dirty="0"/>
          </a:p>
        </p:txBody>
      </p:sp>
      <p:grpSp>
        <p:nvGrpSpPr>
          <p:cNvPr id="40" name="Group 39"/>
          <p:cNvGrpSpPr/>
          <p:nvPr/>
        </p:nvGrpSpPr>
        <p:grpSpPr>
          <a:xfrm>
            <a:off x="8371155" y="4921583"/>
            <a:ext cx="1835244" cy="1065093"/>
            <a:chOff x="9377915" y="4884639"/>
            <a:chExt cx="1835244" cy="1065093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377915" y="4884639"/>
              <a:ext cx="1835244" cy="1009702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10653397" y="5809673"/>
              <a:ext cx="282987" cy="1400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42231" y="4617727"/>
            <a:ext cx="2035151" cy="195707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324751" y="4872298"/>
            <a:ext cx="1859998" cy="172157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8330008" y="6299199"/>
            <a:ext cx="1797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</a:t>
            </a:r>
            <a:r>
              <a:rPr lang="bg-BG" sz="1400" b="1" dirty="0" smtClean="0"/>
              <a:t>нализ Сангета Дури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853380" y="2445094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ꙩ</a:t>
            </a:r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8871519" y="2486662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ꙩ</a:t>
            </a:r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11092955" y="2477426"/>
            <a:ext cx="278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ꙩ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77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4" grpId="0"/>
      <p:bldP spid="35" grpId="0" animBg="1"/>
      <p:bldP spid="36" grpId="0"/>
      <p:bldP spid="4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0C0F72-2B63-47A7-8A24-B2A957735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i="1" dirty="0" smtClean="0">
                <a:latin typeface="+mn-lt"/>
              </a:rPr>
              <a:t>Нови детектори</a:t>
            </a:r>
            <a:endParaRPr lang="en-US" b="1" i="1" dirty="0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A3E620C-AB52-4DC9-B19A-0A804D8B7ED3}"/>
              </a:ext>
            </a:extLst>
          </p:cNvPr>
          <p:cNvGrpSpPr/>
          <p:nvPr/>
        </p:nvGrpSpPr>
        <p:grpSpPr>
          <a:xfrm>
            <a:off x="-3486" y="6601500"/>
            <a:ext cx="12198972" cy="276999"/>
            <a:chOff x="0" y="6603848"/>
            <a:chExt cx="12198972" cy="276999"/>
          </a:xfrm>
        </p:grpSpPr>
        <p:cxnSp>
          <p:nvCxnSpPr>
            <p:cNvPr id="4" name="Straight Connector 3">
              <a:extLst>
                <a:ext uri="{FF2B5EF4-FFF2-40B4-BE49-F238E27FC236}">
                  <a16:creationId xmlns="" xmlns:a16="http://schemas.microsoft.com/office/drawing/2014/main" id="{2FEA7DD8-4532-40B2-B039-6F66364878AA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12860F68-F9EC-449B-B935-4954D8FE4E9C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Box 29">
              <a:extLst>
                <a:ext uri="{FF2B5EF4-FFF2-40B4-BE49-F238E27FC236}">
                  <a16:creationId xmlns="" xmlns:a16="http://schemas.microsoft.com/office/drawing/2014/main" id="{F7B36D81-93B9-466A-9444-F98682B6CCF3}"/>
                </a:ext>
              </a:extLst>
            </p:cNvPr>
            <p:cNvSpPr txBox="1"/>
            <p:nvPr/>
          </p:nvSpPr>
          <p:spPr>
            <a:xfrm>
              <a:off x="2411238" y="6603848"/>
              <a:ext cx="7390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Baskerville" panose="02020502070401020303"/>
                </a:rPr>
                <a:t>80</a:t>
              </a:r>
              <a:r>
                <a:rPr lang="en-US" sz="1200" baseline="30000" dirty="0">
                  <a:latin typeface="Baskerville" panose="02020502070401020303"/>
                </a:rPr>
                <a:t>th</a:t>
              </a:r>
              <a:r>
                <a:rPr lang="en-US" sz="1200" dirty="0">
                  <a:latin typeface="Baskerville" panose="02020502070401020303"/>
                </a:rPr>
                <a:t> anniversary Department of Atomic Physics, St. </a:t>
              </a:r>
              <a:r>
                <a:rPr lang="en-US" sz="1200" dirty="0" err="1">
                  <a:latin typeface="Baskerville" panose="02020502070401020303"/>
                </a:rPr>
                <a:t>Kliment</a:t>
              </a:r>
              <a:r>
                <a:rPr lang="en-US" sz="1200" dirty="0">
                  <a:latin typeface="Baskerville" panose="02020502070401020303"/>
                </a:rPr>
                <a:t> </a:t>
              </a:r>
              <a:r>
                <a:rPr lang="en-US" sz="1200" dirty="0" err="1">
                  <a:latin typeface="Baskerville" panose="02020502070401020303"/>
                </a:rPr>
                <a:t>Ohridski</a:t>
              </a:r>
              <a:r>
                <a:rPr lang="en-US" sz="1200" dirty="0">
                  <a:latin typeface="Baskerville" panose="02020502070401020303"/>
                </a:rPr>
                <a:t> University of Sofia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April 16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 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– 18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2026</a:t>
              </a:r>
              <a:endParaRPr lang="aa-ET" sz="1200" dirty="0">
                <a:latin typeface="Baskerville" panose="02020502070401020303" pitchFamily="18" charset="0"/>
                <a:ea typeface="Baskerville" panose="02020502070401020303" pitchFamily="18" charset="0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941" y="817357"/>
            <a:ext cx="667695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bg-BG" b="1" i="1" dirty="0" smtClean="0"/>
              <a:t>Който има по-добри измерителни прибори, той е с едни гърди пред другите в конкурентната среда, в която творим. </a:t>
            </a:r>
            <a:endParaRPr lang="en-US" b="1" i="1" dirty="0"/>
          </a:p>
        </p:txBody>
      </p:sp>
      <p:grpSp>
        <p:nvGrpSpPr>
          <p:cNvPr id="7" name="Group 6"/>
          <p:cNvGrpSpPr/>
          <p:nvPr/>
        </p:nvGrpSpPr>
        <p:grpSpPr>
          <a:xfrm>
            <a:off x="-366158" y="1403929"/>
            <a:ext cx="6471396" cy="5195132"/>
            <a:chOff x="-366158" y="1403929"/>
            <a:chExt cx="6471396" cy="5195132"/>
          </a:xfrm>
        </p:grpSpPr>
        <p:sp>
          <p:nvSpPr>
            <p:cNvPr id="8" name="TextBox 7"/>
            <p:cNvSpPr txBox="1"/>
            <p:nvPr/>
          </p:nvSpPr>
          <p:spPr>
            <a:xfrm>
              <a:off x="-30018" y="1403929"/>
              <a:ext cx="51934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g-BG" sz="2400" b="1" i="1" dirty="0" smtClean="0"/>
                <a:t>Детектор за фрагменти на делене </a:t>
              </a:r>
              <a:endParaRPr lang="en-US" sz="2400" b="1" i="1" dirty="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05622" y="2244309"/>
              <a:ext cx="5999616" cy="4179382"/>
              <a:chOff x="355002" y="1734101"/>
              <a:chExt cx="6342318" cy="4610551"/>
            </a:xfrm>
          </p:grpSpPr>
          <p:pic>
            <p:nvPicPr>
              <p:cNvPr id="10" name="Picture 9" descr="A close-up of several pieces of metal&#10;&#10;AI-generated content may be incorrect.">
                <a:extLst>
                  <a:ext uri="{FF2B5EF4-FFF2-40B4-BE49-F238E27FC236}">
                    <a16:creationId xmlns:a16="http://schemas.microsoft.com/office/drawing/2014/main" xmlns="" id="{0C9A5BBF-3950-0DF9-CDE9-37C5EA739F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03"/>
              <a:stretch>
                <a:fillRect/>
              </a:stretch>
            </p:blipFill>
            <p:spPr>
              <a:xfrm>
                <a:off x="577850" y="2386789"/>
                <a:ext cx="6119470" cy="337200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E8388000-9DFC-A859-9441-43A164DD9CA4}"/>
                  </a:ext>
                </a:extLst>
              </p:cNvPr>
              <p:cNvSpPr txBox="1"/>
              <p:nvPr/>
            </p:nvSpPr>
            <p:spPr>
              <a:xfrm>
                <a:off x="979281" y="1734101"/>
                <a:ext cx="918279" cy="307777"/>
              </a:xfrm>
              <a:prstGeom prst="rect">
                <a:avLst/>
              </a:prstGeom>
              <a:solidFill>
                <a:schemeClr val="l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1F1F1F"/>
                    </a:solidFill>
                    <a:latin typeface="Arial" panose="020B0604020202020204" pitchFamily="34" charset="0"/>
                  </a:rPr>
                  <a:t>Bottom  </a:t>
                </a:r>
                <a:endParaRPr lang="en-US" sz="1400" i="0" dirty="0">
                  <a:solidFill>
                    <a:srgbClr val="1F1F1F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xmlns="" id="{CE6F3015-78B3-6C6C-C0F0-B99745138D76}"/>
                      </a:ext>
                    </a:extLst>
                  </p:cNvPr>
                  <p:cNvSpPr txBox="1"/>
                  <p:nvPr/>
                </p:nvSpPr>
                <p:spPr>
                  <a:xfrm>
                    <a:off x="355002" y="5501640"/>
                    <a:ext cx="1572651" cy="738664"/>
                  </a:xfrm>
                  <a:prstGeom prst="rect">
                    <a:avLst/>
                  </a:prstGeom>
                  <a:solidFill>
                    <a:schemeClr val="lt1">
                      <a:alpha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400" b="1" dirty="0">
                        <a:solidFill>
                          <a:srgbClr val="1F1F1F"/>
                        </a:solidFill>
                        <a:latin typeface="Arial" panose="020B0604020202020204" pitchFamily="34" charset="0"/>
                      </a:rPr>
                      <a:t>5 SHV </a:t>
                    </a:r>
                    <a14:m>
                      <m:oMath xmlns:m="http://schemas.openxmlformats.org/officeDocument/2006/math">
                        <m:r>
                          <a:rPr lang="en-US" sz="1400" b="1" i="1" smtClean="0">
                            <a:solidFill>
                              <a:srgbClr val="1F1F1F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</m:oMath>
                    </a14:m>
                    <a:r>
                      <a:rPr lang="en-US" sz="1400" b="1" dirty="0">
                        <a:solidFill>
                          <a:srgbClr val="1F1F1F"/>
                        </a:solidFill>
                        <a:latin typeface="Arial" panose="020B0604020202020204" pitchFamily="34" charset="0"/>
                      </a:rPr>
                      <a:t> 1 SHV + voltage divider  </a:t>
                    </a:r>
                    <a:endParaRPr lang="en-US" sz="1400" i="0" dirty="0">
                      <a:solidFill>
                        <a:srgbClr val="1F1F1F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CE6F3015-78B3-6C6C-C0F0-B99745138D7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5002" y="5501640"/>
                    <a:ext cx="1572651" cy="73866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t="-1653" r="-775" b="-7438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xmlns="" id="{62E0ADEE-D6CB-DC1B-2869-85866809B1F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39405" y="5059680"/>
                <a:ext cx="1" cy="44196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xmlns="" id="{F885FA55-B652-38A7-0012-E6F2E9FBF411}"/>
                  </a:ext>
                </a:extLst>
              </p:cNvPr>
              <p:cNvCxnSpPr>
                <a:cxnSpLocks/>
                <a:stCxn id="11" idx="2"/>
              </p:cNvCxnSpPr>
              <p:nvPr/>
            </p:nvCxnSpPr>
            <p:spPr>
              <a:xfrm>
                <a:off x="1438421" y="2041878"/>
                <a:ext cx="0" cy="66467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xmlns="" id="{526F3B6B-664D-8469-7165-5174DDA2B90E}"/>
                      </a:ext>
                    </a:extLst>
                  </p:cNvPr>
                  <p:cNvSpPr txBox="1"/>
                  <p:nvPr/>
                </p:nvSpPr>
                <p:spPr>
                  <a:xfrm>
                    <a:off x="2741055" y="2721749"/>
                    <a:ext cx="511478" cy="30777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1" i="1" dirty="0" smtClean="0">
                                  <a:solidFill>
                                    <a:srgbClr val="1F1F1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0" dirty="0" smtClean="0">
                                  <a:solidFill>
                                    <a:srgbClr val="1F1F1F"/>
                                  </a:solidFill>
                                  <a:latin typeface="Cambria Math" panose="02040503050406030204" pitchFamily="18" charset="0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sz="1400" b="1" i="0" dirty="0" smtClean="0">
                                  <a:solidFill>
                                    <a:srgbClr val="1F1F1F"/>
                                  </a:solidFill>
                                  <a:latin typeface="Cambria Math" panose="02040503050406030204" pitchFamily="18" charset="0"/>
                                </a:rPr>
                                <m:t>𝐬𝐭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>
                      <a:solidFill>
                        <a:srgbClr val="1F1F1F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526F3B6B-664D-8469-7165-5174DDA2B90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41055" y="2721749"/>
                    <a:ext cx="511478" cy="307777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0EB6EE53-89F2-0BD1-EDA4-C7511A4E6A8B}"/>
                  </a:ext>
                </a:extLst>
              </p:cNvPr>
              <p:cNvSpPr txBox="1"/>
              <p:nvPr/>
            </p:nvSpPr>
            <p:spPr>
              <a:xfrm>
                <a:off x="1517448" y="2140201"/>
                <a:ext cx="1022955" cy="30777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1F1F1F"/>
                    </a:solidFill>
                    <a:latin typeface="Arial" panose="020B0604020202020204" pitchFamily="34" charset="0"/>
                  </a:rPr>
                  <a:t>Gas IN</a:t>
                </a:r>
                <a:endParaRPr lang="en-US" sz="1400" i="0" dirty="0">
                  <a:solidFill>
                    <a:srgbClr val="1F1F1F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xmlns="" id="{48E66BFE-C402-1475-D532-DB04585996FD}"/>
                  </a:ext>
                </a:extLst>
              </p:cNvPr>
              <p:cNvCxnSpPr>
                <a:cxnSpLocks/>
                <a:stCxn id="16" idx="2"/>
              </p:cNvCxnSpPr>
              <p:nvPr/>
            </p:nvCxnSpPr>
            <p:spPr>
              <a:xfrm>
                <a:off x="2028926" y="2447978"/>
                <a:ext cx="0" cy="27377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25A9F622-0ECB-9DAC-5DE7-9AB9366D3E64}"/>
                  </a:ext>
                </a:extLst>
              </p:cNvPr>
              <p:cNvSpPr txBox="1"/>
              <p:nvPr/>
            </p:nvSpPr>
            <p:spPr>
              <a:xfrm>
                <a:off x="3992042" y="2511624"/>
                <a:ext cx="918279" cy="30777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1F1F1F"/>
                    </a:solidFill>
                    <a:latin typeface="Arial" panose="020B0604020202020204" pitchFamily="34" charset="0"/>
                  </a:rPr>
                  <a:t>Top  </a:t>
                </a:r>
                <a:endParaRPr lang="en-US" sz="1400" i="0" dirty="0">
                  <a:solidFill>
                    <a:srgbClr val="1F1F1F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xmlns="" id="{5914F667-FEBA-C788-876D-7EC2F27B53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1182" y="2819401"/>
                <a:ext cx="0" cy="20418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2EC61BB3-8E14-4AD5-5182-D682AC1B7961}"/>
                  </a:ext>
                </a:extLst>
              </p:cNvPr>
              <p:cNvSpPr txBox="1"/>
              <p:nvPr/>
            </p:nvSpPr>
            <p:spPr>
              <a:xfrm>
                <a:off x="3516477" y="5580487"/>
                <a:ext cx="918279" cy="5232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i="0" dirty="0">
                    <a:solidFill>
                      <a:srgbClr val="1F1F1F"/>
                    </a:solidFill>
                    <a:effectLst/>
                    <a:latin typeface="Arial" panose="020B0604020202020204" pitchFamily="34" charset="0"/>
                  </a:rPr>
                  <a:t>Oring </a:t>
                </a:r>
                <a:r>
                  <a:rPr lang="en-US" sz="1400" b="1" dirty="0">
                    <a:solidFill>
                      <a:srgbClr val="1F1F1F"/>
                    </a:solidFill>
                    <a:latin typeface="Arial" panose="020B0604020202020204" pitchFamily="34" charset="0"/>
                  </a:rPr>
                  <a:t>seal</a:t>
                </a:r>
                <a:endParaRPr lang="en-US" sz="1400" i="0" dirty="0">
                  <a:solidFill>
                    <a:srgbClr val="1F1F1F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xmlns="" id="{000FC55F-67A9-A204-6D77-9B354D65B28D}"/>
                  </a:ext>
                </a:extLst>
              </p:cNvPr>
              <p:cNvCxnSpPr>
                <a:cxnSpLocks/>
                <a:stCxn id="20" idx="0"/>
              </p:cNvCxnSpPr>
              <p:nvPr/>
            </p:nvCxnSpPr>
            <p:spPr>
              <a:xfrm flipV="1">
                <a:off x="3975617" y="5059680"/>
                <a:ext cx="0" cy="52080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224C93C0-0201-2CAD-18ED-A0F0728EBE48}"/>
                  </a:ext>
                </a:extLst>
              </p:cNvPr>
              <p:cNvSpPr txBox="1"/>
              <p:nvPr/>
            </p:nvSpPr>
            <p:spPr>
              <a:xfrm>
                <a:off x="2593836" y="5529783"/>
                <a:ext cx="1183340" cy="81486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i="0" dirty="0">
                    <a:solidFill>
                      <a:srgbClr val="1F1F1F"/>
                    </a:solidFill>
                    <a:effectLst/>
                    <a:latin typeface="Arial" panose="020B0604020202020204" pitchFamily="34" charset="0"/>
                  </a:rPr>
                  <a:t>Cascaded THGEM</a:t>
                </a:r>
              </a:p>
              <a:p>
                <a:pPr algn="ctr"/>
                <a:r>
                  <a:rPr lang="en-US" sz="1400" b="1" dirty="0">
                    <a:solidFill>
                      <a:srgbClr val="1F1F1F"/>
                    </a:solidFill>
                    <a:latin typeface="Arial" panose="020B0604020202020204" pitchFamily="34" charset="0"/>
                  </a:rPr>
                  <a:t>Detector</a:t>
                </a:r>
                <a:endParaRPr lang="en-US" sz="1400" i="0" dirty="0">
                  <a:solidFill>
                    <a:srgbClr val="1F1F1F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xmlns="" id="{37D1BCEE-D750-5D92-C214-436FE9A26194}"/>
                  </a:ext>
                </a:extLst>
              </p:cNvPr>
              <p:cNvCxnSpPr>
                <a:cxnSpLocks/>
                <a:stCxn id="22" idx="0"/>
              </p:cNvCxnSpPr>
              <p:nvPr/>
            </p:nvCxnSpPr>
            <p:spPr>
              <a:xfrm flipH="1" flipV="1">
                <a:off x="3104146" y="5063720"/>
                <a:ext cx="81360" cy="46606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xmlns="" id="{EE1426A4-D998-3B46-97CA-7BA5E9F05220}"/>
                      </a:ext>
                    </a:extLst>
                  </p:cNvPr>
                  <p:cNvSpPr txBox="1"/>
                  <p:nvPr/>
                </p:nvSpPr>
                <p:spPr>
                  <a:xfrm>
                    <a:off x="4748313" y="2706550"/>
                    <a:ext cx="1020618" cy="523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400" b="1" i="0" dirty="0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</a:rPr>
                      <a:t>0.9 </a:t>
                    </a:r>
                    <a14:m>
                      <m:oMath xmlns:m="http://schemas.openxmlformats.org/officeDocument/2006/math">
                        <m:r>
                          <a:rPr lang="en-US" sz="1400" b="1" i="0" smtClean="0">
                            <a:solidFill>
                              <a:srgbClr val="1F1F1F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𝛍</m:t>
                        </m:r>
                        <m:r>
                          <a:rPr lang="en-US" sz="1400" b="1" i="0" smtClean="0">
                            <a:solidFill>
                              <a:srgbClr val="1F1F1F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𝐦</m:t>
                        </m:r>
                      </m:oMath>
                    </a14:m>
                    <a:r>
                      <a:rPr lang="en-US" sz="1400" b="1" dirty="0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</a:rPr>
                      <a:t> PET BO</a:t>
                    </a:r>
                  </a:p>
                </p:txBody>
              </p:sp>
            </mc:Choice>
            <mc:Fallback xmlns=""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EE1426A4-D998-3B46-97CA-7BA5E9F0522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48313" y="2706550"/>
                    <a:ext cx="1020618" cy="523220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t="-2326" b="-10465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xmlns="" id="{38F3E353-F826-773E-8113-DB71817720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70432" y="3217464"/>
                <a:ext cx="0" cy="3216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1C863C59-72BC-F42D-FC0A-86C5B739C09A}"/>
                  </a:ext>
                </a:extLst>
              </p:cNvPr>
              <p:cNvSpPr txBox="1"/>
              <p:nvPr/>
            </p:nvSpPr>
            <p:spPr>
              <a:xfrm>
                <a:off x="4760123" y="5921975"/>
                <a:ext cx="1020618" cy="30777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i="0" dirty="0">
                    <a:solidFill>
                      <a:srgbClr val="1F1F1F"/>
                    </a:solidFill>
                    <a:effectLst/>
                    <a:latin typeface="Arial" panose="020B0604020202020204" pitchFamily="34" charset="0"/>
                  </a:rPr>
                  <a:t>GRID</a:t>
                </a:r>
                <a:endParaRPr lang="en-US" sz="1400" b="1" dirty="0">
                  <a:solidFill>
                    <a:srgbClr val="1F1F1F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xmlns="" id="{37340CD7-0C0C-CABF-5E2C-A73969BECD5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83032" y="5564160"/>
                <a:ext cx="0" cy="32187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-366158" y="1814247"/>
                  <a:ext cx="539140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b="1" i="1" dirty="0" smtClean="0">
                      <a:solidFill>
                        <a:srgbClr val="FF0000"/>
                      </a:solidFill>
                    </a:rPr>
                    <a:t>300 </a:t>
                  </a:r>
                  <a14:m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</m:oMath>
                  </a14:m>
                  <a:r>
                    <a:rPr lang="en-US" b="1" i="1" dirty="0" smtClean="0">
                      <a:solidFill>
                        <a:srgbClr val="FF0000"/>
                      </a:solidFill>
                    </a:rPr>
                    <a:t> </a:t>
                  </a:r>
                  <a:r>
                    <a:rPr lang="bg-BG" b="1" i="1" dirty="0" smtClean="0">
                      <a:solidFill>
                        <a:srgbClr val="FF0000"/>
                      </a:solidFill>
                    </a:rPr>
                    <a:t>пространствено</a:t>
                  </a:r>
                  <a:r>
                    <a:rPr lang="en-US" b="1" i="1" dirty="0" smtClean="0">
                      <a:solidFill>
                        <a:srgbClr val="FF0000"/>
                      </a:solidFill>
                    </a:rPr>
                    <a:t> </a:t>
                  </a:r>
                  <a:r>
                    <a:rPr lang="bg-BG" b="1" i="1" dirty="0" smtClean="0">
                      <a:solidFill>
                        <a:srgbClr val="FF0000"/>
                      </a:solidFill>
                    </a:rPr>
                    <a:t>разрешение</a:t>
                  </a:r>
                  <a:r>
                    <a:rPr lang="en-US" b="1" i="1" dirty="0" smtClean="0">
                      <a:solidFill>
                        <a:srgbClr val="FF0000"/>
                      </a:solidFill>
                    </a:rPr>
                    <a:t> </a:t>
                  </a:r>
                  <a:endParaRPr lang="bg-BG" b="1" i="1" dirty="0" smtClean="0">
                    <a:solidFill>
                      <a:srgbClr val="FF0000"/>
                    </a:solidFill>
                  </a:endParaRPr>
                </a:p>
                <a:p>
                  <a:pPr algn="r"/>
                  <a:r>
                    <a:rPr lang="en-US" b="1" i="1" dirty="0" smtClean="0">
                      <a:solidFill>
                        <a:srgbClr val="FF0000"/>
                      </a:solidFill>
                    </a:rPr>
                    <a:t>700 </a:t>
                  </a:r>
                  <a14:m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𝒑𝒔</m:t>
                      </m:r>
                    </m:oMath>
                  </a14:m>
                  <a:r>
                    <a:rPr lang="en-US" b="1" i="1" dirty="0">
                      <a:solidFill>
                        <a:srgbClr val="FF0000"/>
                      </a:solidFill>
                    </a:rPr>
                    <a:t> </a:t>
                  </a:r>
                  <a:r>
                    <a:rPr lang="bg-BG" b="1" i="1" dirty="0" smtClean="0">
                      <a:solidFill>
                        <a:srgbClr val="FF0000"/>
                      </a:solidFill>
                    </a:rPr>
                    <a:t>времево</a:t>
                  </a:r>
                  <a:r>
                    <a:rPr lang="en-US" b="1" i="1" dirty="0" smtClean="0">
                      <a:solidFill>
                        <a:srgbClr val="FF0000"/>
                      </a:solidFill>
                    </a:rPr>
                    <a:t> </a:t>
                  </a:r>
                  <a:r>
                    <a:rPr lang="bg-BG" b="1" i="1" dirty="0" smtClean="0">
                      <a:solidFill>
                        <a:srgbClr val="FF0000"/>
                      </a:solidFill>
                    </a:rPr>
                    <a:t>разрешение</a:t>
                  </a:r>
                  <a:endParaRPr lang="en-US" b="1" i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366158" y="1814247"/>
                  <a:ext cx="5391406" cy="646331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 t="-5660" r="-905" b="-141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2454011" y="2547114"/>
              <a:ext cx="1198248" cy="908624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524126" y="5441458"/>
              <a:ext cx="827418" cy="879860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3453774" y="6229729"/>
              <a:ext cx="2381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/>
                <a:t>PI </a:t>
              </a:r>
              <a:r>
                <a:rPr lang="bg-BG" b="1" i="1" dirty="0" smtClean="0"/>
                <a:t>Александру Стате</a:t>
              </a:r>
              <a:endParaRPr lang="en-US" b="1" i="1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276922" y="1057568"/>
            <a:ext cx="5921146" cy="5573822"/>
            <a:chOff x="6276922" y="1057568"/>
            <a:chExt cx="5921146" cy="5573822"/>
          </a:xfrm>
        </p:grpSpPr>
        <p:sp>
          <p:nvSpPr>
            <p:cNvPr id="39" name="TextBox 38"/>
            <p:cNvSpPr txBox="1"/>
            <p:nvPr/>
          </p:nvSpPr>
          <p:spPr>
            <a:xfrm>
              <a:off x="6680211" y="1057568"/>
              <a:ext cx="55178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g-BG" sz="2400" b="1" i="1" dirty="0" smtClean="0"/>
                <a:t>Камера за проекции във времето(</a:t>
              </a:r>
              <a:r>
                <a:rPr lang="en-US" sz="2400" b="1" i="1" dirty="0" smtClean="0"/>
                <a:t>TPC</a:t>
              </a:r>
              <a:r>
                <a:rPr lang="bg-BG" sz="2400" b="1" i="1" dirty="0" smtClean="0"/>
                <a:t>)</a:t>
              </a:r>
              <a:r>
                <a:rPr lang="en-US" sz="2400" b="1" i="1" dirty="0" smtClean="0"/>
                <a:t> </a:t>
              </a:r>
              <a:endParaRPr lang="en-US" sz="2400" b="1" i="1" dirty="0"/>
            </a:p>
          </p:txBody>
        </p:sp>
        <p:pic>
          <p:nvPicPr>
            <p:cNvPr id="41" name="Picture 40" descr="A room with many machines and wires&#10;&#10;AI-generated content may be incorrect.">
              <a:extLst>
                <a:ext uri="{FF2B5EF4-FFF2-40B4-BE49-F238E27FC236}">
                  <a16:creationId xmlns="" xmlns:a16="http://schemas.microsoft.com/office/drawing/2014/main" id="{A91D2E10-F832-CAC4-D927-19D92953E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63" b="17852"/>
            <a:stretch>
              <a:fillRect/>
            </a:stretch>
          </p:blipFill>
          <p:spPr>
            <a:xfrm>
              <a:off x="6281530" y="1519516"/>
              <a:ext cx="5912595" cy="4730956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6276922" y="4791346"/>
              <a:ext cx="3373785" cy="1466472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0145537" y="6262058"/>
              <a:ext cx="20059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/>
                <a:t>PI </a:t>
              </a:r>
              <a:r>
                <a:rPr lang="bg-BG" b="1" i="1" dirty="0" smtClean="0"/>
                <a:t>Адриан Ротару</a:t>
              </a:r>
              <a:endParaRPr lang="en-US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43166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E70E4B-C657-43BA-B8D6-E358C2324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i="1" dirty="0">
                <a:latin typeface="+mn-lt"/>
              </a:rPr>
              <a:t>Клъстерни състояния в ядрата: </a:t>
            </a:r>
            <a:r>
              <a:rPr lang="en-US" b="1" i="1" dirty="0">
                <a:latin typeface="+mn-lt"/>
              </a:rPr>
              <a:t>ELIFANT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95D0177-7627-4B06-930E-218054996DB9}"/>
              </a:ext>
            </a:extLst>
          </p:cNvPr>
          <p:cNvGrpSpPr/>
          <p:nvPr/>
        </p:nvGrpSpPr>
        <p:grpSpPr>
          <a:xfrm>
            <a:off x="-3486" y="6601500"/>
            <a:ext cx="12198972" cy="276999"/>
            <a:chOff x="0" y="6603848"/>
            <a:chExt cx="12198972" cy="276999"/>
          </a:xfrm>
        </p:grpSpPr>
        <p:cxnSp>
          <p:nvCxnSpPr>
            <p:cNvPr id="4" name="Straight Connector 3">
              <a:extLst>
                <a:ext uri="{FF2B5EF4-FFF2-40B4-BE49-F238E27FC236}">
                  <a16:creationId xmlns="" xmlns:a16="http://schemas.microsoft.com/office/drawing/2014/main" id="{D10109AE-52E4-44F3-A107-1E318423715D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2F27DA53-99C7-4446-962F-E31AFCCFBCC0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Box 29">
              <a:extLst>
                <a:ext uri="{FF2B5EF4-FFF2-40B4-BE49-F238E27FC236}">
                  <a16:creationId xmlns="" xmlns:a16="http://schemas.microsoft.com/office/drawing/2014/main" id="{90038B8E-4A00-4C69-849E-9D0560A0900E}"/>
                </a:ext>
              </a:extLst>
            </p:cNvPr>
            <p:cNvSpPr txBox="1"/>
            <p:nvPr/>
          </p:nvSpPr>
          <p:spPr>
            <a:xfrm>
              <a:off x="2411238" y="6603848"/>
              <a:ext cx="7390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Baskerville" panose="02020502070401020303"/>
                </a:rPr>
                <a:t>80</a:t>
              </a:r>
              <a:r>
                <a:rPr lang="en-US" sz="1200" baseline="30000" dirty="0">
                  <a:latin typeface="Baskerville" panose="02020502070401020303"/>
                </a:rPr>
                <a:t>th</a:t>
              </a:r>
              <a:r>
                <a:rPr lang="en-US" sz="1200" dirty="0">
                  <a:latin typeface="Baskerville" panose="02020502070401020303"/>
                </a:rPr>
                <a:t> anniversary Department of Atomic Physics, St. </a:t>
              </a:r>
              <a:r>
                <a:rPr lang="en-US" sz="1200" dirty="0" err="1">
                  <a:latin typeface="Baskerville" panose="02020502070401020303"/>
                </a:rPr>
                <a:t>Kliment</a:t>
              </a:r>
              <a:r>
                <a:rPr lang="en-US" sz="1200" dirty="0">
                  <a:latin typeface="Baskerville" panose="02020502070401020303"/>
                </a:rPr>
                <a:t> </a:t>
              </a:r>
              <a:r>
                <a:rPr lang="en-US" sz="1200" dirty="0" err="1">
                  <a:latin typeface="Baskerville" panose="02020502070401020303"/>
                </a:rPr>
                <a:t>Ohridski</a:t>
              </a:r>
              <a:r>
                <a:rPr lang="en-US" sz="1200" dirty="0">
                  <a:latin typeface="Baskerville" panose="02020502070401020303"/>
                </a:rPr>
                <a:t> University of Sofia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April 16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 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– 18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2026</a:t>
              </a:r>
              <a:endParaRPr lang="aa-ET" sz="1200" dirty="0">
                <a:latin typeface="Baskerville" panose="02020502070401020303" pitchFamily="18" charset="0"/>
                <a:ea typeface="Baskerville" panose="02020502070401020303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103" y="2858616"/>
            <a:ext cx="2585577" cy="375224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/>
          <a:stretch/>
        </p:blipFill>
        <p:spPr>
          <a:xfrm>
            <a:off x="0" y="727515"/>
            <a:ext cx="2561960" cy="2131100"/>
          </a:xfrm>
          <a:prstGeom prst="rect">
            <a:avLst/>
          </a:prstGeom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8474" y="831190"/>
            <a:ext cx="2811604" cy="27894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8061" y="3596531"/>
            <a:ext cx="2655073" cy="30095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0079" y="825031"/>
            <a:ext cx="6821922" cy="195764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163135" y="2609237"/>
            <a:ext cx="2259258" cy="3982914"/>
            <a:chOff x="5163135" y="2609237"/>
            <a:chExt cx="2259258" cy="398291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63135" y="4701342"/>
              <a:ext cx="2259258" cy="189080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83584" y="2609237"/>
              <a:ext cx="2108875" cy="2213017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22393" y="2860553"/>
            <a:ext cx="4769607" cy="324025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12249" y="6110154"/>
            <a:ext cx="4847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i="1" dirty="0">
                <a:solidFill>
                  <a:srgbClr val="C00000"/>
                </a:solidFill>
                <a:latin typeface="+mj-lt"/>
              </a:rPr>
              <a:t>c</a:t>
            </a:r>
            <a:r>
              <a:rPr lang="en-US" sz="1600" i="1" dirty="0" smtClean="0">
                <a:solidFill>
                  <a:srgbClr val="C00000"/>
                </a:solidFill>
                <a:latin typeface="+mj-lt"/>
              </a:rPr>
              <a:t>alculations </a:t>
            </a:r>
            <a:r>
              <a:rPr lang="en-US" sz="1600" i="1" dirty="0">
                <a:solidFill>
                  <a:srgbClr val="C00000"/>
                </a:solidFill>
                <a:latin typeface="+mj-lt"/>
              </a:rPr>
              <a:t>R.Z. Hu, S.Q. Fan, F.R. </a:t>
            </a:r>
            <a:r>
              <a:rPr lang="en-US" sz="1600" i="1" dirty="0" smtClean="0">
                <a:solidFill>
                  <a:srgbClr val="C00000"/>
                </a:solidFill>
                <a:latin typeface="+mj-lt"/>
              </a:rPr>
              <a:t>Xu, </a:t>
            </a:r>
            <a:r>
              <a:rPr lang="en-US" sz="1600" i="1" dirty="0">
                <a:solidFill>
                  <a:srgbClr val="C00000"/>
                </a:solidFill>
                <a:latin typeface="+mj-lt"/>
              </a:rPr>
              <a:t>Peking University </a:t>
            </a:r>
          </a:p>
        </p:txBody>
      </p:sp>
    </p:spTree>
    <p:extLst>
      <p:ext uri="{BB962C8B-B14F-4D97-AF65-F5344CB8AC3E}">
        <p14:creationId xmlns:p14="http://schemas.microsoft.com/office/powerpoint/2010/main" val="314970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i="1" dirty="0" smtClean="0">
                <a:latin typeface="+mn-lt"/>
              </a:rPr>
              <a:t>Отношението </a:t>
            </a:r>
            <a:r>
              <a:rPr lang="en-US" b="1" i="1" dirty="0" smtClean="0">
                <a:latin typeface="+mn-lt"/>
              </a:rPr>
              <a:t>C/O </a:t>
            </a:r>
            <a:r>
              <a:rPr lang="bg-BG" b="1" i="1" dirty="0" smtClean="0">
                <a:latin typeface="+mn-lt"/>
              </a:rPr>
              <a:t>във Вселената</a:t>
            </a:r>
            <a:endParaRPr lang="en-US" b="1" i="1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0" y="817357"/>
            <a:ext cx="10971860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bg-BG" b="1" i="1" dirty="0" smtClean="0"/>
              <a:t>Отношението между въглерода и кислорода във Вселената е най-ярката илюстрация на принципа на антропията, който свързва свойствата на Вселената и съществуващия в нея наблюдател. Живата материя е изградена от въглерод, но без кислород не може да съществува. Балансът между тези два елемента се осъществява чрез състоянието на Хойл в </a:t>
            </a:r>
            <a:r>
              <a:rPr lang="bg-BG" b="1" i="1" baseline="30000" dirty="0" smtClean="0"/>
              <a:t>12</a:t>
            </a:r>
            <a:r>
              <a:rPr lang="bg-BG" b="1" i="1" dirty="0" smtClean="0"/>
              <a:t>С</a:t>
            </a:r>
            <a:r>
              <a:rPr lang="en-US" b="1" i="1" dirty="0" smtClean="0"/>
              <a:t>. </a:t>
            </a:r>
            <a:r>
              <a:rPr lang="bg-BG" b="1" i="1" dirty="0" smtClean="0"/>
              <a:t>   </a:t>
            </a:r>
            <a:endParaRPr lang="en-US" b="1" i="1" dirty="0"/>
          </a:p>
        </p:txBody>
      </p:sp>
      <p:pic>
        <p:nvPicPr>
          <p:cNvPr id="6" name="Picture 2" descr="How does the Anthropic Principle change the meaning of the universe?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817358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D95D0177-7627-4B06-930E-218054996DB9}"/>
              </a:ext>
            </a:extLst>
          </p:cNvPr>
          <p:cNvGrpSpPr/>
          <p:nvPr/>
        </p:nvGrpSpPr>
        <p:grpSpPr>
          <a:xfrm>
            <a:off x="-3486" y="6601500"/>
            <a:ext cx="12198972" cy="276999"/>
            <a:chOff x="0" y="6603848"/>
            <a:chExt cx="12198972" cy="276999"/>
          </a:xfrm>
        </p:grpSpPr>
        <p:cxnSp>
          <p:nvCxnSpPr>
            <p:cNvPr id="8" name="Straight Connector 7">
              <a:extLst>
                <a:ext uri="{FF2B5EF4-FFF2-40B4-BE49-F238E27FC236}">
                  <a16:creationId xmlns="" xmlns:a16="http://schemas.microsoft.com/office/drawing/2014/main" id="{D10109AE-52E4-44F3-A107-1E318423715D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="" xmlns:a16="http://schemas.microsoft.com/office/drawing/2014/main" id="{2F27DA53-99C7-4446-962F-E31AFCCFBCC0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29">
              <a:extLst>
                <a:ext uri="{FF2B5EF4-FFF2-40B4-BE49-F238E27FC236}">
                  <a16:creationId xmlns="" xmlns:a16="http://schemas.microsoft.com/office/drawing/2014/main" id="{90038B8E-4A00-4C69-849E-9D0560A0900E}"/>
                </a:ext>
              </a:extLst>
            </p:cNvPr>
            <p:cNvSpPr txBox="1"/>
            <p:nvPr/>
          </p:nvSpPr>
          <p:spPr>
            <a:xfrm>
              <a:off x="2411238" y="6603848"/>
              <a:ext cx="7390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Baskerville" panose="02020502070401020303"/>
                </a:rPr>
                <a:t>80</a:t>
              </a:r>
              <a:r>
                <a:rPr lang="en-US" sz="1200" baseline="30000" dirty="0">
                  <a:latin typeface="Baskerville" panose="02020502070401020303"/>
                </a:rPr>
                <a:t>th</a:t>
              </a:r>
              <a:r>
                <a:rPr lang="en-US" sz="1200" dirty="0">
                  <a:latin typeface="Baskerville" panose="02020502070401020303"/>
                </a:rPr>
                <a:t> anniversary Department of Atomic Physics, St. </a:t>
              </a:r>
              <a:r>
                <a:rPr lang="en-US" sz="1200" dirty="0" err="1">
                  <a:latin typeface="Baskerville" panose="02020502070401020303"/>
                </a:rPr>
                <a:t>Kliment</a:t>
              </a:r>
              <a:r>
                <a:rPr lang="en-US" sz="1200" dirty="0">
                  <a:latin typeface="Baskerville" panose="02020502070401020303"/>
                </a:rPr>
                <a:t> </a:t>
              </a:r>
              <a:r>
                <a:rPr lang="en-US" sz="1200" dirty="0" err="1">
                  <a:latin typeface="Baskerville" panose="02020502070401020303"/>
                </a:rPr>
                <a:t>Ohridski</a:t>
              </a:r>
              <a:r>
                <a:rPr lang="en-US" sz="1200" dirty="0">
                  <a:latin typeface="Baskerville" panose="02020502070401020303"/>
                </a:rPr>
                <a:t> University of Sofia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April 16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 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– 18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2026</a:t>
              </a:r>
              <a:endParaRPr lang="aa-ET" sz="1200" dirty="0">
                <a:latin typeface="Baskerville" panose="02020502070401020303" pitchFamily="18" charset="0"/>
                <a:ea typeface="Baskerville" panose="02020502070401020303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B281A3C-803D-A4A3-A0F2-8A416CC64728}"/>
              </a:ext>
            </a:extLst>
          </p:cNvPr>
          <p:cNvGrpSpPr/>
          <p:nvPr/>
        </p:nvGrpSpPr>
        <p:grpSpPr>
          <a:xfrm>
            <a:off x="21233" y="2047030"/>
            <a:ext cx="3038080" cy="1906133"/>
            <a:chOff x="4519151" y="2857189"/>
            <a:chExt cx="4255474" cy="3005668"/>
          </a:xfrm>
        </p:grpSpPr>
        <p:pic>
          <p:nvPicPr>
            <p:cNvPr id="12" name="Picture 11" descr="Chart, diagram&#10;&#10;Description automatically generated with medium confidence">
              <a:extLst>
                <a:ext uri="{FF2B5EF4-FFF2-40B4-BE49-F238E27FC236}">
                  <a16:creationId xmlns="" xmlns:a16="http://schemas.microsoft.com/office/drawing/2014/main" id="{88191637-2AF4-4630-5F0C-EF7A3235C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9151" y="2857189"/>
              <a:ext cx="4255474" cy="300566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20C4D7E3-D3AB-DC63-647D-380604BA1DD2}"/>
                </a:ext>
              </a:extLst>
            </p:cNvPr>
            <p:cNvSpPr txBox="1"/>
            <p:nvPr/>
          </p:nvSpPr>
          <p:spPr>
            <a:xfrm>
              <a:off x="6840898" y="3249930"/>
              <a:ext cx="6399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1400" dirty="0"/>
                <a:t>(MeV)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8D2C7406-8876-E853-B8C2-A84781B28DFA}"/>
              </a:ext>
            </a:extLst>
          </p:cNvPr>
          <p:cNvGrpSpPr/>
          <p:nvPr/>
        </p:nvGrpSpPr>
        <p:grpSpPr>
          <a:xfrm>
            <a:off x="3140489" y="2057504"/>
            <a:ext cx="3538171" cy="1766540"/>
            <a:chOff x="4940484" y="3062659"/>
            <a:chExt cx="3830700" cy="1842306"/>
          </a:xfrm>
        </p:grpSpPr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75451C7D-7C24-7EDB-00FB-8CD338ED079C}"/>
                </a:ext>
              </a:extLst>
            </p:cNvPr>
            <p:cNvGrpSpPr/>
            <p:nvPr/>
          </p:nvGrpSpPr>
          <p:grpSpPr>
            <a:xfrm>
              <a:off x="4940484" y="3062659"/>
              <a:ext cx="3771106" cy="1842306"/>
              <a:chOff x="6015580" y="1422682"/>
              <a:chExt cx="3771106" cy="1842306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="" xmlns:a16="http://schemas.microsoft.com/office/drawing/2014/main" id="{E748E7C0-E05B-84A1-2F66-7EB7CECD6C4E}"/>
                  </a:ext>
                </a:extLst>
              </p:cNvPr>
              <p:cNvGrpSpPr/>
              <p:nvPr/>
            </p:nvGrpSpPr>
            <p:grpSpPr>
              <a:xfrm>
                <a:off x="6015580" y="1422682"/>
                <a:ext cx="3646291" cy="1827207"/>
                <a:chOff x="724506" y="4279876"/>
                <a:chExt cx="3853297" cy="1891314"/>
              </a:xfrm>
            </p:grpSpPr>
            <p:cxnSp>
              <p:nvCxnSpPr>
                <p:cNvPr id="21" name="Straight Arrow Connector 20">
                  <a:extLst>
                    <a:ext uri="{FF2B5EF4-FFF2-40B4-BE49-F238E27FC236}">
                      <a16:creationId xmlns="" xmlns:a16="http://schemas.microsoft.com/office/drawing/2014/main" id="{66C50B05-9F46-DC9E-2992-76F27B62B8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55059" y="5321996"/>
                  <a:ext cx="728697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Oval 21">
                  <a:extLst>
                    <a:ext uri="{FF2B5EF4-FFF2-40B4-BE49-F238E27FC236}">
                      <a16:creationId xmlns="" xmlns:a16="http://schemas.microsoft.com/office/drawing/2014/main" id="{3696DC84-9A6B-E4B1-6988-7A8753E4C166}"/>
                    </a:ext>
                  </a:extLst>
                </p:cNvPr>
                <p:cNvSpPr/>
                <p:nvPr/>
              </p:nvSpPr>
              <p:spPr>
                <a:xfrm>
                  <a:off x="916230" y="5389626"/>
                  <a:ext cx="217396" cy="220091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600" b="1" dirty="0">
                    <a:solidFill>
                      <a:schemeClr val="tx1"/>
                    </a:solidFill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" name="Oval 22">
                      <a:extLst>
                        <a:ext uri="{FF2B5EF4-FFF2-40B4-BE49-F238E27FC236}">
                          <a16:creationId xmlns="" xmlns:a16="http://schemas.microsoft.com/office/drawing/2014/main" id="{A87C451C-E4FE-9E99-D98C-B468C8E4BA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34942" y="4674563"/>
                      <a:ext cx="461935" cy="431465"/>
                    </a:xfrm>
                    <a:prstGeom prst="ellipse">
                      <a:avLst/>
                    </a:prstGeom>
                    <a:noFill/>
                    <a:ln w="19050">
                      <a:solidFill>
                        <a:schemeClr val="bg1">
                          <a:lumMod val="6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Pre>
                              <m:sPrePr>
                                <m:ctrlPr>
                                  <a:rPr lang="x-none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PrePr>
                              <m:sub/>
                              <m:sup>
                                <m:r>
                                  <a:rPr lang="en-GB" sz="16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𝟏𝟐</m:t>
                                </m:r>
                              </m:sup>
                              <m:e>
                                <m:sSup>
                                  <m:sSupPr>
                                    <m:ctrlPr>
                                      <a:rPr lang="en-GB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6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𝐂</m:t>
                                    </m:r>
                                  </m:e>
                                  <m:sup>
                                    <m:r>
                                      <a:rPr lang="en-GB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</m:sPre>
                          </m:oMath>
                        </m:oMathPara>
                      </a14:m>
                      <a:endParaRPr lang="x-none" sz="1600" b="1" dirty="0"/>
                    </a:p>
                  </p:txBody>
                </p:sp>
              </mc:Choice>
              <mc:Fallback xmlns="">
                <p:sp>
                  <p:nvSpPr>
                    <p:cNvPr id="51" name="Oval 50">
                      <a:extLst>
                        <a:ext uri="{FF2B5EF4-FFF2-40B4-BE49-F238E27FC236}">
                          <a16:creationId xmlns:a16="http://schemas.microsoft.com/office/drawing/2014/main" id="{A87C451C-E4FE-9E99-D98C-B468C8E4BABF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834942" y="4674563"/>
                      <a:ext cx="461935" cy="431465"/>
                    </a:xfrm>
                    <a:prstGeom prst="ellipse">
                      <a:avLst/>
                    </a:prstGeom>
                    <a:blipFill>
                      <a:blip r:embed="rId12"/>
                      <a:stretch>
                        <a:fillRect l="-10811"/>
                      </a:stretch>
                    </a:blipFill>
                    <a:ln w="19050">
                      <a:solidFill>
                        <a:schemeClr val="bg1">
                          <a:lumMod val="65000"/>
                        </a:schemeClr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JP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4" name="Straight Arrow Connector 23">
                  <a:extLst>
                    <a:ext uri="{FF2B5EF4-FFF2-40B4-BE49-F238E27FC236}">
                      <a16:creationId xmlns="" xmlns:a16="http://schemas.microsoft.com/office/drawing/2014/main" id="{02414C2A-8A9B-8E58-051D-A3F764BEBA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805594" y="5353554"/>
                  <a:ext cx="428356" cy="375639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>
                  <a:extLst>
                    <a:ext uri="{FF2B5EF4-FFF2-40B4-BE49-F238E27FC236}">
                      <a16:creationId xmlns="" xmlns:a16="http://schemas.microsoft.com/office/drawing/2014/main" id="{7595D533-DB88-CEAF-D9A4-C7E98E0B23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805594" y="5067518"/>
                  <a:ext cx="593592" cy="221153"/>
                </a:xfrm>
                <a:prstGeom prst="straightConnector1">
                  <a:avLst/>
                </a:prstGeom>
                <a:ln w="31750">
                  <a:solidFill>
                    <a:schemeClr val="bg1">
                      <a:lumMod val="6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Oval 25">
                  <a:extLst>
                    <a:ext uri="{FF2B5EF4-FFF2-40B4-BE49-F238E27FC236}">
                      <a16:creationId xmlns="" xmlns:a16="http://schemas.microsoft.com/office/drawing/2014/main" id="{E7359EC7-555B-21B9-16DA-4B31F9089DF1}"/>
                    </a:ext>
                  </a:extLst>
                </p:cNvPr>
                <p:cNvSpPr/>
                <p:nvPr/>
              </p:nvSpPr>
              <p:spPr>
                <a:xfrm>
                  <a:off x="1940551" y="5673246"/>
                  <a:ext cx="217396" cy="220091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600" b="1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7" name="Straight Arrow Connector 26">
                  <a:extLst>
                    <a:ext uri="{FF2B5EF4-FFF2-40B4-BE49-F238E27FC236}">
                      <a16:creationId xmlns="" xmlns:a16="http://schemas.microsoft.com/office/drawing/2014/main" id="{37744940-DCB1-C53A-D34E-809F3EF71D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432134" y="4755019"/>
                  <a:ext cx="529207" cy="304761"/>
                </a:xfrm>
                <a:prstGeom prst="straightConnector1">
                  <a:avLst/>
                </a:prstGeom>
                <a:ln w="19050">
                  <a:solidFill>
                    <a:srgbClr val="0432FF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" name="Oval 27">
                      <a:extLst>
                        <a:ext uri="{FF2B5EF4-FFF2-40B4-BE49-F238E27FC236}">
                          <a16:creationId xmlns="" xmlns:a16="http://schemas.microsoft.com/office/drawing/2014/main" id="{62FCB566-30C8-9ABE-4541-887ADBF419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61315" y="4394173"/>
                      <a:ext cx="461935" cy="431465"/>
                    </a:xfrm>
                    <a:prstGeom prst="ellipse">
                      <a:avLst/>
                    </a:prstGeom>
                    <a:noFill/>
                    <a:ln w="19050">
                      <a:solidFill>
                        <a:srgbClr val="0432FF"/>
                      </a:solidFill>
                      <a:prstDash val="solid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Pre>
                              <m:sPrePr>
                                <m:ctrlPr>
                                  <a:rPr lang="x-none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PrePr>
                              <m:sub/>
                              <m:sup>
                                <m:r>
                                  <a:rPr lang="en-GB" sz="16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𝟏𝟐</m:t>
                                </m:r>
                              </m:sup>
                              <m:e>
                                <m:r>
                                  <a:rPr lang="en-GB" sz="16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𝐂</m:t>
                                </m:r>
                              </m:e>
                            </m:sPre>
                          </m:oMath>
                        </m:oMathPara>
                      </a14:m>
                      <a:endParaRPr lang="x-none" sz="1600" b="1" dirty="0"/>
                    </a:p>
                  </p:txBody>
                </p:sp>
              </mc:Choice>
              <mc:Fallback xmlns="">
                <p:sp>
                  <p:nvSpPr>
                    <p:cNvPr id="56" name="Oval 55">
                      <a:extLst>
                        <a:ext uri="{FF2B5EF4-FFF2-40B4-BE49-F238E27FC236}">
                          <a16:creationId xmlns:a16="http://schemas.microsoft.com/office/drawing/2014/main" id="{62FCB566-30C8-9ABE-4541-887ADBF41953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961315" y="4394173"/>
                      <a:ext cx="461935" cy="431465"/>
                    </a:xfrm>
                    <a:prstGeom prst="ellipse">
                      <a:avLst/>
                    </a:prstGeom>
                    <a:blipFill>
                      <a:blip r:embed="rId13"/>
                      <a:stretch>
                        <a:fillRect/>
                      </a:stretch>
                    </a:blipFill>
                    <a:ln w="19050">
                      <a:solidFill>
                        <a:srgbClr val="0432FF"/>
                      </a:solidFill>
                      <a:prstDash val="solid"/>
                    </a:ln>
                  </p:spPr>
                  <p:txBody>
                    <a:bodyPr/>
                    <a:lstStyle/>
                    <a:p>
                      <a:r>
                        <a:rPr lang="en-JP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9" name="Straight Arrow Connector 28">
                  <a:extLst>
                    <a:ext uri="{FF2B5EF4-FFF2-40B4-BE49-F238E27FC236}">
                      <a16:creationId xmlns="" xmlns:a16="http://schemas.microsoft.com/office/drawing/2014/main" id="{9BF037DF-2945-D47E-AC46-CCA6DFE795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32134" y="5106028"/>
                  <a:ext cx="760147" cy="338554"/>
                </a:xfrm>
                <a:prstGeom prst="straightConnector1">
                  <a:avLst/>
                </a:prstGeom>
                <a:ln w="2222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TextBox 29">
                  <a:extLst>
                    <a:ext uri="{FF2B5EF4-FFF2-40B4-BE49-F238E27FC236}">
                      <a16:creationId xmlns="" xmlns:a16="http://schemas.microsoft.com/office/drawing/2014/main" id="{6B8CBE17-CE37-C522-C69F-7A00993D7697}"/>
                    </a:ext>
                  </a:extLst>
                </p:cNvPr>
                <p:cNvSpPr txBox="1"/>
                <p:nvPr/>
              </p:nvSpPr>
              <p:spPr>
                <a:xfrm>
                  <a:off x="2715962" y="5287183"/>
                  <a:ext cx="296790" cy="3504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x-none" sz="1600" b="1" dirty="0">
                      <a:solidFill>
                        <a:srgbClr val="FF0000"/>
                      </a:solidFill>
                    </a:rPr>
                    <a:t>γ</a:t>
                  </a:r>
                </a:p>
              </p:txBody>
            </p:sp>
            <p:cxnSp>
              <p:nvCxnSpPr>
                <p:cNvPr id="31" name="Straight Connector 30">
                  <a:extLst>
                    <a:ext uri="{FF2B5EF4-FFF2-40B4-BE49-F238E27FC236}">
                      <a16:creationId xmlns="" xmlns:a16="http://schemas.microsoft.com/office/drawing/2014/main" id="{3A7FACE6-D46C-7BB4-82BA-917A38E7BF10}"/>
                    </a:ext>
                  </a:extLst>
                </p:cNvPr>
                <p:cNvCxnSpPr/>
                <p:nvPr/>
              </p:nvCxnSpPr>
              <p:spPr>
                <a:xfrm>
                  <a:off x="1783756" y="4641480"/>
                  <a:ext cx="0" cy="1334138"/>
                </a:xfrm>
                <a:prstGeom prst="line">
                  <a:avLst/>
                </a:prstGeom>
                <a:ln w="12700"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="" xmlns:a16="http://schemas.microsoft.com/office/drawing/2014/main" id="{9FB22CC8-576B-8786-9172-C6775A1D2A51}"/>
                    </a:ext>
                  </a:extLst>
                </p:cNvPr>
                <p:cNvCxnSpPr/>
                <p:nvPr/>
              </p:nvCxnSpPr>
              <p:spPr>
                <a:xfrm>
                  <a:off x="2418063" y="4641480"/>
                  <a:ext cx="0" cy="1334138"/>
                </a:xfrm>
                <a:prstGeom prst="line">
                  <a:avLst/>
                </a:prstGeom>
                <a:ln w="12700"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TextBox 32">
                  <a:extLst>
                    <a:ext uri="{FF2B5EF4-FFF2-40B4-BE49-F238E27FC236}">
                      <a16:creationId xmlns="" xmlns:a16="http://schemas.microsoft.com/office/drawing/2014/main" id="{D4196B28-1A29-6E8A-D369-9BF65CB7007E}"/>
                    </a:ext>
                  </a:extLst>
                </p:cNvPr>
                <p:cNvSpPr txBox="1"/>
                <p:nvPr/>
              </p:nvSpPr>
              <p:spPr>
                <a:xfrm>
                  <a:off x="759357" y="4936751"/>
                  <a:ext cx="693188" cy="3504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x-none" sz="1600" dirty="0"/>
                    <a:t>beam</a:t>
                  </a:r>
                </a:p>
              </p:txBody>
            </p:sp>
            <p:sp>
              <p:nvSpPr>
                <p:cNvPr id="34" name="Rounded Rectangle 33">
                  <a:extLst>
                    <a:ext uri="{FF2B5EF4-FFF2-40B4-BE49-F238E27FC236}">
                      <a16:creationId xmlns="" xmlns:a16="http://schemas.microsoft.com/office/drawing/2014/main" id="{EACE78CD-17F1-8703-DA7F-8B0EBBDDDADF}"/>
                    </a:ext>
                  </a:extLst>
                </p:cNvPr>
                <p:cNvSpPr/>
                <p:nvPr/>
              </p:nvSpPr>
              <p:spPr>
                <a:xfrm>
                  <a:off x="724506" y="4279876"/>
                  <a:ext cx="3853297" cy="1891314"/>
                </a:xfrm>
                <a:prstGeom prst="roundRect">
                  <a:avLst/>
                </a:prstGeom>
                <a:noFill/>
                <a:ln w="254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 sz="1600"/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C51AFB18-4A46-3CF4-2FD4-29844244A466}"/>
                  </a:ext>
                </a:extLst>
              </p:cNvPr>
              <p:cNvSpPr txBox="1"/>
              <p:nvPr/>
            </p:nvSpPr>
            <p:spPr>
              <a:xfrm>
                <a:off x="6964400" y="2926434"/>
                <a:ext cx="81276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x-none" sz="1600" b="1" dirty="0"/>
                  <a:t>detect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="" xmlns:a16="http://schemas.microsoft.com/office/drawing/2014/main" id="{044B6249-EA2A-8CE7-9A0D-7598C065867C}"/>
                      </a:ext>
                    </a:extLst>
                  </p:cNvPr>
                  <p:cNvSpPr txBox="1"/>
                  <p:nvPr/>
                </p:nvSpPr>
                <p:spPr>
                  <a:xfrm>
                    <a:off x="8173673" y="1901744"/>
                    <a:ext cx="1613013" cy="4204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x-none" sz="1600" b="1" dirty="0">
                        <a:solidFill>
                          <a:srgbClr val="0432FF"/>
                        </a:solidFill>
                      </a:rPr>
                      <a:t> </a:t>
                    </a:r>
                    <a14:m>
                      <m:oMath xmlns:m="http://schemas.openxmlformats.org/officeDocument/2006/math">
                        <m:sPre>
                          <m:sPrePr>
                            <m:ctrlPr>
                              <a:rPr lang="en-US" altLang="ja-JP" sz="1600" b="1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altLang="ja-JP" sz="1600" b="1" i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sup>
                          <m:e>
                            <m:r>
                              <a:rPr lang="en-US" altLang="ja-JP" sz="1600" b="1" i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𝐂</m:t>
                            </m:r>
                            <m:r>
                              <a:rPr lang="en-GB" altLang="ja-JP" sz="1600" b="1" i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sPre>
                      </m:oMath>
                    </a14:m>
                    <a:r>
                      <a:rPr lang="x-none" sz="1600" b="1" dirty="0">
                        <a:solidFill>
                          <a:srgbClr val="0432FF"/>
                        </a:solidFill>
                      </a:rPr>
                      <a:t>detection</a:t>
                    </a:r>
                  </a:p>
                </p:txBody>
              </p:sp>
            </mc:Choice>
            <mc:Fallback xmlns="">
              <p:sp>
                <p:nvSpPr>
                  <p:cNvPr id="20" name="TextBox 19">
                    <a:extLst>
                      <a:ext uri="{FF2B5EF4-FFF2-40B4-BE49-F238E27FC236}">
                        <a16:creationId xmlns="" xmlns:a16="http://schemas.microsoft.com/office/drawing/2014/main" xmlns:a14="http://schemas.microsoft.com/office/drawing/2010/main" id="{044B6249-EA2A-8CE7-9A0D-7598C065867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73673" y="1901744"/>
                    <a:ext cx="1613013" cy="420413"/>
                  </a:xfrm>
                  <a:prstGeom prst="rect">
                    <a:avLst/>
                  </a:prstGeom>
                  <a:blipFill rotWithShape="0">
                    <a:blip r:embed="rId14"/>
                    <a:stretch>
                      <a:fillRect b="-1060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BEF1B02F-2726-2998-1750-3601FBFCE8F0}"/>
                </a:ext>
              </a:extLst>
            </p:cNvPr>
            <p:cNvSpPr txBox="1"/>
            <p:nvPr/>
          </p:nvSpPr>
          <p:spPr>
            <a:xfrm>
              <a:off x="7339362" y="4018061"/>
              <a:ext cx="1431822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1600" b="1" dirty="0">
                  <a:solidFill>
                    <a:srgbClr val="FF0000"/>
                  </a:solidFill>
                </a:rPr>
                <a:t>γ detection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4499464" y="3732345"/>
            <a:ext cx="2059125" cy="2845833"/>
            <a:chOff x="4499464" y="3732345"/>
            <a:chExt cx="2059125" cy="2845833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601064" y="3732345"/>
              <a:ext cx="1957525" cy="1358548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499464" y="5114215"/>
              <a:ext cx="2012367" cy="1463963"/>
            </a:xfrm>
            <a:prstGeom prst="rect">
              <a:avLst/>
            </a:prstGeom>
          </p:spPr>
        </p:pic>
      </p:grpSp>
      <p:pic>
        <p:nvPicPr>
          <p:cNvPr id="59" name="Picture 5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6680" y="4132799"/>
            <a:ext cx="4407859" cy="2348901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64058" y="2074676"/>
            <a:ext cx="3216429" cy="2187172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6596593" y="2034926"/>
            <a:ext cx="2969980" cy="677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i="1" baseline="30000" dirty="0" smtClean="0"/>
              <a:t>16</a:t>
            </a:r>
            <a:r>
              <a:rPr lang="en-US" sz="2400" b="1" i="1" dirty="0" smtClean="0"/>
              <a:t>O(</a:t>
            </a:r>
            <a:r>
              <a:rPr lang="el-GR" sz="2400" b="1" i="1" dirty="0" smtClean="0"/>
              <a:t>γ</a:t>
            </a:r>
            <a:r>
              <a:rPr lang="en-US" sz="2400" b="1" i="1" dirty="0" smtClean="0"/>
              <a:t>,</a:t>
            </a:r>
            <a:r>
              <a:rPr lang="el-GR" sz="2400" b="1" i="1" dirty="0" smtClean="0"/>
              <a:t>α</a:t>
            </a:r>
            <a:r>
              <a:rPr lang="en-US" sz="2400" b="1" i="1" dirty="0" smtClean="0"/>
              <a:t>)</a:t>
            </a:r>
            <a:r>
              <a:rPr lang="en-US" sz="2400" b="1" i="1" baseline="30000" dirty="0" smtClean="0"/>
              <a:t>12</a:t>
            </a:r>
            <a:r>
              <a:rPr lang="en-US" sz="2400" b="1" i="1" dirty="0" smtClean="0"/>
              <a:t>C @ HI</a:t>
            </a:r>
            <a:r>
              <a:rPr lang="el-GR" sz="2400" b="1" i="1" dirty="0" smtClean="0"/>
              <a:t>γ</a:t>
            </a:r>
            <a:r>
              <a:rPr lang="en-US" sz="2400" b="1" i="1" dirty="0" smtClean="0"/>
              <a:t>S</a:t>
            </a:r>
          </a:p>
          <a:p>
            <a:r>
              <a:rPr lang="en-US" sz="1400" b="1" i="1" dirty="0" smtClean="0"/>
              <a:t>Warsaw-Connecticut-Sheffield-ELI-NP</a:t>
            </a:r>
            <a:endParaRPr lang="en-US" sz="1400" b="1" i="1" dirty="0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48356" y="4202281"/>
            <a:ext cx="2661524" cy="2398526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209880" y="4208748"/>
            <a:ext cx="2732738" cy="2373999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557410" y="2734060"/>
            <a:ext cx="2552831" cy="15240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01" y="3925456"/>
            <a:ext cx="164102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RCNP, U. Osaka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98282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8301"/>
            <a:ext cx="3879273" cy="19747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2A4FA1-C951-4EA4-B7D0-91C5E9290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i="1" dirty="0">
                <a:latin typeface="+mn-lt"/>
              </a:rPr>
              <a:t>Двуфотонни </a:t>
            </a:r>
            <a:r>
              <a:rPr lang="bg-BG" b="1" i="1" dirty="0" smtClean="0">
                <a:latin typeface="+mn-lt"/>
              </a:rPr>
              <a:t>разпади в ядрата</a:t>
            </a:r>
            <a:endParaRPr lang="en-US" b="1" i="1" dirty="0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4C3184D4-3C1B-4538-BF2D-C40690862F34}"/>
              </a:ext>
            </a:extLst>
          </p:cNvPr>
          <p:cNvGrpSpPr/>
          <p:nvPr/>
        </p:nvGrpSpPr>
        <p:grpSpPr>
          <a:xfrm>
            <a:off x="-3486" y="6601500"/>
            <a:ext cx="12198972" cy="276999"/>
            <a:chOff x="0" y="6603848"/>
            <a:chExt cx="12198972" cy="276999"/>
          </a:xfrm>
        </p:grpSpPr>
        <p:cxnSp>
          <p:nvCxnSpPr>
            <p:cNvPr id="4" name="Straight Connector 3">
              <a:extLst>
                <a:ext uri="{FF2B5EF4-FFF2-40B4-BE49-F238E27FC236}">
                  <a16:creationId xmlns="" xmlns:a16="http://schemas.microsoft.com/office/drawing/2014/main" id="{6131E923-E84F-4C77-A4CE-7D85623FA7AF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AA207163-E9C0-4548-81BA-A817C79632A7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Box 29">
              <a:extLst>
                <a:ext uri="{FF2B5EF4-FFF2-40B4-BE49-F238E27FC236}">
                  <a16:creationId xmlns="" xmlns:a16="http://schemas.microsoft.com/office/drawing/2014/main" id="{1E755D9D-1161-4C5C-88C3-A8DA00A97A47}"/>
                </a:ext>
              </a:extLst>
            </p:cNvPr>
            <p:cNvSpPr txBox="1"/>
            <p:nvPr/>
          </p:nvSpPr>
          <p:spPr>
            <a:xfrm>
              <a:off x="2411238" y="6603848"/>
              <a:ext cx="7390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Baskerville" panose="02020502070401020303"/>
                </a:rPr>
                <a:t>80</a:t>
              </a:r>
              <a:r>
                <a:rPr lang="en-US" sz="1200" baseline="30000" dirty="0">
                  <a:latin typeface="Baskerville" panose="02020502070401020303"/>
                </a:rPr>
                <a:t>th</a:t>
              </a:r>
              <a:r>
                <a:rPr lang="en-US" sz="1200" dirty="0">
                  <a:latin typeface="Baskerville" panose="02020502070401020303"/>
                </a:rPr>
                <a:t> anniversary Department of Atomic Physics, St. </a:t>
              </a:r>
              <a:r>
                <a:rPr lang="en-US" sz="1200" dirty="0" err="1">
                  <a:latin typeface="Baskerville" panose="02020502070401020303"/>
                </a:rPr>
                <a:t>Kliment</a:t>
              </a:r>
              <a:r>
                <a:rPr lang="en-US" sz="1200" dirty="0">
                  <a:latin typeface="Baskerville" panose="02020502070401020303"/>
                </a:rPr>
                <a:t> </a:t>
              </a:r>
              <a:r>
                <a:rPr lang="en-US" sz="1200" dirty="0" err="1">
                  <a:latin typeface="Baskerville" panose="02020502070401020303"/>
                </a:rPr>
                <a:t>Ohridski</a:t>
              </a:r>
              <a:r>
                <a:rPr lang="en-US" sz="1200" dirty="0">
                  <a:latin typeface="Baskerville" panose="02020502070401020303"/>
                </a:rPr>
                <a:t> University of Sofia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April 16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 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– 18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2026</a:t>
              </a:r>
              <a:endParaRPr lang="aa-ET" sz="1200" dirty="0">
                <a:latin typeface="Baskerville" panose="02020502070401020303" pitchFamily="18" charset="0"/>
                <a:ea typeface="Baskerville" panose="02020502070401020303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A5BB88C-A803-4C03-9D3F-6CD5B01EAA6E}"/>
              </a:ext>
            </a:extLst>
          </p:cNvPr>
          <p:cNvSpPr txBox="1"/>
          <p:nvPr/>
        </p:nvSpPr>
        <p:spPr>
          <a:xfrm>
            <a:off x="-12918" y="830268"/>
            <a:ext cx="12204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b="1" dirty="0"/>
              <a:t>През </a:t>
            </a:r>
            <a:r>
              <a:rPr lang="bg-BG" b="1" dirty="0" smtClean="0"/>
              <a:t>2018, д-р </a:t>
            </a:r>
            <a:r>
              <a:rPr lang="bg-BG" b="1" dirty="0" smtClean="0">
                <a:solidFill>
                  <a:srgbClr val="0D32E9"/>
                </a:solidFill>
              </a:rPr>
              <a:t>Пар-Андерш Сьодерстрьом </a:t>
            </a:r>
            <a:r>
              <a:rPr lang="bg-BG" b="1" dirty="0" smtClean="0"/>
              <a:t>предложи да използваме сцинтилационните детектори, които събираха прах, и да повторим измерването на двуфотонния разпад с </a:t>
            </a:r>
            <a:r>
              <a:rPr lang="bg-BG" b="1" baseline="30000" dirty="0" smtClean="0"/>
              <a:t>137</a:t>
            </a:r>
            <a:r>
              <a:rPr lang="en-US" b="1" dirty="0" smtClean="0"/>
              <a:t>Ba, </a:t>
            </a:r>
            <a:r>
              <a:rPr lang="bg-BG" b="1" dirty="0" smtClean="0"/>
              <a:t>което беше направено в Дармщат. Аргументът му беше, че можем да покрием повече ъгли и да измерим по-точно ъгловото разпределение.  </a:t>
            </a:r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53" y="3706154"/>
            <a:ext cx="3734329" cy="14200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9272" y="1762953"/>
            <a:ext cx="1958109" cy="18943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0727" y="3677247"/>
            <a:ext cx="2161306" cy="15415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39" y="5333510"/>
            <a:ext cx="2044805" cy="10097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9744" y="5172543"/>
            <a:ext cx="2045092" cy="14080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6013" y="5218767"/>
            <a:ext cx="1387403" cy="13758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7417" y="1753598"/>
            <a:ext cx="6354584" cy="16638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8987" y="3447928"/>
            <a:ext cx="6373013" cy="17262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17390" y="5111785"/>
            <a:ext cx="1701887" cy="1492327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16889" y="5042058"/>
            <a:ext cx="4747880" cy="1549695"/>
            <a:chOff x="7416889" y="5042058"/>
            <a:chExt cx="4747880" cy="154969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416889" y="5042058"/>
              <a:ext cx="2188943" cy="154969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605832" y="5404100"/>
              <a:ext cx="2558937" cy="807218"/>
            </a:xfrm>
            <a:prstGeom prst="rect">
              <a:avLst/>
            </a:prstGeom>
          </p:spPr>
        </p:pic>
        <p:cxnSp>
          <p:nvCxnSpPr>
            <p:cNvPr id="23" name="Straight Connector 22"/>
            <p:cNvCxnSpPr/>
            <p:nvPr/>
          </p:nvCxnSpPr>
          <p:spPr>
            <a:xfrm flipV="1">
              <a:off x="9712043" y="5732718"/>
              <a:ext cx="2378357" cy="118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9624291" y="6280727"/>
            <a:ext cx="26756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Nature </a:t>
            </a:r>
            <a:r>
              <a:rPr lang="en-US" sz="1400" b="1" dirty="0" err="1" smtClean="0"/>
              <a:t>Commun</a:t>
            </a:r>
            <a:r>
              <a:rPr lang="en-US" sz="1400" b="1" dirty="0" smtClean="0"/>
              <a:t>. (in preparation)</a:t>
            </a:r>
            <a:endParaRPr lang="en-US" sz="1400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37381" y="2499902"/>
            <a:ext cx="960583" cy="48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4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501C40-0BA8-47E2-8B92-1E1FF8B4F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i="1" dirty="0" smtClean="0">
                <a:latin typeface="+mn-lt"/>
              </a:rPr>
              <a:t>Ултра високоенергетични космични лъчи</a:t>
            </a:r>
            <a:endParaRPr lang="en-US" b="1" i="1" dirty="0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105BBE4A-7A55-4A74-B20F-3C706928335C}"/>
              </a:ext>
            </a:extLst>
          </p:cNvPr>
          <p:cNvGrpSpPr/>
          <p:nvPr/>
        </p:nvGrpSpPr>
        <p:grpSpPr>
          <a:xfrm>
            <a:off x="-3486" y="6601500"/>
            <a:ext cx="12198972" cy="276999"/>
            <a:chOff x="0" y="6603848"/>
            <a:chExt cx="12198972" cy="276999"/>
          </a:xfrm>
        </p:grpSpPr>
        <p:cxnSp>
          <p:nvCxnSpPr>
            <p:cNvPr id="4" name="Straight Connector 3">
              <a:extLst>
                <a:ext uri="{FF2B5EF4-FFF2-40B4-BE49-F238E27FC236}">
                  <a16:creationId xmlns="" xmlns:a16="http://schemas.microsoft.com/office/drawing/2014/main" id="{78D39B09-3A82-4BDC-82FD-ECDDD8C268C2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A03808FC-83E4-443F-865E-1F9C8D81E855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Box 29">
              <a:extLst>
                <a:ext uri="{FF2B5EF4-FFF2-40B4-BE49-F238E27FC236}">
                  <a16:creationId xmlns="" xmlns:a16="http://schemas.microsoft.com/office/drawing/2014/main" id="{5C55D40C-B014-40A9-AC40-FF7D0CA2C5CC}"/>
                </a:ext>
              </a:extLst>
            </p:cNvPr>
            <p:cNvSpPr txBox="1"/>
            <p:nvPr/>
          </p:nvSpPr>
          <p:spPr>
            <a:xfrm>
              <a:off x="2411238" y="6603848"/>
              <a:ext cx="7390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Baskerville" panose="02020502070401020303"/>
                </a:rPr>
                <a:t>80</a:t>
              </a:r>
              <a:r>
                <a:rPr lang="en-US" sz="1200" baseline="30000" dirty="0">
                  <a:latin typeface="Baskerville" panose="02020502070401020303"/>
                </a:rPr>
                <a:t>th</a:t>
              </a:r>
              <a:r>
                <a:rPr lang="en-US" sz="1200" dirty="0">
                  <a:latin typeface="Baskerville" panose="02020502070401020303"/>
                </a:rPr>
                <a:t> anniversary Department of Atomic Physics, St. </a:t>
              </a:r>
              <a:r>
                <a:rPr lang="en-US" sz="1200" dirty="0" err="1">
                  <a:latin typeface="Baskerville" panose="02020502070401020303"/>
                </a:rPr>
                <a:t>Kliment</a:t>
              </a:r>
              <a:r>
                <a:rPr lang="en-US" sz="1200" dirty="0">
                  <a:latin typeface="Baskerville" panose="02020502070401020303"/>
                </a:rPr>
                <a:t> </a:t>
              </a:r>
              <a:r>
                <a:rPr lang="en-US" sz="1200" dirty="0" err="1">
                  <a:latin typeface="Baskerville" panose="02020502070401020303"/>
                </a:rPr>
                <a:t>Ohridski</a:t>
              </a:r>
              <a:r>
                <a:rPr lang="en-US" sz="1200" dirty="0">
                  <a:latin typeface="Baskerville" panose="02020502070401020303"/>
                </a:rPr>
                <a:t> University of Sofia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April 16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 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– 18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2026</a:t>
              </a:r>
              <a:endParaRPr lang="aa-ET" sz="1200" dirty="0">
                <a:latin typeface="Baskerville" panose="02020502070401020303" pitchFamily="18" charset="0"/>
                <a:ea typeface="Baskerville" panose="02020502070401020303" pitchFamily="18" charset="0"/>
              </a:endParaRPr>
            </a:p>
          </p:txBody>
        </p:sp>
      </p:grpSp>
      <p:pic>
        <p:nvPicPr>
          <p:cNvPr id="7" name="Picture 6"/>
          <p:cNvPicPr/>
          <p:nvPr/>
        </p:nvPicPr>
        <p:blipFill>
          <a:blip r:embed="rId2"/>
          <a:stretch/>
        </p:blipFill>
        <p:spPr>
          <a:xfrm>
            <a:off x="8131569" y="3891582"/>
            <a:ext cx="4041957" cy="2542402"/>
          </a:xfrm>
          <a:prstGeom prst="rect">
            <a:avLst/>
          </a:prstGeom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3"/>
          <a:stretch/>
        </p:blipFill>
        <p:spPr>
          <a:xfrm>
            <a:off x="8331202" y="851710"/>
            <a:ext cx="3946023" cy="3029040"/>
          </a:xfrm>
          <a:prstGeom prst="rect">
            <a:avLst/>
          </a:prstGeom>
          <a:ln>
            <a:noFill/>
          </a:ln>
        </p:spPr>
      </p:pic>
      <p:grpSp>
        <p:nvGrpSpPr>
          <p:cNvPr id="12" name="Group 11"/>
          <p:cNvGrpSpPr/>
          <p:nvPr/>
        </p:nvGrpSpPr>
        <p:grpSpPr>
          <a:xfrm>
            <a:off x="83133" y="2378528"/>
            <a:ext cx="4192736" cy="2470563"/>
            <a:chOff x="3356963" y="3625433"/>
            <a:chExt cx="4641727" cy="269126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56963" y="3625433"/>
              <a:ext cx="4641727" cy="269126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857405" y="4498107"/>
              <a:ext cx="40703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Spokespersons: A. </a:t>
              </a:r>
              <a:r>
                <a:rPr lang="en-US" sz="1400" b="1" dirty="0" err="1" smtClean="0"/>
                <a:t>Tamii</a:t>
              </a:r>
              <a:r>
                <a:rPr lang="en-US" sz="1400" b="1" dirty="0" smtClean="0"/>
                <a:t>, L. </a:t>
              </a:r>
              <a:r>
                <a:rPr lang="en-US" sz="1400" b="1" dirty="0" err="1" smtClean="0"/>
                <a:t>Pelegri</a:t>
              </a:r>
              <a:r>
                <a:rPr lang="en-US" sz="1400" b="1" dirty="0" smtClean="0"/>
                <a:t>, P.-A. S</a:t>
              </a:r>
              <a:r>
                <a:rPr lang="bg-BG" sz="1400" b="1" dirty="0" smtClean="0"/>
                <a:t>ӧ</a:t>
              </a:r>
              <a:r>
                <a:rPr lang="en-US" sz="1400" b="1" dirty="0" err="1" smtClean="0"/>
                <a:t>derstr</a:t>
              </a:r>
              <a:r>
                <a:rPr lang="bg-BG" sz="1400" b="1" dirty="0" smtClean="0"/>
                <a:t>ӧ</a:t>
              </a:r>
              <a:r>
                <a:rPr lang="en-US" sz="1400" b="1" dirty="0" smtClean="0"/>
                <a:t>m</a:t>
              </a:r>
              <a:endParaRPr lang="en-US" sz="1400" b="1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A5BB88C-A803-4C03-9D3F-6CD5B01EAA6E}"/>
              </a:ext>
            </a:extLst>
          </p:cNvPr>
          <p:cNvSpPr txBox="1"/>
          <p:nvPr/>
        </p:nvSpPr>
        <p:spPr>
          <a:xfrm>
            <a:off x="14986" y="810076"/>
            <a:ext cx="8177667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bg-BG" b="1" dirty="0"/>
              <a:t>През </a:t>
            </a:r>
            <a:r>
              <a:rPr lang="bg-BG" b="1" dirty="0" smtClean="0"/>
              <a:t>201</a:t>
            </a:r>
            <a:r>
              <a:rPr lang="en-US" b="1" dirty="0" smtClean="0"/>
              <a:t>8</a:t>
            </a:r>
            <a:r>
              <a:rPr lang="bg-BG" b="1" dirty="0" smtClean="0"/>
              <a:t>, в една от кафе паузите на конференцията по Ядрена фотоника в Брашов, обсъждахме с проф. </a:t>
            </a:r>
            <a:r>
              <a:rPr lang="bg-BG" b="1" dirty="0" smtClean="0">
                <a:solidFill>
                  <a:srgbClr val="0070C0"/>
                </a:solidFill>
              </a:rPr>
              <a:t>Атсуши Тамий </a:t>
            </a:r>
            <a:r>
              <a:rPr lang="bg-BG" b="1" dirty="0" smtClean="0"/>
              <a:t>възможността да организираме системни измервания на сеченията за фотоядрени реакции в леки ядра, които служат като входни данни в моделирането на разпространението на космични лъчи. През 2019 Атсуши организира проекта ПАНДОРА.   </a:t>
            </a:r>
            <a:endParaRPr lang="en-US" b="1" dirty="0"/>
          </a:p>
        </p:txBody>
      </p:sp>
      <p:grpSp>
        <p:nvGrpSpPr>
          <p:cNvPr id="18" name="Group 17"/>
          <p:cNvGrpSpPr/>
          <p:nvPr/>
        </p:nvGrpSpPr>
        <p:grpSpPr>
          <a:xfrm>
            <a:off x="70408" y="4869893"/>
            <a:ext cx="4269758" cy="1731607"/>
            <a:chOff x="3764960" y="4869893"/>
            <a:chExt cx="4269758" cy="173160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64960" y="4869893"/>
              <a:ext cx="4269758" cy="173160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79653" y="5103659"/>
              <a:ext cx="1695537" cy="215911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4562" y="2287404"/>
            <a:ext cx="3836588" cy="944178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376242" y="3433159"/>
            <a:ext cx="3963285" cy="1202781"/>
            <a:chOff x="4376242" y="3433159"/>
            <a:chExt cx="3963285" cy="120278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82400" y="3433159"/>
              <a:ext cx="1822531" cy="69851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76242" y="4156225"/>
              <a:ext cx="1815910" cy="47971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169894" y="3435928"/>
              <a:ext cx="21696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/>
                <a:t>RCNP, U. Osaka</a:t>
              </a:r>
            </a:p>
            <a:p>
              <a:r>
                <a:rPr lang="en-US" b="1" i="1" dirty="0" err="1" smtClean="0"/>
                <a:t>iThemba</a:t>
              </a:r>
              <a:r>
                <a:rPr lang="en-US" b="1" i="1" dirty="0" smtClean="0"/>
                <a:t>, Cape Town</a:t>
              </a:r>
              <a:endParaRPr lang="en-US" b="1" i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280728" y="4257969"/>
              <a:ext cx="16338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/>
                <a:t>ELI-NP/IFIN-HH</a:t>
              </a:r>
              <a:endParaRPr lang="en-US" b="1" i="1" dirty="0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8056" y="4636375"/>
            <a:ext cx="3149723" cy="195993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148" y="102406"/>
            <a:ext cx="749378" cy="90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0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276436" y="6289961"/>
            <a:ext cx="7989458" cy="3231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bg-BG" sz="1500" b="1" dirty="0" smtClean="0">
                <a:latin typeface="Segoe Script" panose="030B0504020000000003" pitchFamily="66" charset="0"/>
              </a:rPr>
              <a:t>„Работата с млади хора не винаги се отплаща, но винаги по-късно “</a:t>
            </a:r>
            <a:endParaRPr lang="en-US" sz="1500" b="1" dirty="0">
              <a:latin typeface="Segoe Script" panose="030B0504020000000003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71D13A-969A-48E0-B7C4-8CE242977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i="1" dirty="0">
                <a:latin typeface="+mn-lt"/>
              </a:rPr>
              <a:t>Работа със млади хора</a:t>
            </a:r>
            <a:r>
              <a:rPr lang="en-US" b="1" i="1" dirty="0">
                <a:latin typeface="+mn-lt"/>
              </a:rPr>
              <a:t>: IRTG Nuclear photonics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4AB7F806-C075-46BC-9ADC-8055CBB6581B}"/>
              </a:ext>
            </a:extLst>
          </p:cNvPr>
          <p:cNvGrpSpPr/>
          <p:nvPr/>
        </p:nvGrpSpPr>
        <p:grpSpPr>
          <a:xfrm>
            <a:off x="-3486" y="6601500"/>
            <a:ext cx="12198972" cy="276999"/>
            <a:chOff x="0" y="6603848"/>
            <a:chExt cx="12198972" cy="276999"/>
          </a:xfrm>
        </p:grpSpPr>
        <p:cxnSp>
          <p:nvCxnSpPr>
            <p:cNvPr id="4" name="Straight Connector 3">
              <a:extLst>
                <a:ext uri="{FF2B5EF4-FFF2-40B4-BE49-F238E27FC236}">
                  <a16:creationId xmlns="" xmlns:a16="http://schemas.microsoft.com/office/drawing/2014/main" id="{DC535714-8EFE-417C-9B19-CA98808C3C81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3DFE348E-0D6E-4DA3-8738-7DCE08315BC7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Box 29">
              <a:extLst>
                <a:ext uri="{FF2B5EF4-FFF2-40B4-BE49-F238E27FC236}">
                  <a16:creationId xmlns="" xmlns:a16="http://schemas.microsoft.com/office/drawing/2014/main" id="{CEB5A14E-A508-4C06-978C-BD62102A1969}"/>
                </a:ext>
              </a:extLst>
            </p:cNvPr>
            <p:cNvSpPr txBox="1"/>
            <p:nvPr/>
          </p:nvSpPr>
          <p:spPr>
            <a:xfrm>
              <a:off x="2382663" y="6603848"/>
              <a:ext cx="7390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Baskerville" panose="02020502070401020303"/>
                </a:rPr>
                <a:t>80</a:t>
              </a:r>
              <a:r>
                <a:rPr lang="en-US" sz="1200" baseline="30000" dirty="0">
                  <a:latin typeface="Baskerville" panose="02020502070401020303"/>
                </a:rPr>
                <a:t>th</a:t>
              </a:r>
              <a:r>
                <a:rPr lang="en-US" sz="1200" dirty="0">
                  <a:latin typeface="Baskerville" panose="02020502070401020303"/>
                </a:rPr>
                <a:t> anniversary Department of Atomic Physics, St. </a:t>
              </a:r>
              <a:r>
                <a:rPr lang="en-US" sz="1200" dirty="0" err="1">
                  <a:latin typeface="Baskerville" panose="02020502070401020303"/>
                </a:rPr>
                <a:t>Kliment</a:t>
              </a:r>
              <a:r>
                <a:rPr lang="en-US" sz="1200" dirty="0">
                  <a:latin typeface="Baskerville" panose="02020502070401020303"/>
                </a:rPr>
                <a:t> </a:t>
              </a:r>
              <a:r>
                <a:rPr lang="en-US" sz="1200" dirty="0" err="1">
                  <a:latin typeface="Baskerville" panose="02020502070401020303"/>
                </a:rPr>
                <a:t>Ohridski</a:t>
              </a:r>
              <a:r>
                <a:rPr lang="en-US" sz="1200" dirty="0">
                  <a:latin typeface="Baskerville" panose="02020502070401020303"/>
                </a:rPr>
                <a:t> University of Sofia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April 16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 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– 18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2026</a:t>
              </a:r>
              <a:endParaRPr lang="aa-ET" sz="1200" dirty="0">
                <a:latin typeface="Baskerville" panose="02020502070401020303" pitchFamily="18" charset="0"/>
                <a:ea typeface="Baskerville" panose="02020502070401020303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7150" y="5981700"/>
            <a:ext cx="4219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екип от ЕЛИ-ЯФ и ТУ Дармщат </a:t>
            </a:r>
          </a:p>
          <a:p>
            <a:pPr algn="ctr"/>
            <a:r>
              <a:rPr lang="bg-BG" sz="20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в Университета Дюк</a:t>
            </a:r>
            <a:endParaRPr lang="en-US" sz="2000" b="1" i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A5BB88C-A803-4C03-9D3F-6CD5B01EAA6E}"/>
              </a:ext>
            </a:extLst>
          </p:cNvPr>
          <p:cNvSpPr txBox="1"/>
          <p:nvPr/>
        </p:nvSpPr>
        <p:spPr>
          <a:xfrm>
            <a:off x="4337617" y="810076"/>
            <a:ext cx="7854383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bg-BG" b="1" dirty="0" smtClean="0"/>
              <a:t>От 2014 съм професор Букурещтката Политехника. До сега съм довел до защита шестима докторанти, четирима защитиха </a:t>
            </a:r>
            <a:r>
              <a:rPr lang="en-US" b="1" smtClean="0"/>
              <a:t>Cum Laude. </a:t>
            </a:r>
            <a:r>
              <a:rPr lang="bg-BG" b="1" smtClean="0"/>
              <a:t>През </a:t>
            </a:r>
            <a:r>
              <a:rPr lang="bg-BG" b="1" dirty="0" smtClean="0"/>
              <a:t>2021 проф. </a:t>
            </a:r>
            <a:r>
              <a:rPr lang="bg-BG" b="1" dirty="0" smtClean="0">
                <a:solidFill>
                  <a:srgbClr val="0070C0"/>
                </a:solidFill>
              </a:rPr>
              <a:t>Норберт Пиетрала </a:t>
            </a:r>
            <a:r>
              <a:rPr lang="bg-BG" b="1" dirty="0" smtClean="0"/>
              <a:t>предложи да кандидатстваме за проект за съвместно обучение на докторанти в областта на Ядрената фотоника. През 2023 проектът беше утвърден. През следващите девет години в двете обучаващи институции, Техническия Университет в Дармщад и Букурещката Политехника са задължаваха да обучат общо 120 докторанти. Под мое ръководство в момента работят три докторантки по проекта.  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2593" y="4205034"/>
            <a:ext cx="3697229" cy="195898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285960" y="3181255"/>
            <a:ext cx="3528003" cy="2982759"/>
            <a:chOff x="4272964" y="3164974"/>
            <a:chExt cx="3909423" cy="322063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4127" y="3553512"/>
              <a:ext cx="3398518" cy="283209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79200" y="5113368"/>
              <a:ext cx="775152" cy="74248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272964" y="3164974"/>
              <a:ext cx="3909423" cy="3655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+mj-lt"/>
                </a:rPr>
                <a:t>Gamma Factory: </a:t>
              </a:r>
              <a:r>
                <a:rPr lang="en-US" sz="1600" b="1" dirty="0" err="1" smtClean="0">
                  <a:latin typeface="+mj-lt"/>
                </a:rPr>
                <a:t>PoP</a:t>
              </a:r>
              <a:r>
                <a:rPr lang="en-US" sz="1600" b="1" dirty="0" smtClean="0">
                  <a:latin typeface="+mj-lt"/>
                </a:rPr>
                <a:t> experiment @ CERN</a:t>
              </a:r>
              <a:endParaRPr lang="en-US" sz="1600" b="1" dirty="0">
                <a:latin typeface="+mj-lt"/>
              </a:endParaRPr>
            </a:p>
          </p:txBody>
        </p:sp>
      </p:grpSp>
      <p:pic>
        <p:nvPicPr>
          <p:cNvPr id="3074" name="Picture 2" descr="IMG_4793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6" y="805482"/>
            <a:ext cx="4346886" cy="579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2567" y="3149601"/>
            <a:ext cx="4457282" cy="112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2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213888"/>
            <a:ext cx="7667297" cy="495155"/>
          </a:xfrm>
        </p:spPr>
        <p:txBody>
          <a:bodyPr/>
          <a:lstStyle/>
          <a:p>
            <a:r>
              <a:rPr lang="bg-BG" b="1" i="1" dirty="0">
                <a:latin typeface="+mn-lt"/>
              </a:rPr>
              <a:t>оформяне, израстване, зрялост и старост</a:t>
            </a:r>
            <a:endParaRPr lang="en-US" b="1" i="1" dirty="0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F718B8E7-3202-4CF7-A632-8D449520BB3E}"/>
              </a:ext>
            </a:extLst>
          </p:cNvPr>
          <p:cNvGrpSpPr/>
          <p:nvPr/>
        </p:nvGrpSpPr>
        <p:grpSpPr>
          <a:xfrm>
            <a:off x="-3486" y="6601500"/>
            <a:ext cx="12198972" cy="276999"/>
            <a:chOff x="0" y="6603848"/>
            <a:chExt cx="12198972" cy="276999"/>
          </a:xfrm>
        </p:grpSpPr>
        <p:cxnSp>
          <p:nvCxnSpPr>
            <p:cNvPr id="4" name="Straight Connector 3">
              <a:extLst>
                <a:ext uri="{FF2B5EF4-FFF2-40B4-BE49-F238E27FC236}">
                  <a16:creationId xmlns="" xmlns:a16="http://schemas.microsoft.com/office/drawing/2014/main" id="{17046798-6B5C-4432-BC8B-A9FC2EFF2B31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D96C9C67-CAE9-4EA6-886D-5E8AF1CECD08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Box 29">
              <a:extLst>
                <a:ext uri="{FF2B5EF4-FFF2-40B4-BE49-F238E27FC236}">
                  <a16:creationId xmlns="" xmlns:a16="http://schemas.microsoft.com/office/drawing/2014/main" id="{9ABA7771-8D1D-4C9A-BE40-BA4293460BFE}"/>
                </a:ext>
              </a:extLst>
            </p:cNvPr>
            <p:cNvSpPr txBox="1"/>
            <p:nvPr/>
          </p:nvSpPr>
          <p:spPr>
            <a:xfrm>
              <a:off x="2411238" y="6603848"/>
              <a:ext cx="7390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Baskerville" panose="02020502070401020303"/>
                </a:rPr>
                <a:t>80</a:t>
              </a:r>
              <a:r>
                <a:rPr lang="en-US" sz="1200" baseline="30000" dirty="0">
                  <a:latin typeface="Baskerville" panose="02020502070401020303"/>
                </a:rPr>
                <a:t>th</a:t>
              </a:r>
              <a:r>
                <a:rPr lang="en-US" sz="1200" dirty="0">
                  <a:latin typeface="Baskerville" panose="02020502070401020303"/>
                </a:rPr>
                <a:t> anniversary Department of Atomic Physics, St. </a:t>
              </a:r>
              <a:r>
                <a:rPr lang="en-US" sz="1200" dirty="0" err="1">
                  <a:latin typeface="Baskerville" panose="02020502070401020303"/>
                </a:rPr>
                <a:t>Kliment</a:t>
              </a:r>
              <a:r>
                <a:rPr lang="en-US" sz="1200" dirty="0">
                  <a:latin typeface="Baskerville" panose="02020502070401020303"/>
                </a:rPr>
                <a:t> </a:t>
              </a:r>
              <a:r>
                <a:rPr lang="en-US" sz="1200" dirty="0" err="1">
                  <a:latin typeface="Baskerville" panose="02020502070401020303"/>
                </a:rPr>
                <a:t>Ohridski</a:t>
              </a:r>
              <a:r>
                <a:rPr lang="en-US" sz="1200" dirty="0">
                  <a:latin typeface="Baskerville" panose="02020502070401020303"/>
                </a:rPr>
                <a:t> University of Sofia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April 16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 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– 18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2026</a:t>
              </a:r>
              <a:endParaRPr lang="aa-ET" sz="1200" dirty="0">
                <a:latin typeface="Baskerville" panose="02020502070401020303" pitchFamily="18" charset="0"/>
                <a:ea typeface="Baskerville" panose="02020502070401020303" pitchFamily="18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23" y="788943"/>
            <a:ext cx="11965214" cy="5575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49089" y="6299200"/>
            <a:ext cx="7331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/>
              <a:t>Четирите етапа на живота, </a:t>
            </a:r>
            <a:r>
              <a:rPr lang="en-US" b="1" dirty="0"/>
              <a:t>(</a:t>
            </a:r>
            <a:r>
              <a:rPr lang="bg-BG" b="1" dirty="0"/>
              <a:t>виет</a:t>
            </a:r>
            <a:r>
              <a:rPr lang="en-US" b="1" dirty="0"/>
              <a:t>.)</a:t>
            </a:r>
            <a:r>
              <a:rPr lang="bg-BG" b="1" dirty="0"/>
              <a:t> техника с лак, традиционна живопис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5505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DEFF90-039A-447F-BEE1-14DCDD28B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latin typeface="+mn-lt"/>
              </a:rPr>
              <a:t>GDED: </a:t>
            </a:r>
            <a:r>
              <a:rPr lang="bg-BG" b="1" i="1" dirty="0">
                <a:latin typeface="+mn-lt"/>
              </a:rPr>
              <a:t>в началото и днес</a:t>
            </a:r>
            <a:endParaRPr lang="en-US" b="1" i="1" dirty="0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68B4D9A1-B2BB-4156-A948-91BC6F1148A7}"/>
              </a:ext>
            </a:extLst>
          </p:cNvPr>
          <p:cNvGrpSpPr/>
          <p:nvPr/>
        </p:nvGrpSpPr>
        <p:grpSpPr>
          <a:xfrm>
            <a:off x="-3486" y="6601500"/>
            <a:ext cx="12198972" cy="276999"/>
            <a:chOff x="0" y="6603848"/>
            <a:chExt cx="12198972" cy="276999"/>
          </a:xfrm>
        </p:grpSpPr>
        <p:cxnSp>
          <p:nvCxnSpPr>
            <p:cNvPr id="4" name="Straight Connector 3">
              <a:extLst>
                <a:ext uri="{FF2B5EF4-FFF2-40B4-BE49-F238E27FC236}">
                  <a16:creationId xmlns="" xmlns:a16="http://schemas.microsoft.com/office/drawing/2014/main" id="{48120B6F-01EA-4A86-B069-751BDEE79A42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ACBE9D1D-838E-4028-9E80-2DF4E19532C3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Box 29">
              <a:extLst>
                <a:ext uri="{FF2B5EF4-FFF2-40B4-BE49-F238E27FC236}">
                  <a16:creationId xmlns="" xmlns:a16="http://schemas.microsoft.com/office/drawing/2014/main" id="{65EF5857-3761-4722-849E-6E60AF4A9A2E}"/>
                </a:ext>
              </a:extLst>
            </p:cNvPr>
            <p:cNvSpPr txBox="1"/>
            <p:nvPr/>
          </p:nvSpPr>
          <p:spPr>
            <a:xfrm>
              <a:off x="2411238" y="6603848"/>
              <a:ext cx="7390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Baskerville" panose="02020502070401020303"/>
                </a:rPr>
                <a:t>80</a:t>
              </a:r>
              <a:r>
                <a:rPr lang="en-US" sz="1200" baseline="30000" dirty="0">
                  <a:latin typeface="Baskerville" panose="02020502070401020303"/>
                </a:rPr>
                <a:t>th</a:t>
              </a:r>
              <a:r>
                <a:rPr lang="en-US" sz="1200" dirty="0">
                  <a:latin typeface="Baskerville" panose="02020502070401020303"/>
                </a:rPr>
                <a:t> anniversary Department of Atomic Physics, St. </a:t>
              </a:r>
              <a:r>
                <a:rPr lang="en-US" sz="1200" dirty="0" err="1">
                  <a:latin typeface="Baskerville" panose="02020502070401020303"/>
                </a:rPr>
                <a:t>Kliment</a:t>
              </a:r>
              <a:r>
                <a:rPr lang="en-US" sz="1200" dirty="0">
                  <a:latin typeface="Baskerville" panose="02020502070401020303"/>
                </a:rPr>
                <a:t> </a:t>
              </a:r>
              <a:r>
                <a:rPr lang="en-US" sz="1200" dirty="0" err="1">
                  <a:latin typeface="Baskerville" panose="02020502070401020303"/>
                </a:rPr>
                <a:t>Ohridski</a:t>
              </a:r>
              <a:r>
                <a:rPr lang="en-US" sz="1200" dirty="0">
                  <a:latin typeface="Baskerville" panose="02020502070401020303"/>
                </a:rPr>
                <a:t> University of Sofia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April 16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 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– 18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2026</a:t>
              </a:r>
              <a:endParaRPr lang="aa-ET" sz="1200" dirty="0">
                <a:latin typeface="Baskerville" panose="02020502070401020303" pitchFamily="18" charset="0"/>
                <a:ea typeface="Baskerville" panose="02020502070401020303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3CFDE28-C73A-45A8-B967-C53AD4CB1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87" y="838469"/>
            <a:ext cx="1687165" cy="23571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03251BF-7907-43D5-ADE8-F6440BA7F7DE}"/>
              </a:ext>
            </a:extLst>
          </p:cNvPr>
          <p:cNvSpPr txBox="1"/>
          <p:nvPr/>
        </p:nvSpPr>
        <p:spPr>
          <a:xfrm>
            <a:off x="886688" y="804236"/>
            <a:ext cx="729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i="1" dirty="0">
                <a:highlight>
                  <a:srgbClr val="FFFF00"/>
                </a:highlight>
              </a:rPr>
              <a:t>2016</a:t>
            </a:r>
            <a:endParaRPr lang="en-US" b="1" i="1" dirty="0">
              <a:highlight>
                <a:srgbClr val="FFFF00"/>
              </a:highlight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403936" y="804236"/>
            <a:ext cx="5165156" cy="2502382"/>
            <a:chOff x="1960845" y="717826"/>
            <a:chExt cx="5446720" cy="283486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6901" y="717826"/>
              <a:ext cx="5400664" cy="2834868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960845" y="951546"/>
              <a:ext cx="33522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g-BG" sz="2400" b="1" dirty="0">
                  <a:solidFill>
                    <a:srgbClr val="FF0000"/>
                  </a:solidFill>
                </a:rPr>
                <a:t>първият екип, </a:t>
              </a:r>
              <a:r>
                <a:rPr lang="en-US" sz="2400" b="1" dirty="0">
                  <a:solidFill>
                    <a:srgbClr val="FF0000"/>
                  </a:solidFill>
                </a:rPr>
                <a:t>RA4</a:t>
              </a:r>
              <a:r>
                <a:rPr lang="bg-BG" sz="2400" b="1" dirty="0">
                  <a:solidFill>
                    <a:srgbClr val="FF0000"/>
                  </a:solidFill>
                </a:rPr>
                <a:t> 2016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4027" y="3218210"/>
            <a:ext cx="6728518" cy="3411692"/>
            <a:chOff x="5789282" y="3565660"/>
            <a:chExt cx="6301115" cy="306424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89282" y="3565660"/>
              <a:ext cx="6122278" cy="304519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89411F68-7B4A-47C7-8D49-25BACFD9B11D}"/>
                </a:ext>
              </a:extLst>
            </p:cNvPr>
            <p:cNvSpPr txBox="1"/>
            <p:nvPr/>
          </p:nvSpPr>
          <p:spPr>
            <a:xfrm>
              <a:off x="5873132" y="6168236"/>
              <a:ext cx="62172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2400" b="1" dirty="0">
                  <a:solidFill>
                    <a:srgbClr val="FFFF00"/>
                  </a:solidFill>
                  <a:latin typeface="Arial Narrow" panose="020B0606020202030204" pitchFamily="34" charset="0"/>
                </a:rPr>
                <a:t>департамент за експерименти с гама лъчи, 2026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4000" y="2030987"/>
            <a:ext cx="5486400" cy="34373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807200" y="1366982"/>
            <a:ext cx="5209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b="1" dirty="0" smtClean="0"/>
              <a:t>Органограма на </a:t>
            </a:r>
            <a:r>
              <a:rPr lang="bg-BG" sz="2400" b="1" dirty="0" smtClean="0"/>
              <a:t>департамента</a:t>
            </a:r>
            <a:r>
              <a:rPr lang="bg-BG" sz="2000" b="1" dirty="0" smtClean="0"/>
              <a:t> 2026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8608291" y="4535062"/>
            <a:ext cx="344741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u="sng" dirty="0" smtClean="0"/>
              <a:t>Състав (декември 2025): 49</a:t>
            </a:r>
          </a:p>
          <a:p>
            <a:r>
              <a:rPr lang="bg-BG" dirty="0" smtClean="0"/>
              <a:t>Учени (</a:t>
            </a:r>
            <a:r>
              <a:rPr lang="en-US" dirty="0" smtClean="0"/>
              <a:t>CSI, CSII, CSIII, CS, PG) – 22 </a:t>
            </a:r>
          </a:p>
          <a:p>
            <a:r>
              <a:rPr lang="bg-BG" dirty="0" smtClean="0"/>
              <a:t>Докторанти - 7</a:t>
            </a:r>
            <a:endParaRPr lang="en-US" dirty="0" smtClean="0"/>
          </a:p>
          <a:p>
            <a:r>
              <a:rPr lang="bg-BG" dirty="0" smtClean="0"/>
              <a:t>Инжинери – 7 </a:t>
            </a:r>
            <a:r>
              <a:rPr lang="en-US" dirty="0" smtClean="0"/>
              <a:t>(3 MS </a:t>
            </a:r>
            <a:r>
              <a:rPr lang="bg-BG" dirty="0" smtClean="0"/>
              <a:t>студенти</a:t>
            </a:r>
            <a:r>
              <a:rPr lang="en-US" dirty="0" smtClean="0"/>
              <a:t>)</a:t>
            </a:r>
          </a:p>
          <a:p>
            <a:r>
              <a:rPr lang="bg-BG" dirty="0" smtClean="0"/>
              <a:t>Физици – 8 (</a:t>
            </a:r>
            <a:r>
              <a:rPr lang="en-US" dirty="0" smtClean="0"/>
              <a:t>MS </a:t>
            </a:r>
            <a:r>
              <a:rPr lang="bg-BG" dirty="0" smtClean="0"/>
              <a:t>студенти) </a:t>
            </a:r>
          </a:p>
          <a:p>
            <a:r>
              <a:rPr lang="bg-BG" dirty="0" smtClean="0"/>
              <a:t>Техници – 2 (</a:t>
            </a:r>
            <a:r>
              <a:rPr lang="en-US" dirty="0" smtClean="0"/>
              <a:t>BA </a:t>
            </a:r>
            <a:r>
              <a:rPr lang="bg-BG" dirty="0" smtClean="0"/>
              <a:t>студенти)</a:t>
            </a:r>
            <a:r>
              <a:rPr lang="en-US" dirty="0" smtClean="0"/>
              <a:t>	</a:t>
            </a:r>
            <a:endParaRPr lang="bg-BG" dirty="0" smtClean="0"/>
          </a:p>
          <a:p>
            <a:r>
              <a:rPr lang="bg-BG" dirty="0" smtClean="0"/>
              <a:t>Секретарка</a:t>
            </a:r>
            <a:r>
              <a:rPr lang="en-US" dirty="0" smtClean="0"/>
              <a:t> – 1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93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3355" y="5265858"/>
            <a:ext cx="2858645" cy="9045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54D396-A608-4A4C-865C-9CB8AC949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i="1" dirty="0">
                <a:latin typeface="+mn-lt"/>
              </a:rPr>
              <a:t>Празненство в Алма матер</a:t>
            </a:r>
            <a:endParaRPr lang="en-US" b="1" i="1" dirty="0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E9B231E9-F374-4F78-B7F0-BBA0AE7F0E80}"/>
              </a:ext>
            </a:extLst>
          </p:cNvPr>
          <p:cNvGrpSpPr/>
          <p:nvPr/>
        </p:nvGrpSpPr>
        <p:grpSpPr>
          <a:xfrm>
            <a:off x="-3486" y="6601500"/>
            <a:ext cx="12198972" cy="276999"/>
            <a:chOff x="0" y="6603848"/>
            <a:chExt cx="12198972" cy="276999"/>
          </a:xfrm>
        </p:grpSpPr>
        <p:cxnSp>
          <p:nvCxnSpPr>
            <p:cNvPr id="4" name="Straight Connector 3">
              <a:extLst>
                <a:ext uri="{FF2B5EF4-FFF2-40B4-BE49-F238E27FC236}">
                  <a16:creationId xmlns="" xmlns:a16="http://schemas.microsoft.com/office/drawing/2014/main" id="{B765D96D-669A-4062-AE89-0D3493B79316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C2954F2C-C9D0-4F55-AF88-E02229025DD8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Box 29">
              <a:extLst>
                <a:ext uri="{FF2B5EF4-FFF2-40B4-BE49-F238E27FC236}">
                  <a16:creationId xmlns="" xmlns:a16="http://schemas.microsoft.com/office/drawing/2014/main" id="{67557339-8823-4C92-80F9-C0199618F836}"/>
                </a:ext>
              </a:extLst>
            </p:cNvPr>
            <p:cNvSpPr txBox="1"/>
            <p:nvPr/>
          </p:nvSpPr>
          <p:spPr>
            <a:xfrm>
              <a:off x="2411238" y="6603848"/>
              <a:ext cx="7390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Baskerville" panose="02020502070401020303"/>
                </a:rPr>
                <a:t>80</a:t>
              </a:r>
              <a:r>
                <a:rPr lang="en-US" sz="1200" baseline="30000" dirty="0">
                  <a:latin typeface="Baskerville" panose="02020502070401020303"/>
                </a:rPr>
                <a:t>th</a:t>
              </a:r>
              <a:r>
                <a:rPr lang="en-US" sz="1200" dirty="0">
                  <a:latin typeface="Baskerville" panose="02020502070401020303"/>
                </a:rPr>
                <a:t> anniversary Department of Atomic Physics, St. </a:t>
              </a:r>
              <a:r>
                <a:rPr lang="en-US" sz="1200" dirty="0" err="1">
                  <a:latin typeface="Baskerville" panose="02020502070401020303"/>
                </a:rPr>
                <a:t>Kliment</a:t>
              </a:r>
              <a:r>
                <a:rPr lang="en-US" sz="1200" dirty="0">
                  <a:latin typeface="Baskerville" panose="02020502070401020303"/>
                </a:rPr>
                <a:t> </a:t>
              </a:r>
              <a:r>
                <a:rPr lang="en-US" sz="1200" dirty="0" err="1">
                  <a:latin typeface="Baskerville" panose="02020502070401020303"/>
                </a:rPr>
                <a:t>Ohridski</a:t>
              </a:r>
              <a:r>
                <a:rPr lang="en-US" sz="1200" dirty="0">
                  <a:latin typeface="Baskerville" panose="02020502070401020303"/>
                </a:rPr>
                <a:t> University of Sofia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April 16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 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– 18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2026</a:t>
              </a:r>
              <a:endParaRPr lang="aa-ET" sz="1200" dirty="0">
                <a:latin typeface="Baskerville" panose="02020502070401020303" pitchFamily="18" charset="0"/>
                <a:ea typeface="Baskerville" panose="02020502070401020303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0B761BC-B490-4548-B951-A8926EF117EA}"/>
              </a:ext>
            </a:extLst>
          </p:cNvPr>
          <p:cNvSpPr txBox="1"/>
          <p:nvPr/>
        </p:nvSpPr>
        <p:spPr>
          <a:xfrm>
            <a:off x="4644192" y="905304"/>
            <a:ext cx="75181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b="1" dirty="0"/>
              <a:t>През септември 2024</a:t>
            </a:r>
            <a:r>
              <a:rPr lang="en-US" b="1" dirty="0"/>
              <a:t> </a:t>
            </a:r>
            <a:r>
              <a:rPr lang="bg-BG" b="1" dirty="0">
                <a:solidFill>
                  <a:srgbClr val="0070C0"/>
                </a:solidFill>
              </a:rPr>
              <a:t>Георги  Райновски </a:t>
            </a:r>
            <a:r>
              <a:rPr lang="bg-BG" b="1" dirty="0"/>
              <a:t>и </a:t>
            </a:r>
            <a:r>
              <a:rPr lang="bg-BG" b="1" dirty="0">
                <a:solidFill>
                  <a:srgbClr val="0070C0"/>
                </a:solidFill>
              </a:rPr>
              <a:t>Георги Георгиев </a:t>
            </a:r>
            <a:r>
              <a:rPr lang="bg-BG" b="1" dirty="0"/>
              <a:t>организираха симпозиум в София по случай 70-тата ми годишнина, за което съм им искрено благодартен. Голяма част от световния елит на ядрената физика дойде и ме уважи, бяха и всичките ми ученици. Това ме зарадва, но оттогава навсякъде ме питат: </a:t>
            </a:r>
            <a:r>
              <a:rPr lang="bg-BG" b="1" dirty="0">
                <a:solidFill>
                  <a:srgbClr val="FF0000"/>
                </a:solidFill>
                <a:highlight>
                  <a:srgbClr val="FFFF00"/>
                </a:highlight>
              </a:rPr>
              <a:t>„Ти не се ли пенсионира?“</a:t>
            </a:r>
            <a:r>
              <a:rPr lang="bg-BG" b="1" dirty="0"/>
              <a:t>. Още не, вече е време, но преди това имам още малко работа да свърша.  </a:t>
            </a:r>
            <a:endParaRPr lang="en-US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4580752" y="3035261"/>
            <a:ext cx="3547243" cy="3292811"/>
            <a:chOff x="4601552" y="2577487"/>
            <a:chExt cx="3323925" cy="2819494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44D7E417-959D-4588-974D-F45BC5CFD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1552" y="2577487"/>
              <a:ext cx="3323925" cy="249294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70346E9C-8387-4D6B-916D-0604CB9A2819}"/>
                </a:ext>
              </a:extLst>
            </p:cNvPr>
            <p:cNvSpPr txBox="1"/>
            <p:nvPr/>
          </p:nvSpPr>
          <p:spPr>
            <a:xfrm>
              <a:off x="4601552" y="5072146"/>
              <a:ext cx="2860014" cy="3248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bg-BG" b="1" i="1" dirty="0"/>
                <a:t>звезден екип</a:t>
              </a:r>
              <a:endParaRPr lang="en-US" b="1" i="1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9254" y="2703964"/>
            <a:ext cx="1752066" cy="13969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255" y="4088744"/>
            <a:ext cx="1755272" cy="117018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98474" y="2995602"/>
            <a:ext cx="2149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i="1" dirty="0"/>
              <a:t>Пади, Ани и Аурора</a:t>
            </a:r>
            <a:endParaRPr lang="en-US" b="1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7753932" y="3628300"/>
            <a:ext cx="1400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i="1" dirty="0">
                <a:solidFill>
                  <a:srgbClr val="FF0000"/>
                </a:solidFill>
              </a:rPr>
              <a:t>Тео и Филип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06694" y="4926005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i="1" dirty="0">
                <a:solidFill>
                  <a:srgbClr val="FF0000"/>
                </a:solidFill>
              </a:rPr>
              <a:t>Фейсал</a:t>
            </a:r>
            <a:endParaRPr lang="en-US" b="1" i="1" dirty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6488" y="2696892"/>
            <a:ext cx="1423722" cy="257215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333355" y="4935386"/>
            <a:ext cx="1611740" cy="378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i="1" dirty="0">
                <a:solidFill>
                  <a:srgbClr val="FFFF00"/>
                </a:solidFill>
              </a:rPr>
              <a:t>Хиро и Силвия</a:t>
            </a:r>
            <a:endParaRPr lang="en-US" b="1" i="1" dirty="0">
              <a:solidFill>
                <a:srgbClr val="FFFF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520" y="2689635"/>
            <a:ext cx="1363493" cy="260570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379206" y="4930770"/>
            <a:ext cx="831264" cy="378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i="1" dirty="0">
                <a:solidFill>
                  <a:srgbClr val="FFFF00"/>
                </a:solidFill>
              </a:rPr>
              <a:t>Навин</a:t>
            </a:r>
            <a:endParaRPr lang="en-US" b="1" i="1" dirty="0">
              <a:solidFill>
                <a:srgbClr val="FFFF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32916" y="5259044"/>
            <a:ext cx="1742395" cy="130679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615385" y="6237718"/>
            <a:ext cx="1196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i="1" dirty="0">
                <a:solidFill>
                  <a:srgbClr val="00B0F0"/>
                </a:solidFill>
              </a:rPr>
              <a:t>Норберт</a:t>
            </a:r>
            <a:endParaRPr lang="en-US" b="1" i="1" dirty="0">
              <a:solidFill>
                <a:srgbClr val="00B0F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554" y="3886565"/>
            <a:ext cx="4608635" cy="268628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375311" y="6174744"/>
            <a:ext cx="278701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bg-BG" b="1" i="1" dirty="0"/>
              <a:t>награди за млади учени</a:t>
            </a:r>
            <a:endParaRPr lang="en-US" b="1" i="1" dirty="0"/>
          </a:p>
        </p:txBody>
      </p:sp>
      <p:pic>
        <p:nvPicPr>
          <p:cNvPr id="3074" name="Picture 2" descr="1-10">
            <a:extLst>
              <a:ext uri="{FF2B5EF4-FFF2-40B4-BE49-F238E27FC236}">
                <a16:creationId xmlns="" xmlns:a16="http://schemas.microsoft.com/office/drawing/2014/main" id="{EEA72B33-A331-4BD3-B9D4-AF4EC584E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6" y="808134"/>
            <a:ext cx="4634418" cy="308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Софийски университет - Национален център за високопроизводителни и ..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110" y="-3884"/>
            <a:ext cx="772890" cy="95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71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9" grpId="0"/>
      <p:bldP spid="22" grpId="0"/>
      <p:bldP spid="24" grpId="0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2870" y="3401760"/>
            <a:ext cx="6165439" cy="20886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5E99590-57DA-486D-AE60-D2B5D02BB2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88" y="719167"/>
            <a:ext cx="1937797" cy="13935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D74C71-57DB-495E-B684-EAB100032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i="1" dirty="0">
                <a:latin typeface="+mn-lt"/>
              </a:rPr>
              <a:t>Преди да закача кънките на пирона</a:t>
            </a:r>
            <a:endParaRPr lang="en-US" b="1" i="1" dirty="0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C759A8C0-3183-44D2-BFB7-0BB645879B42}"/>
              </a:ext>
            </a:extLst>
          </p:cNvPr>
          <p:cNvGrpSpPr/>
          <p:nvPr/>
        </p:nvGrpSpPr>
        <p:grpSpPr>
          <a:xfrm>
            <a:off x="-3486" y="6601500"/>
            <a:ext cx="12198972" cy="276999"/>
            <a:chOff x="0" y="6603848"/>
            <a:chExt cx="12198972" cy="276999"/>
          </a:xfrm>
        </p:grpSpPr>
        <p:cxnSp>
          <p:nvCxnSpPr>
            <p:cNvPr id="4" name="Straight Connector 3">
              <a:extLst>
                <a:ext uri="{FF2B5EF4-FFF2-40B4-BE49-F238E27FC236}">
                  <a16:creationId xmlns="" xmlns:a16="http://schemas.microsoft.com/office/drawing/2014/main" id="{808CFAE1-9FF4-48A1-805B-A7B29860766E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31D783CB-C956-4409-810B-57152A20B372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Box 29">
              <a:extLst>
                <a:ext uri="{FF2B5EF4-FFF2-40B4-BE49-F238E27FC236}">
                  <a16:creationId xmlns="" xmlns:a16="http://schemas.microsoft.com/office/drawing/2014/main" id="{51304B70-B799-4456-999D-FB4B04BDEADD}"/>
                </a:ext>
              </a:extLst>
            </p:cNvPr>
            <p:cNvSpPr txBox="1"/>
            <p:nvPr/>
          </p:nvSpPr>
          <p:spPr>
            <a:xfrm>
              <a:off x="2411238" y="6603848"/>
              <a:ext cx="7390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Baskerville" panose="02020502070401020303"/>
                </a:rPr>
                <a:t>80</a:t>
              </a:r>
              <a:r>
                <a:rPr lang="en-US" sz="1200" baseline="30000" dirty="0">
                  <a:latin typeface="Baskerville" panose="02020502070401020303"/>
                </a:rPr>
                <a:t>th</a:t>
              </a:r>
              <a:r>
                <a:rPr lang="en-US" sz="1200" dirty="0">
                  <a:latin typeface="Baskerville" panose="02020502070401020303"/>
                </a:rPr>
                <a:t> anniversary Department of Atomic Physics, St. </a:t>
              </a:r>
              <a:r>
                <a:rPr lang="en-US" sz="1200" dirty="0" err="1">
                  <a:latin typeface="Baskerville" panose="02020502070401020303"/>
                </a:rPr>
                <a:t>Kliment</a:t>
              </a:r>
              <a:r>
                <a:rPr lang="en-US" sz="1200" dirty="0">
                  <a:latin typeface="Baskerville" panose="02020502070401020303"/>
                </a:rPr>
                <a:t> </a:t>
              </a:r>
              <a:r>
                <a:rPr lang="en-US" sz="1200" dirty="0" err="1">
                  <a:latin typeface="Baskerville" panose="02020502070401020303"/>
                </a:rPr>
                <a:t>Ohridski</a:t>
              </a:r>
              <a:r>
                <a:rPr lang="en-US" sz="1200" dirty="0">
                  <a:latin typeface="Baskerville" panose="02020502070401020303"/>
                </a:rPr>
                <a:t> University of Sofia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April 16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 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– 18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2026</a:t>
              </a:r>
              <a:endParaRPr lang="aa-ET" sz="1200" dirty="0">
                <a:latin typeface="Baskerville" panose="02020502070401020303" pitchFamily="18" charset="0"/>
                <a:ea typeface="Baskerville" panose="02020502070401020303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A73AD12-47B5-434E-A22E-E004D2ADF4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7" y="714626"/>
            <a:ext cx="800932" cy="1399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B45D61E-F505-4D28-9218-CAAF74FFF7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" y="2123668"/>
            <a:ext cx="5995391" cy="44965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69853E1-32AA-4BEF-8336-F8ABDC2F49AB}"/>
              </a:ext>
            </a:extLst>
          </p:cNvPr>
          <p:cNvSpPr txBox="1"/>
          <p:nvPr/>
        </p:nvSpPr>
        <p:spPr>
          <a:xfrm>
            <a:off x="2695071" y="842211"/>
            <a:ext cx="946323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bg-BG" b="1" i="1" dirty="0"/>
              <a:t>Годините напредват и скоро ще трябва да се оттегля за да опиша спомените си следвайки семейната традиция. </a:t>
            </a:r>
            <a:r>
              <a:rPr lang="bg-BG" b="1" i="1" dirty="0" smtClean="0"/>
              <a:t>Надявам </a:t>
            </a:r>
            <a:r>
              <a:rPr lang="bg-BG" b="1" i="1" dirty="0"/>
              <a:t>се </a:t>
            </a:r>
            <a:r>
              <a:rPr lang="bg-BG" b="1" i="1" dirty="0" smtClean="0"/>
              <a:t>че наслединкът </a:t>
            </a:r>
            <a:r>
              <a:rPr lang="bg-BG" b="1" i="1" dirty="0"/>
              <a:t>ми, който </a:t>
            </a:r>
            <a:r>
              <a:rPr lang="bg-BG" b="1" i="1" dirty="0" smtClean="0"/>
              <a:t>скоро ще </a:t>
            </a:r>
            <a:r>
              <a:rPr lang="bg-BG" b="1" i="1" dirty="0"/>
              <a:t>поеме </a:t>
            </a:r>
            <a:r>
              <a:rPr lang="bg-BG" b="1" i="1" dirty="0" smtClean="0"/>
              <a:t>кормилото, ще </a:t>
            </a:r>
            <a:r>
              <a:rPr lang="bg-BG" b="1" i="1" dirty="0"/>
              <a:t>води успешно </a:t>
            </a:r>
            <a:r>
              <a:rPr lang="bg-BG" b="1" i="1" dirty="0" smtClean="0"/>
              <a:t>кораба. От мен ще поучи добре смазан, поддържан и работещ  механизъм. Но </a:t>
            </a:r>
            <a:r>
              <a:rPr lang="bg-BG" b="1" i="1" dirty="0"/>
              <a:t>преди това трябва да довърша </a:t>
            </a:r>
            <a:r>
              <a:rPr lang="bg-BG" b="1" i="1" dirty="0" smtClean="0"/>
              <a:t>още няколко проекта</a:t>
            </a:r>
            <a:r>
              <a:rPr lang="en-US" b="1" i="1" dirty="0" smtClean="0"/>
              <a:t>…</a:t>
            </a:r>
            <a:endParaRPr lang="en-US" b="1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6294537" y="2536404"/>
            <a:ext cx="5291558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g-BG" sz="2000" b="1" dirty="0" smtClean="0">
                <a:solidFill>
                  <a:srgbClr val="FF0000"/>
                </a:solidFill>
              </a:rPr>
              <a:t>класиране на </a:t>
            </a:r>
            <a:r>
              <a:rPr lang="en-US" sz="2000" b="1" dirty="0" smtClean="0">
                <a:solidFill>
                  <a:srgbClr val="FF0000"/>
                </a:solidFill>
              </a:rPr>
              <a:t>GDED : 2.2 </a:t>
            </a:r>
            <a:r>
              <a:rPr lang="bg-BG" sz="2000" b="1" dirty="0" smtClean="0">
                <a:solidFill>
                  <a:srgbClr val="FF0000"/>
                </a:solidFill>
              </a:rPr>
              <a:t>статии</a:t>
            </a:r>
            <a:r>
              <a:rPr lang="en-US" sz="2000" b="1" dirty="0" smtClean="0">
                <a:solidFill>
                  <a:srgbClr val="FF0000"/>
                </a:solidFill>
              </a:rPr>
              <a:t>/</a:t>
            </a:r>
            <a:r>
              <a:rPr lang="bg-BG" sz="2000" b="1" dirty="0" smtClean="0">
                <a:solidFill>
                  <a:srgbClr val="FF0000"/>
                </a:solidFill>
              </a:rPr>
              <a:t>учен</a:t>
            </a:r>
            <a:r>
              <a:rPr lang="en-US" sz="2000" b="1" dirty="0" smtClean="0">
                <a:solidFill>
                  <a:srgbClr val="FF0000"/>
                </a:solidFill>
              </a:rPr>
              <a:t>/</a:t>
            </a:r>
            <a:r>
              <a:rPr lang="bg-BG" sz="2000" b="1" dirty="0" smtClean="0">
                <a:solidFill>
                  <a:srgbClr val="FF0000"/>
                </a:solidFill>
              </a:rPr>
              <a:t>година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97102" y="5529143"/>
            <a:ext cx="48233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GDED 2025:</a:t>
            </a:r>
            <a:r>
              <a:rPr lang="en-US" b="1" dirty="0" smtClean="0">
                <a:solidFill>
                  <a:srgbClr val="0070C0"/>
                </a:solidFill>
              </a:rPr>
              <a:t>   36 </a:t>
            </a:r>
            <a:r>
              <a:rPr lang="bg-BG" b="1" dirty="0" smtClean="0">
                <a:solidFill>
                  <a:srgbClr val="0070C0"/>
                </a:solidFill>
              </a:rPr>
              <a:t>публикувани статии </a:t>
            </a:r>
            <a:r>
              <a:rPr lang="en-US" b="1" dirty="0" smtClean="0">
                <a:solidFill>
                  <a:srgbClr val="0070C0"/>
                </a:solidFill>
              </a:rPr>
              <a:t>(</a:t>
            </a:r>
            <a:r>
              <a:rPr lang="en-US" b="1" dirty="0" err="1" smtClean="0">
                <a:solidFill>
                  <a:srgbClr val="0070C0"/>
                </a:solidFill>
              </a:rPr>
              <a:t>WoS</a:t>
            </a:r>
            <a:r>
              <a:rPr lang="en-US" b="1" dirty="0" smtClean="0">
                <a:solidFill>
                  <a:srgbClr val="0070C0"/>
                </a:solidFill>
              </a:rPr>
              <a:t>)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     	         5 </a:t>
            </a:r>
            <a:r>
              <a:rPr lang="bg-BG" b="1" dirty="0" smtClean="0">
                <a:solidFill>
                  <a:srgbClr val="0070C0"/>
                </a:solidFill>
              </a:rPr>
              <a:t>статии приети за печат</a:t>
            </a:r>
            <a:endParaRPr lang="en-US" b="1" dirty="0" smtClean="0">
              <a:solidFill>
                <a:srgbClr val="0070C0"/>
              </a:solidFill>
            </a:endParaRPr>
          </a:p>
          <a:p>
            <a:r>
              <a:rPr lang="en-US" b="1" dirty="0" smtClean="0">
                <a:solidFill>
                  <a:srgbClr val="0070C0"/>
                </a:solidFill>
              </a:rPr>
              <a:t>	    ~ 10 </a:t>
            </a:r>
            <a:r>
              <a:rPr lang="bg-BG" b="1" dirty="0" smtClean="0">
                <a:solidFill>
                  <a:srgbClr val="0070C0"/>
                </a:solidFill>
              </a:rPr>
              <a:t>статии в процес на подготовка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5062" y="2975968"/>
            <a:ext cx="2780007" cy="41643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797561" y="3657599"/>
            <a:ext cx="1656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dirty="0"/>
              <a:t>д</a:t>
            </a:r>
            <a:r>
              <a:rPr lang="bg-BG" dirty="0" smtClean="0"/>
              <a:t>анни на </a:t>
            </a:r>
            <a:r>
              <a:rPr lang="en-US" dirty="0" smtClean="0"/>
              <a:t>MCID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14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782306-FFD8-4502-99B7-D3209F2AB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13888"/>
            <a:ext cx="7667297" cy="495155"/>
          </a:xfrm>
        </p:spPr>
        <p:txBody>
          <a:bodyPr/>
          <a:lstStyle/>
          <a:p>
            <a:r>
              <a:rPr lang="bg-BG" b="1" i="1" dirty="0">
                <a:latin typeface="+mn-lt"/>
              </a:rPr>
              <a:t>Фотони с орбитален ъглов момент</a:t>
            </a:r>
            <a:endParaRPr lang="en-US" b="1" i="1" dirty="0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496D9979-A159-4224-BD60-FDE89575F23D}"/>
              </a:ext>
            </a:extLst>
          </p:cNvPr>
          <p:cNvGrpSpPr/>
          <p:nvPr/>
        </p:nvGrpSpPr>
        <p:grpSpPr>
          <a:xfrm>
            <a:off x="-3486" y="6601500"/>
            <a:ext cx="12198972" cy="276999"/>
            <a:chOff x="0" y="6603848"/>
            <a:chExt cx="12198972" cy="276999"/>
          </a:xfrm>
        </p:grpSpPr>
        <p:cxnSp>
          <p:nvCxnSpPr>
            <p:cNvPr id="4" name="Straight Connector 3">
              <a:extLst>
                <a:ext uri="{FF2B5EF4-FFF2-40B4-BE49-F238E27FC236}">
                  <a16:creationId xmlns="" xmlns:a16="http://schemas.microsoft.com/office/drawing/2014/main" id="{1EC28FF4-B861-44D1-8664-5A2307B5F4B6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1F0DB691-8DB5-4295-8A4D-7F02CDC85D00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Box 29">
              <a:extLst>
                <a:ext uri="{FF2B5EF4-FFF2-40B4-BE49-F238E27FC236}">
                  <a16:creationId xmlns="" xmlns:a16="http://schemas.microsoft.com/office/drawing/2014/main" id="{111A38C6-A843-40FE-9477-0702909C6937}"/>
                </a:ext>
              </a:extLst>
            </p:cNvPr>
            <p:cNvSpPr txBox="1"/>
            <p:nvPr/>
          </p:nvSpPr>
          <p:spPr>
            <a:xfrm>
              <a:off x="2411238" y="6603848"/>
              <a:ext cx="7390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Baskerville" panose="02020502070401020303"/>
                </a:rPr>
                <a:t>80</a:t>
              </a:r>
              <a:r>
                <a:rPr lang="en-US" sz="1200" baseline="30000" dirty="0">
                  <a:latin typeface="Baskerville" panose="02020502070401020303"/>
                </a:rPr>
                <a:t>th</a:t>
              </a:r>
              <a:r>
                <a:rPr lang="en-US" sz="1200" dirty="0">
                  <a:latin typeface="Baskerville" panose="02020502070401020303"/>
                </a:rPr>
                <a:t> anniversary Department of Atomic Physics, St. </a:t>
              </a:r>
              <a:r>
                <a:rPr lang="en-US" sz="1200" dirty="0" err="1">
                  <a:latin typeface="Baskerville" panose="02020502070401020303"/>
                </a:rPr>
                <a:t>Kliment</a:t>
              </a:r>
              <a:r>
                <a:rPr lang="en-US" sz="1200" dirty="0">
                  <a:latin typeface="Baskerville" panose="02020502070401020303"/>
                </a:rPr>
                <a:t> </a:t>
              </a:r>
              <a:r>
                <a:rPr lang="en-US" sz="1200" dirty="0" err="1">
                  <a:latin typeface="Baskerville" panose="02020502070401020303"/>
                </a:rPr>
                <a:t>Ohridski</a:t>
              </a:r>
              <a:r>
                <a:rPr lang="en-US" sz="1200" dirty="0">
                  <a:latin typeface="Baskerville" panose="02020502070401020303"/>
                </a:rPr>
                <a:t> University of Sofia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April 16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 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– 18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2026</a:t>
              </a:r>
              <a:endParaRPr lang="aa-ET" sz="1200" dirty="0">
                <a:latin typeface="Baskerville" panose="02020502070401020303" pitchFamily="18" charset="0"/>
                <a:ea typeface="Baskerville" panose="02020502070401020303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8912"/>
            <a:ext cx="3288145" cy="43841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5853" y="841294"/>
            <a:ext cx="5496052" cy="1929615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8781253" y="3428542"/>
            <a:ext cx="3444713" cy="2237708"/>
            <a:chOff x="8737600" y="971437"/>
            <a:chExt cx="3444713" cy="223770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37600" y="971437"/>
              <a:ext cx="3444713" cy="22377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0039925" y="1458427"/>
              <a:ext cx="42832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10°</a:t>
              </a:r>
              <a:endParaRPr lang="en-US" sz="1400" b="1" dirty="0"/>
            </a:p>
            <a:p>
              <a:r>
                <a:rPr lang="en-US" sz="1400" b="1" dirty="0" smtClean="0"/>
                <a:t>71°</a:t>
              </a:r>
              <a:endParaRPr lang="en-US" sz="1400" b="1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 flipV="1">
              <a:off x="9930927" y="1363767"/>
              <a:ext cx="185956" cy="26764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9553102" y="1631410"/>
              <a:ext cx="563780" cy="19456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 flipV="1">
              <a:off x="9756304" y="1287359"/>
              <a:ext cx="360577" cy="54796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>
              <a:off x="9793017" y="1835325"/>
              <a:ext cx="323865" cy="9206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10631063" y="2730099"/>
              <a:ext cx="6415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/>
                <a:t>m</a:t>
              </a:r>
              <a:r>
                <a:rPr lang="el-GR" sz="1400" b="1" baseline="-25000" dirty="0" smtClean="0"/>
                <a:t>γ</a:t>
              </a:r>
              <a:r>
                <a:rPr lang="en-US" sz="1400" b="1" dirty="0" smtClean="0"/>
                <a:t> = 1</a:t>
              </a:r>
              <a:endParaRPr lang="en-US" sz="1400" b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945415" y="2723630"/>
              <a:ext cx="15824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(</a:t>
              </a:r>
              <a:r>
                <a:rPr lang="en-US" sz="1400" b="1" i="1" dirty="0" smtClean="0"/>
                <a:t>m</a:t>
              </a:r>
              <a:r>
                <a:rPr lang="el-GR" sz="1400" b="1" baseline="-25000" dirty="0" smtClean="0"/>
                <a:t>γ</a:t>
              </a:r>
              <a:r>
                <a:rPr lang="en-US" sz="1400" b="1" dirty="0" smtClean="0"/>
                <a:t> = 1) – (</a:t>
              </a:r>
              <a:r>
                <a:rPr lang="en-US" sz="1400" b="1" i="1" dirty="0" smtClean="0"/>
                <a:t>m</a:t>
              </a:r>
              <a:r>
                <a:rPr lang="el-GR" sz="1400" b="1" baseline="-25000" dirty="0"/>
                <a:t>γ</a:t>
              </a:r>
              <a:r>
                <a:rPr lang="en-US" sz="1400" b="1" dirty="0"/>
                <a:t> = </a:t>
              </a:r>
              <a:r>
                <a:rPr lang="en-US" sz="1400" b="1" dirty="0" smtClean="0"/>
                <a:t>2)  </a:t>
              </a:r>
              <a:endParaRPr lang="en-US" sz="1400" b="1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839201" y="878814"/>
            <a:ext cx="3302590" cy="1513330"/>
            <a:chOff x="8947705" y="3011912"/>
            <a:chExt cx="3165670" cy="1375964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7899" y="3095579"/>
              <a:ext cx="1585476" cy="1292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8535" y="3215529"/>
              <a:ext cx="1522306" cy="1079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47705" y="3011912"/>
              <a:ext cx="896983" cy="385118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19873" y="5200073"/>
            <a:ext cx="3175909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bg-BG" sz="1600" b="1" dirty="0" smtClean="0"/>
              <a:t>Според мен, тази монументална скулптура в </a:t>
            </a:r>
            <a:r>
              <a:rPr lang="en-US" sz="1600" b="1" dirty="0" smtClean="0"/>
              <a:t>IIT </a:t>
            </a:r>
            <a:r>
              <a:rPr lang="bg-BG" sz="1600" b="1" dirty="0" smtClean="0"/>
              <a:t>Ропар изобразява завихрен фотон. А аз от 2020 се размиткам из света на частиците с орбитален момент.   </a:t>
            </a:r>
            <a:endParaRPr lang="en-US" sz="1600" b="1" dirty="0"/>
          </a:p>
        </p:txBody>
      </p:sp>
      <p:grpSp>
        <p:nvGrpSpPr>
          <p:cNvPr id="103" name="Group 102"/>
          <p:cNvGrpSpPr/>
          <p:nvPr/>
        </p:nvGrpSpPr>
        <p:grpSpPr>
          <a:xfrm>
            <a:off x="3299318" y="2736442"/>
            <a:ext cx="5626084" cy="760174"/>
            <a:chOff x="3299318" y="2736442"/>
            <a:chExt cx="5626084" cy="760174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99318" y="3062417"/>
              <a:ext cx="2558674" cy="434199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3454401" y="2760459"/>
              <a:ext cx="22717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g-BG" b="1" i="1" dirty="0">
                  <a:latin typeface="+mj-lt"/>
                </a:rPr>
                <a:t>п</a:t>
              </a:r>
              <a:r>
                <a:rPr lang="bg-BG" b="1" i="1" dirty="0" smtClean="0">
                  <a:latin typeface="+mj-lt"/>
                </a:rPr>
                <a:t>оглъщане на фотон</a:t>
              </a:r>
              <a:endParaRPr lang="en-US" b="1" i="1" dirty="0">
                <a:latin typeface="+mj-lt"/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37140" y="3103212"/>
              <a:ext cx="2838852" cy="32756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49" name="TextBox 48"/>
            <p:cNvSpPr txBox="1"/>
            <p:nvPr/>
          </p:nvSpPr>
          <p:spPr>
            <a:xfrm>
              <a:off x="5736709" y="2736442"/>
              <a:ext cx="31886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g-BG" b="1" i="1" dirty="0">
                  <a:solidFill>
                    <a:srgbClr val="FF0000"/>
                  </a:solidFill>
                  <a:latin typeface="+mj-lt"/>
                </a:rPr>
                <a:t>п</a:t>
              </a:r>
              <a:r>
                <a:rPr lang="bg-BG" b="1" i="1" dirty="0" smtClean="0">
                  <a:solidFill>
                    <a:srgbClr val="FF0000"/>
                  </a:solidFill>
                  <a:latin typeface="+mj-lt"/>
                </a:rPr>
                <a:t>оглъщане на завихрен фотон</a:t>
              </a:r>
              <a:endParaRPr lang="en-US" b="1" i="1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3311237" y="4348480"/>
            <a:ext cx="5751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i="1" dirty="0">
                <a:latin typeface="+mj-lt"/>
              </a:rPr>
              <a:t>п</a:t>
            </a:r>
            <a:r>
              <a:rPr lang="bg-BG" b="1" i="1" dirty="0" smtClean="0">
                <a:latin typeface="+mj-lt"/>
              </a:rPr>
              <a:t>оглъщане на Беселов фотон с прицелен параметър </a:t>
            </a:r>
            <a:r>
              <a:rPr lang="en-US" b="1" i="1" dirty="0">
                <a:latin typeface="+mj-lt"/>
              </a:rPr>
              <a:t>b</a:t>
            </a:r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3115" y="2267568"/>
            <a:ext cx="2389251" cy="1112874"/>
          </a:xfrm>
          <a:prstGeom prst="rect">
            <a:avLst/>
          </a:prstGeom>
        </p:spPr>
      </p:pic>
      <p:grpSp>
        <p:nvGrpSpPr>
          <p:cNvPr id="99" name="Group 98"/>
          <p:cNvGrpSpPr/>
          <p:nvPr/>
        </p:nvGrpSpPr>
        <p:grpSpPr>
          <a:xfrm>
            <a:off x="3284252" y="3494860"/>
            <a:ext cx="5552700" cy="1216014"/>
            <a:chOff x="3284252" y="4622620"/>
            <a:chExt cx="5552700" cy="1216014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3341717" y="5838634"/>
              <a:ext cx="549523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284252" y="4696150"/>
              <a:ext cx="5552700" cy="875120"/>
            </a:xfrm>
            <a:prstGeom prst="rect">
              <a:avLst/>
            </a:prstGeom>
          </p:spPr>
        </p:pic>
        <p:cxnSp>
          <p:nvCxnSpPr>
            <p:cNvPr id="93" name="Straight Connector 92"/>
            <p:cNvCxnSpPr/>
            <p:nvPr/>
          </p:nvCxnSpPr>
          <p:spPr>
            <a:xfrm flipV="1">
              <a:off x="3295533" y="4622620"/>
              <a:ext cx="5516372" cy="422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992" y="4723094"/>
            <a:ext cx="5557120" cy="76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37" y="5651500"/>
            <a:ext cx="7854603" cy="720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" name="TextBox 101"/>
          <p:cNvSpPr txBox="1"/>
          <p:nvPr/>
        </p:nvSpPr>
        <p:spPr>
          <a:xfrm>
            <a:off x="3219797" y="5334000"/>
            <a:ext cx="5880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i="1" dirty="0" smtClean="0">
                <a:latin typeface="+mj-lt"/>
              </a:rPr>
              <a:t>Хамилтонан на взаимодействие в сферично представяне</a:t>
            </a:r>
            <a:endParaRPr lang="en-US" b="1" i="1" dirty="0">
              <a:latin typeface="+mj-lt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3745464" y="6267547"/>
            <a:ext cx="795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i="1" dirty="0" smtClean="0">
                <a:solidFill>
                  <a:srgbClr val="FF0000"/>
                </a:solidFill>
                <a:latin typeface="+mj-lt"/>
              </a:rPr>
              <a:t>първо коректно описание на поглъщанто на завихрени </a:t>
            </a:r>
            <a:r>
              <a:rPr lang="el-GR" b="1" i="1" dirty="0" smtClean="0">
                <a:solidFill>
                  <a:srgbClr val="FF0000"/>
                </a:solidFill>
                <a:latin typeface="+mj-lt"/>
              </a:rPr>
              <a:t>γ</a:t>
            </a:r>
            <a:r>
              <a:rPr lang="bg-BG" b="1" i="1" dirty="0" smtClean="0">
                <a:solidFill>
                  <a:srgbClr val="FF0000"/>
                </a:solidFill>
                <a:latin typeface="+mj-lt"/>
              </a:rPr>
              <a:t> лъчи от атомни ядра</a:t>
            </a:r>
            <a:endParaRPr lang="en-US" b="1" i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4591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86" y="765750"/>
            <a:ext cx="12033595" cy="14220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B7E402-7E4E-4B2C-8628-0C5390E05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298" y="212437"/>
            <a:ext cx="8248047" cy="510266"/>
          </a:xfrm>
        </p:spPr>
        <p:txBody>
          <a:bodyPr>
            <a:normAutofit/>
          </a:bodyPr>
          <a:lstStyle/>
          <a:p>
            <a:r>
              <a:rPr lang="en-US" b="1" i="1" dirty="0">
                <a:latin typeface="+mn-lt"/>
              </a:rPr>
              <a:t>Dr. Laser: </a:t>
            </a:r>
            <a:r>
              <a:rPr lang="bg-BG" b="1" i="1" dirty="0">
                <a:latin typeface="+mn-lt"/>
              </a:rPr>
              <a:t>производствона радиоизотопи с лазери</a:t>
            </a:r>
            <a:endParaRPr lang="en-US" b="1" i="1" dirty="0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40830BA-6127-4957-91B4-83426687D098}"/>
              </a:ext>
            </a:extLst>
          </p:cNvPr>
          <p:cNvGrpSpPr/>
          <p:nvPr/>
        </p:nvGrpSpPr>
        <p:grpSpPr>
          <a:xfrm>
            <a:off x="-3486" y="6601500"/>
            <a:ext cx="12198972" cy="276999"/>
            <a:chOff x="0" y="6603848"/>
            <a:chExt cx="12198972" cy="276999"/>
          </a:xfrm>
        </p:grpSpPr>
        <p:cxnSp>
          <p:nvCxnSpPr>
            <p:cNvPr id="4" name="Straight Connector 3">
              <a:extLst>
                <a:ext uri="{FF2B5EF4-FFF2-40B4-BE49-F238E27FC236}">
                  <a16:creationId xmlns="" xmlns:a16="http://schemas.microsoft.com/office/drawing/2014/main" id="{B66AA0E3-9F14-46FA-83CE-65106FE2C476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34292291-D4D7-4444-A55E-6C353DF6BE53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Box 29">
              <a:extLst>
                <a:ext uri="{FF2B5EF4-FFF2-40B4-BE49-F238E27FC236}">
                  <a16:creationId xmlns="" xmlns:a16="http://schemas.microsoft.com/office/drawing/2014/main" id="{3595B8A1-CE99-4002-9B3E-C91E70903995}"/>
                </a:ext>
              </a:extLst>
            </p:cNvPr>
            <p:cNvSpPr txBox="1"/>
            <p:nvPr/>
          </p:nvSpPr>
          <p:spPr>
            <a:xfrm>
              <a:off x="2411238" y="6603848"/>
              <a:ext cx="7390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Baskerville" panose="02020502070401020303"/>
                </a:rPr>
                <a:t>80</a:t>
              </a:r>
              <a:r>
                <a:rPr lang="en-US" sz="1200" baseline="30000" dirty="0">
                  <a:latin typeface="Baskerville" panose="02020502070401020303"/>
                </a:rPr>
                <a:t>th</a:t>
              </a:r>
              <a:r>
                <a:rPr lang="en-US" sz="1200" dirty="0">
                  <a:latin typeface="Baskerville" panose="02020502070401020303"/>
                </a:rPr>
                <a:t> anniversary Department of Atomic Physics, St. </a:t>
              </a:r>
              <a:r>
                <a:rPr lang="en-US" sz="1200" dirty="0" err="1">
                  <a:latin typeface="Baskerville" panose="02020502070401020303"/>
                </a:rPr>
                <a:t>Kliment</a:t>
              </a:r>
              <a:r>
                <a:rPr lang="en-US" sz="1200" dirty="0">
                  <a:latin typeface="Baskerville" panose="02020502070401020303"/>
                </a:rPr>
                <a:t> </a:t>
              </a:r>
              <a:r>
                <a:rPr lang="en-US" sz="1200" dirty="0" err="1">
                  <a:latin typeface="Baskerville" panose="02020502070401020303"/>
                </a:rPr>
                <a:t>Ohridski</a:t>
              </a:r>
              <a:r>
                <a:rPr lang="en-US" sz="1200" dirty="0">
                  <a:latin typeface="Baskerville" panose="02020502070401020303"/>
                </a:rPr>
                <a:t> University of Sofia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April 16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 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– 18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2026</a:t>
              </a:r>
              <a:endParaRPr lang="aa-ET" sz="1200" dirty="0">
                <a:latin typeface="Baskerville" panose="02020502070401020303" pitchFamily="18" charset="0"/>
                <a:ea typeface="Baskerville" panose="02020502070401020303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485FF8E-35E8-4EAE-9A58-ABDA81AE99A7}"/>
              </a:ext>
            </a:extLst>
          </p:cNvPr>
          <p:cNvSpPr txBox="1"/>
          <p:nvPr/>
        </p:nvSpPr>
        <p:spPr>
          <a:xfrm>
            <a:off x="9442381" y="827771"/>
            <a:ext cx="275665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submitted to Phys. Plasmas (2026</a:t>
            </a:r>
            <a:r>
              <a:rPr lang="en-US" dirty="0"/>
              <a:t>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D998034-1100-4803-A790-C6BABE974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55424"/>
            <a:ext cx="5144928" cy="22713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F8C34CB-661B-4955-B1CD-094A3D046FFF}"/>
              </a:ext>
            </a:extLst>
          </p:cNvPr>
          <p:cNvSpPr txBox="1"/>
          <p:nvPr/>
        </p:nvSpPr>
        <p:spPr>
          <a:xfrm>
            <a:off x="5144928" y="1966728"/>
            <a:ext cx="7047071" cy="30777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g-BG" b="1" u="sng" dirty="0"/>
              <a:t>Задачата</a:t>
            </a:r>
            <a:r>
              <a:rPr lang="en-US" b="1" u="sng" dirty="0"/>
              <a:t>:</a:t>
            </a:r>
            <a:r>
              <a:rPr lang="en-US" b="1" dirty="0"/>
              <a:t> </a:t>
            </a:r>
          </a:p>
          <a:p>
            <a:r>
              <a:rPr lang="bg-BG" b="1" dirty="0"/>
              <a:t>Към момента</a:t>
            </a:r>
            <a:r>
              <a:rPr lang="en-US" b="1" dirty="0"/>
              <a:t> 0.234 MBq </a:t>
            </a:r>
            <a:r>
              <a:rPr lang="en-US" b="1" baseline="30000" dirty="0"/>
              <a:t>11</a:t>
            </a:r>
            <a:r>
              <a:rPr lang="en-US" b="1" dirty="0"/>
              <a:t>C </a:t>
            </a:r>
            <a:r>
              <a:rPr lang="bg-BG" b="1" dirty="0"/>
              <a:t>са произведени с лазер </a:t>
            </a:r>
            <a:endParaRPr lang="en-US" b="1" dirty="0"/>
          </a:p>
          <a:p>
            <a:pPr algn="r"/>
            <a:r>
              <a:rPr lang="en-US" sz="1400" b="1" dirty="0" err="1">
                <a:highlight>
                  <a:srgbClr val="FFFF00"/>
                </a:highlight>
              </a:rPr>
              <a:t>Penas</a:t>
            </a:r>
            <a:r>
              <a:rPr lang="en-US" sz="1400" b="1" dirty="0">
                <a:highlight>
                  <a:srgbClr val="FFFF00"/>
                </a:highlight>
              </a:rPr>
              <a:t> et al, Sci. Rep. 14, 11448 (2024) </a:t>
            </a:r>
          </a:p>
          <a:p>
            <a:r>
              <a:rPr lang="bg-BG" b="1" dirty="0"/>
              <a:t>Възможно ли е да се произведат</a:t>
            </a:r>
            <a:r>
              <a:rPr lang="en-US" b="1" dirty="0"/>
              <a:t> 100 MBq</a:t>
            </a:r>
            <a:r>
              <a:rPr lang="bg-BG" b="1" dirty="0"/>
              <a:t>, които са необходими за получаване на предклинична доза</a:t>
            </a:r>
            <a:r>
              <a:rPr lang="en-US" b="1" dirty="0"/>
              <a:t>?  </a:t>
            </a:r>
          </a:p>
          <a:p>
            <a:endParaRPr lang="en-US" sz="1000" b="1" dirty="0"/>
          </a:p>
          <a:p>
            <a:r>
              <a:rPr lang="bg-BG" sz="2400" b="1" dirty="0">
                <a:solidFill>
                  <a:srgbClr val="FF0000"/>
                </a:solidFill>
              </a:rPr>
              <a:t>Как да се реализира фактор </a:t>
            </a:r>
            <a:r>
              <a:rPr lang="en-US" sz="2400" b="1" dirty="0">
                <a:solidFill>
                  <a:srgbClr val="FF0000"/>
                </a:solidFill>
              </a:rPr>
              <a:t>&gt; 400 ?</a:t>
            </a:r>
          </a:p>
          <a:p>
            <a:endParaRPr lang="en-US" sz="1000" b="1" dirty="0">
              <a:solidFill>
                <a:srgbClr val="FF0000"/>
              </a:solidFill>
            </a:endParaRPr>
          </a:p>
          <a:p>
            <a:r>
              <a:rPr lang="bg-BG" b="1" dirty="0"/>
              <a:t>Експериментът в Саламанка е реализиран с честора на импулсите от</a:t>
            </a:r>
            <a:r>
              <a:rPr lang="en-US" b="1" dirty="0"/>
              <a:t>  0.1 Hz</a:t>
            </a:r>
            <a:r>
              <a:rPr lang="bg-BG" b="1" dirty="0"/>
              <a:t>; в</a:t>
            </a:r>
            <a:r>
              <a:rPr lang="en-US" b="1" dirty="0"/>
              <a:t> ELI-NP</a:t>
            </a:r>
            <a:r>
              <a:rPr lang="bg-BG" b="1" dirty="0"/>
              <a:t> ще използваме</a:t>
            </a:r>
            <a:r>
              <a:rPr lang="en-US" b="1" dirty="0"/>
              <a:t> 100 TW/10 Hz</a:t>
            </a:r>
            <a:r>
              <a:rPr lang="bg-BG" b="1" dirty="0"/>
              <a:t>, т.е.  фактор от </a:t>
            </a:r>
            <a:r>
              <a:rPr lang="en-US" b="1" dirty="0"/>
              <a:t>100. </a:t>
            </a:r>
            <a:endParaRPr lang="en-US" sz="3600" b="1" dirty="0"/>
          </a:p>
          <a:p>
            <a:pPr algn="ctr"/>
            <a:r>
              <a:rPr lang="bg-BG" sz="2800" b="1" dirty="0">
                <a:solidFill>
                  <a:srgbClr val="3366FF"/>
                </a:solidFill>
              </a:rPr>
              <a:t>Остава </a:t>
            </a:r>
            <a:r>
              <a:rPr lang="en-US" sz="2800" b="1" dirty="0">
                <a:solidFill>
                  <a:srgbClr val="3366FF"/>
                </a:solidFill>
              </a:rPr>
              <a:t>“</a:t>
            </a:r>
            <a:r>
              <a:rPr lang="bg-BG" sz="2800" b="1" dirty="0">
                <a:solidFill>
                  <a:srgbClr val="3366FF"/>
                </a:solidFill>
              </a:rPr>
              <a:t>само</a:t>
            </a:r>
            <a:r>
              <a:rPr lang="en-US" sz="2800" b="1" dirty="0">
                <a:solidFill>
                  <a:srgbClr val="3366FF"/>
                </a:solidFill>
              </a:rPr>
              <a:t>” </a:t>
            </a:r>
            <a:r>
              <a:rPr lang="bg-BG" sz="2800" b="1" dirty="0">
                <a:solidFill>
                  <a:srgbClr val="3366FF"/>
                </a:solidFill>
              </a:rPr>
              <a:t>фактор от 4-5</a:t>
            </a:r>
            <a:endParaRPr lang="en-US" sz="28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049B98A-416D-40E4-9051-9D671E7AA9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7" y="5183204"/>
            <a:ext cx="5736660" cy="14136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7099" y="234939"/>
            <a:ext cx="1456652" cy="42679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789721" y="5058527"/>
            <a:ext cx="2864186" cy="1545192"/>
            <a:chOff x="5789721" y="5058527"/>
            <a:chExt cx="2864186" cy="154519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89721" y="5063084"/>
              <a:ext cx="1438681" cy="154063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40653" y="5058527"/>
              <a:ext cx="1413254" cy="1538295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3973" y="5122682"/>
            <a:ext cx="1957083" cy="14602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9507" y="3783622"/>
            <a:ext cx="359450" cy="9431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30691" y="5121636"/>
            <a:ext cx="2161308" cy="146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1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03" y="3094185"/>
            <a:ext cx="4447398" cy="31403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734" y="837678"/>
            <a:ext cx="3906932" cy="4073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409" y="856150"/>
            <a:ext cx="3932591" cy="40554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C2B698-68A7-4BA9-91FB-F5D402138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i="1" dirty="0" smtClean="0">
                <a:latin typeface="+mn-lt"/>
              </a:rPr>
              <a:t>МА</a:t>
            </a:r>
            <a:r>
              <a:rPr lang="en-US" b="1" i="1" dirty="0" smtClean="0">
                <a:latin typeface="+mn-lt"/>
              </a:rPr>
              <a:t>AE</a:t>
            </a:r>
            <a:r>
              <a:rPr lang="bg-BG" b="1" i="1" dirty="0" smtClean="0">
                <a:latin typeface="+mn-lt"/>
              </a:rPr>
              <a:t>: </a:t>
            </a:r>
            <a:r>
              <a:rPr lang="bg-BG" b="1" i="1" dirty="0">
                <a:latin typeface="+mn-lt"/>
              </a:rPr>
              <a:t>работа с ядрени данни</a:t>
            </a:r>
            <a:endParaRPr lang="en-US" b="1" i="1" dirty="0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FDF7A5CA-44F5-4C74-A2BF-BCB66CD60872}"/>
              </a:ext>
            </a:extLst>
          </p:cNvPr>
          <p:cNvGrpSpPr/>
          <p:nvPr/>
        </p:nvGrpSpPr>
        <p:grpSpPr>
          <a:xfrm>
            <a:off x="-3486" y="6601500"/>
            <a:ext cx="12198972" cy="276999"/>
            <a:chOff x="0" y="6603848"/>
            <a:chExt cx="12198972" cy="276999"/>
          </a:xfrm>
        </p:grpSpPr>
        <p:cxnSp>
          <p:nvCxnSpPr>
            <p:cNvPr id="4" name="Straight Connector 3">
              <a:extLst>
                <a:ext uri="{FF2B5EF4-FFF2-40B4-BE49-F238E27FC236}">
                  <a16:creationId xmlns="" xmlns:a16="http://schemas.microsoft.com/office/drawing/2014/main" id="{E71BF5A6-5555-4268-9A68-126BEA9894A4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75F402F5-1AB6-439A-BA72-2FE375AE91A2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Box 29">
              <a:extLst>
                <a:ext uri="{FF2B5EF4-FFF2-40B4-BE49-F238E27FC236}">
                  <a16:creationId xmlns="" xmlns:a16="http://schemas.microsoft.com/office/drawing/2014/main" id="{05D68424-5DF7-45F0-94D0-CAAD1949FE0A}"/>
                </a:ext>
              </a:extLst>
            </p:cNvPr>
            <p:cNvSpPr txBox="1"/>
            <p:nvPr/>
          </p:nvSpPr>
          <p:spPr>
            <a:xfrm>
              <a:off x="2411238" y="6603848"/>
              <a:ext cx="7390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Baskerville" panose="02020502070401020303"/>
                </a:rPr>
                <a:t>80</a:t>
              </a:r>
              <a:r>
                <a:rPr lang="en-US" sz="1200" baseline="30000" dirty="0">
                  <a:latin typeface="Baskerville" panose="02020502070401020303"/>
                </a:rPr>
                <a:t>th</a:t>
              </a:r>
              <a:r>
                <a:rPr lang="en-US" sz="1200" dirty="0">
                  <a:latin typeface="Baskerville" panose="02020502070401020303"/>
                </a:rPr>
                <a:t> anniversary Department of Atomic Physics, St. </a:t>
              </a:r>
              <a:r>
                <a:rPr lang="en-US" sz="1200" dirty="0" err="1">
                  <a:latin typeface="Baskerville" panose="02020502070401020303"/>
                </a:rPr>
                <a:t>Kliment</a:t>
              </a:r>
              <a:r>
                <a:rPr lang="en-US" sz="1200" dirty="0">
                  <a:latin typeface="Baskerville" panose="02020502070401020303"/>
                </a:rPr>
                <a:t> </a:t>
              </a:r>
              <a:r>
                <a:rPr lang="en-US" sz="1200" dirty="0" err="1">
                  <a:latin typeface="Baskerville" panose="02020502070401020303"/>
                </a:rPr>
                <a:t>Ohridski</a:t>
              </a:r>
              <a:r>
                <a:rPr lang="en-US" sz="1200" dirty="0">
                  <a:latin typeface="Baskerville" panose="02020502070401020303"/>
                </a:rPr>
                <a:t> University of Sofia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April 16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 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– 18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2026</a:t>
              </a:r>
              <a:endParaRPr lang="aa-ET" sz="1200" dirty="0">
                <a:latin typeface="Baskerville" panose="02020502070401020303" pitchFamily="18" charset="0"/>
                <a:ea typeface="Baskerville" panose="02020502070401020303" pitchFamily="18" charset="0"/>
              </a:endParaRPr>
            </a:p>
          </p:txBody>
        </p:sp>
      </p:grpSp>
      <p:pic>
        <p:nvPicPr>
          <p:cNvPr id="2052" name="Picture 4" descr="IAEA General Conference 2027 (Vienna) - 71st General Conference of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8783" y="64655"/>
            <a:ext cx="593750" cy="72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2690" y="4844886"/>
            <a:ext cx="7749310" cy="17283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487" y="814301"/>
            <a:ext cx="4446177" cy="25134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17" y="6235143"/>
            <a:ext cx="4438573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IAEA Nuclear Structure and Decay Data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07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7177077" y="4283992"/>
            <a:ext cx="2729012" cy="2288170"/>
            <a:chOff x="3284567" y="4282090"/>
            <a:chExt cx="2888776" cy="229798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84567" y="4282090"/>
              <a:ext cx="2839141" cy="927336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83244" y="5209426"/>
              <a:ext cx="2074016" cy="47890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0783" y="5648427"/>
              <a:ext cx="969646" cy="517416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01460" y="6163886"/>
              <a:ext cx="1177518" cy="416192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10541" y="6180638"/>
              <a:ext cx="1062802" cy="397921"/>
            </a:xfrm>
            <a:prstGeom prst="rect">
              <a:avLst/>
            </a:prstGeom>
          </p:spPr>
        </p:pic>
      </p:grpSp>
      <p:pic>
        <p:nvPicPr>
          <p:cNvPr id="23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202" y="3253117"/>
            <a:ext cx="2005372" cy="1080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726" y="3269700"/>
            <a:ext cx="1085244" cy="1047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B207A5-E94E-4BF1-A943-5356A9D3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32360"/>
            <a:ext cx="7964102" cy="495155"/>
          </a:xfrm>
        </p:spPr>
        <p:txBody>
          <a:bodyPr>
            <a:normAutofit/>
          </a:bodyPr>
          <a:lstStyle/>
          <a:p>
            <a:r>
              <a:rPr lang="bg-BG" b="1" i="1" dirty="0">
                <a:latin typeface="+mn-lt"/>
              </a:rPr>
              <a:t>Старата любов ръжда не хваща: Антарктика</a:t>
            </a:r>
            <a:endParaRPr lang="en-US" b="1" i="1" dirty="0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E3BCFEBB-20BE-4042-ADDA-91D912583502}"/>
              </a:ext>
            </a:extLst>
          </p:cNvPr>
          <p:cNvGrpSpPr/>
          <p:nvPr/>
        </p:nvGrpSpPr>
        <p:grpSpPr>
          <a:xfrm>
            <a:off x="-3486" y="6601500"/>
            <a:ext cx="12198972" cy="276999"/>
            <a:chOff x="0" y="6603848"/>
            <a:chExt cx="12198972" cy="276999"/>
          </a:xfrm>
        </p:grpSpPr>
        <p:cxnSp>
          <p:nvCxnSpPr>
            <p:cNvPr id="4" name="Straight Connector 3">
              <a:extLst>
                <a:ext uri="{FF2B5EF4-FFF2-40B4-BE49-F238E27FC236}">
                  <a16:creationId xmlns="" xmlns:a16="http://schemas.microsoft.com/office/drawing/2014/main" id="{A3467BA7-3183-4B26-9BF9-59FF4395CA17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CCC13203-8F06-4B14-A1A5-42F02ACBB2FF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Box 29">
              <a:extLst>
                <a:ext uri="{FF2B5EF4-FFF2-40B4-BE49-F238E27FC236}">
                  <a16:creationId xmlns="" xmlns:a16="http://schemas.microsoft.com/office/drawing/2014/main" id="{EDDC0537-64E0-4215-8E5F-072B891E11D2}"/>
                </a:ext>
              </a:extLst>
            </p:cNvPr>
            <p:cNvSpPr txBox="1"/>
            <p:nvPr/>
          </p:nvSpPr>
          <p:spPr>
            <a:xfrm>
              <a:off x="2411238" y="6603848"/>
              <a:ext cx="7390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Baskerville" panose="02020502070401020303"/>
                </a:rPr>
                <a:t>80</a:t>
              </a:r>
              <a:r>
                <a:rPr lang="en-US" sz="1200" baseline="30000" dirty="0">
                  <a:latin typeface="Baskerville" panose="02020502070401020303"/>
                </a:rPr>
                <a:t>th</a:t>
              </a:r>
              <a:r>
                <a:rPr lang="en-US" sz="1200" dirty="0">
                  <a:latin typeface="Baskerville" panose="02020502070401020303"/>
                </a:rPr>
                <a:t> anniversary Department of Atomic Physics, St. </a:t>
              </a:r>
              <a:r>
                <a:rPr lang="en-US" sz="1200" dirty="0" err="1">
                  <a:latin typeface="Baskerville" panose="02020502070401020303"/>
                </a:rPr>
                <a:t>Kliment</a:t>
              </a:r>
              <a:r>
                <a:rPr lang="en-US" sz="1200" dirty="0">
                  <a:latin typeface="Baskerville" panose="02020502070401020303"/>
                </a:rPr>
                <a:t> </a:t>
              </a:r>
              <a:r>
                <a:rPr lang="en-US" sz="1200" dirty="0" err="1">
                  <a:latin typeface="Baskerville" panose="02020502070401020303"/>
                </a:rPr>
                <a:t>Ohridski</a:t>
              </a:r>
              <a:r>
                <a:rPr lang="en-US" sz="1200" dirty="0">
                  <a:latin typeface="Baskerville" panose="02020502070401020303"/>
                </a:rPr>
                <a:t> University of Sofia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April 16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 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– 18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2026</a:t>
              </a:r>
              <a:endParaRPr lang="aa-ET" sz="1200" dirty="0">
                <a:latin typeface="Baskerville" panose="02020502070401020303" pitchFamily="18" charset="0"/>
                <a:ea typeface="Baskerville" panose="02020502070401020303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801200"/>
            <a:ext cx="3279671" cy="21735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67348" y="738909"/>
            <a:ext cx="12653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Еленския Балкан</a:t>
            </a:r>
          </a:p>
          <a:p>
            <a:pPr algn="r"/>
            <a:r>
              <a:rPr lang="bg-BG" b="1" i="1" dirty="0">
                <a:solidFill>
                  <a:srgbClr val="FFFF00"/>
                </a:solidFill>
                <a:latin typeface="Arial Narrow" panose="020B0606020202030204" pitchFamily="34" charset="0"/>
              </a:rPr>
              <a:t>1993</a:t>
            </a:r>
            <a:endParaRPr lang="en-US" b="1" i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487" y="2980052"/>
            <a:ext cx="3283157" cy="31439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64652" y="6073111"/>
            <a:ext cx="3344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400" b="1" dirty="0">
                <a:latin typeface="Arial Narrow" panose="020B0606020202030204" pitchFamily="34" charset="0"/>
              </a:rPr>
              <a:t>Център за Антарктически изследвания към Софийския Университет</a:t>
            </a:r>
            <a:endParaRPr lang="en-US" sz="1400" b="1" dirty="0">
              <a:latin typeface="Arial Narrow" panose="020B0606020202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92477" y="3001818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i="1" dirty="0">
                <a:solidFill>
                  <a:srgbClr val="FF0000"/>
                </a:solidFill>
                <a:latin typeface="Arial Narrow" panose="020B0606020202030204" pitchFamily="34" charset="0"/>
              </a:rPr>
              <a:t>2023</a:t>
            </a:r>
            <a:endParaRPr lang="en-US" b="1" i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52224" y="1"/>
            <a:ext cx="939776" cy="9397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508C48F-05F4-9659-FD19-20203DA342EA}"/>
              </a:ext>
            </a:extLst>
          </p:cNvPr>
          <p:cNvSpPr txBox="1"/>
          <p:nvPr/>
        </p:nvSpPr>
        <p:spPr>
          <a:xfrm>
            <a:off x="3214255" y="841093"/>
            <a:ext cx="90474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o-RO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ro-RO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ealing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ro-RO" sz="24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 past environmental changes on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kumimoji="0" lang="ro-RO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Livingston </a:t>
            </a:r>
            <a:r>
              <a:rPr kumimoji="0" lang="ro-RO" sz="24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Island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using </a:t>
            </a:r>
            <a:r>
              <a:rPr kumimoji="0" lang="ro-RO" sz="24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geochronological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o-RO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methods</a:t>
            </a:r>
            <a:r>
              <a:rPr lang="bg-BG" sz="2400" b="1" dirty="0">
                <a:solidFill>
                  <a:srgbClr val="0E2841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400" b="1" i="0" u="none" strike="noStrike" kern="1200" cap="none" spc="0" normalizeH="0" baseline="3000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dating</a:t>
            </a:r>
            <a:r>
              <a:rPr kumimoji="0" lang="bg-BG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XXXIII, XXXIV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BAE</a:t>
            </a:r>
            <a:r>
              <a:rPr kumimoji="0" lang="ro-RO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o-RO" sz="24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47623" y="1674570"/>
            <a:ext cx="5508547" cy="15951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617527" y="1652858"/>
            <a:ext cx="3653384" cy="2680552"/>
            <a:chOff x="8709895" y="4017366"/>
            <a:chExt cx="3561015" cy="2581165"/>
          </a:xfrm>
        </p:grpSpPr>
        <p:pic>
          <p:nvPicPr>
            <p:cNvPr id="14" name="Picture 13" descr="A person in an orange jacket kneeling on a rocky surface&#10;&#10;AI-generated content may be incorrect.">
              <a:extLst>
                <a:ext uri="{FF2B5EF4-FFF2-40B4-BE49-F238E27FC236}">
                  <a16:creationId xmlns:a16="http://schemas.microsoft.com/office/drawing/2014/main" xmlns="" id="{306178F1-74E6-EF87-3738-42E4E28D4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171" y="4017366"/>
              <a:ext cx="3435829" cy="257687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709895" y="5952200"/>
              <a:ext cx="35610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b="1" dirty="0" smtClean="0">
                  <a:solidFill>
                    <a:srgbClr val="FFFF00"/>
                  </a:solidFill>
                </a:rPr>
                <a:t>Даниела Паскал</a:t>
              </a:r>
            </a:p>
            <a:p>
              <a:r>
                <a:rPr lang="bg-BG" b="1" dirty="0" smtClean="0">
                  <a:solidFill>
                    <a:srgbClr val="FFFF00"/>
                  </a:solidFill>
                </a:rPr>
                <a:t>База „Св. Кимент Охридски“ 2025</a:t>
              </a:r>
              <a:endParaRPr lang="en-US" b="1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232729" y="2918691"/>
            <a:ext cx="205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1 MV AMS, IFIN-HH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549" y="3272768"/>
            <a:ext cx="948330" cy="1046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106" y="3269789"/>
            <a:ext cx="1001016" cy="1044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122" y="3264633"/>
            <a:ext cx="971713" cy="1059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57780" y="4333409"/>
            <a:ext cx="1842137" cy="2272987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3572344" y="4333409"/>
            <a:ext cx="3170750" cy="2260689"/>
            <a:chOff x="6804877" y="4323692"/>
            <a:chExt cx="3170750" cy="2260689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993253" y="4323692"/>
              <a:ext cx="2589675" cy="207486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804877" y="6406572"/>
              <a:ext cx="558829" cy="177809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721261" y="6410037"/>
              <a:ext cx="2254366" cy="152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941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latin typeface="+mn-lt"/>
              </a:rPr>
              <a:t>Grand finale</a:t>
            </a:r>
            <a:r>
              <a:rPr lang="bg-BG" b="1" i="1" dirty="0">
                <a:latin typeface="+mn-lt"/>
              </a:rPr>
              <a:t>: цикълът се затваря</a:t>
            </a:r>
            <a:endParaRPr lang="en-US" b="1" i="1" dirty="0">
              <a:latin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3912756"/>
            <a:ext cx="6121668" cy="2385327"/>
            <a:chOff x="0" y="880785"/>
            <a:chExt cx="6121668" cy="2385327"/>
          </a:xfrm>
        </p:grpSpPr>
        <p:sp>
          <p:nvSpPr>
            <p:cNvPr id="3" name="Rectangle 2"/>
            <p:cNvSpPr/>
            <p:nvPr/>
          </p:nvSpPr>
          <p:spPr>
            <a:xfrm>
              <a:off x="1777462" y="957788"/>
              <a:ext cx="4344206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bg-BG" b="1" i="1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Прости мрътвило, роденъ край, прости! </a:t>
              </a:r>
              <a:endParaRPr lang="en-US" b="1" i="1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  <a:p>
              <a:r>
                <a:rPr lang="bg-BG" b="1" i="1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Предъ мене новъ живот се днесъ открива, </a:t>
              </a:r>
              <a:endParaRPr lang="en-US" b="1" i="1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  <a:p>
              <a:r>
                <a:rPr lang="bg-BG" b="1" i="1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съ новъ трепетъ се сърдцето ми опива, </a:t>
              </a:r>
              <a:endParaRPr lang="en-US" b="1" i="1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  <a:p>
              <a:r>
                <a:rPr lang="bg-BG" b="1" i="1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и моятъ духъ неудържимъ лѣти </a:t>
              </a:r>
              <a:endParaRPr lang="en-US" b="1" i="1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  <a:p>
              <a:r>
                <a:rPr lang="bg-BG" b="1" i="1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къмъ щастие - къмъ бури и вълненья? </a:t>
              </a:r>
              <a:endParaRPr lang="en-US" b="1" i="1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  <a:p>
              <a:r>
                <a:rPr lang="bg-BG" b="1" i="1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Пиянъ съмъ азъ от свойтѣ младини! </a:t>
              </a:r>
              <a:endParaRPr lang="en-US" b="1" i="1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  <a:p>
              <a:r>
                <a:rPr lang="bg-BG" b="1" i="1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Тъй хубаво е всичко околъ мене! </a:t>
              </a:r>
              <a:endParaRPr lang="en-US" b="1" i="1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  <a:p>
              <a:r>
                <a:rPr lang="bg-BG" b="1" i="1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Жени и вино! Вино и жени!</a:t>
              </a:r>
              <a:endParaRPr lang="en-US" b="1" i="1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</p:txBody>
        </p:sp>
        <p:pic>
          <p:nvPicPr>
            <p:cNvPr id="1026" name="Picture 2" descr="https://upload.wikimedia.org/wikipedia/commons/thumb/7/75/BASA-131K-2-566-12-Kiril_Hristov.jpeg/250px-BASA-131K-2-566-12-Kiril_Hristov.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80785"/>
              <a:ext cx="1604811" cy="2362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1" y="927294"/>
            <a:ext cx="6458549" cy="2585692"/>
            <a:chOff x="1" y="879169"/>
            <a:chExt cx="6458549" cy="2585692"/>
          </a:xfrm>
        </p:grpSpPr>
        <p:grpSp>
          <p:nvGrpSpPr>
            <p:cNvPr id="5" name="Group 4"/>
            <p:cNvGrpSpPr/>
            <p:nvPr/>
          </p:nvGrpSpPr>
          <p:grpSpPr>
            <a:xfrm>
              <a:off x="1" y="879169"/>
              <a:ext cx="6458549" cy="2308324"/>
              <a:chOff x="1" y="3978510"/>
              <a:chExt cx="6458549" cy="2308324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1690836" y="3978510"/>
                <a:ext cx="4767714" cy="2308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b="1" i="1" dirty="0">
                    <a:solidFill>
                      <a:srgbClr val="00B050"/>
                    </a:solidFill>
                    <a:latin typeface="Arial Narrow" panose="020B0606020202030204" pitchFamily="34" charset="0"/>
                  </a:rPr>
                  <a:t>Ако в тълпата Лорда в теб опазиш,</a:t>
                </a:r>
              </a:p>
              <a:p>
                <a:pPr algn="just"/>
                <a:r>
                  <a:rPr lang="ru-RU" b="1" i="1" dirty="0">
                    <a:solidFill>
                      <a:srgbClr val="00B050"/>
                    </a:solidFill>
                    <a:latin typeface="Arial Narrow" panose="020B0606020202030204" pitchFamily="34" charset="0"/>
                  </a:rPr>
                  <a:t>        в двореца — своя прост човешки смях;</a:t>
                </a:r>
              </a:p>
              <a:p>
                <a:pPr algn="just"/>
                <a:r>
                  <a:rPr lang="ru-RU" b="1" i="1" dirty="0">
                    <a:solidFill>
                      <a:srgbClr val="00B050"/>
                    </a:solidFill>
                    <a:latin typeface="Arial Narrow" panose="020B0606020202030204" pitchFamily="34" charset="0"/>
                  </a:rPr>
                  <a:t>Ако зачиташ всеки, но не лазиш;</a:t>
                </a:r>
              </a:p>
              <a:p>
                <a:pPr algn="just"/>
                <a:r>
                  <a:rPr lang="ru-RU" b="1" i="1" dirty="0">
                    <a:solidFill>
                      <a:srgbClr val="00B050"/>
                    </a:solidFill>
                    <a:latin typeface="Arial Narrow" panose="020B0606020202030204" pitchFamily="34" charset="0"/>
                  </a:rPr>
                  <a:t>                ако от враг и свой не те е страх;</a:t>
                </a:r>
              </a:p>
              <a:p>
                <a:pPr algn="just"/>
                <a:r>
                  <a:rPr lang="ru-RU" b="1" i="1" dirty="0">
                    <a:solidFill>
                      <a:srgbClr val="00B050"/>
                    </a:solidFill>
                    <a:latin typeface="Arial Narrow" panose="020B0606020202030204" pitchFamily="34" charset="0"/>
                  </a:rPr>
                  <a:t>Ако запълниш хищната Минута</a:t>
                </a:r>
              </a:p>
              <a:p>
                <a:pPr algn="just"/>
                <a:r>
                  <a:rPr lang="ru-RU" b="1" i="1" dirty="0">
                    <a:solidFill>
                      <a:srgbClr val="00B050"/>
                    </a:solidFill>
                    <a:latin typeface="Arial Narrow" panose="020B0606020202030204" pitchFamily="34" charset="0"/>
                  </a:rPr>
                  <a:t>        с шейсет секунди спринт, поне веднъж;</a:t>
                </a:r>
              </a:p>
              <a:p>
                <a:pPr algn="just"/>
                <a:r>
                  <a:rPr lang="ru-RU" b="1" i="1" dirty="0">
                    <a:solidFill>
                      <a:srgbClr val="00B050"/>
                    </a:solidFill>
                    <a:latin typeface="Arial Narrow" panose="020B0606020202030204" pitchFamily="34" charset="0"/>
                  </a:rPr>
                  <a:t>Светът е твой! Молбата ми е чута!</a:t>
                </a:r>
              </a:p>
              <a:p>
                <a:pPr algn="just"/>
                <a:r>
                  <a:rPr lang="ru-RU" b="1" i="1" dirty="0">
                    <a:solidFill>
                      <a:srgbClr val="00B050"/>
                    </a:solidFill>
                    <a:latin typeface="Arial Narrow" panose="020B0606020202030204" pitchFamily="34" charset="0"/>
                  </a:rPr>
                  <a:t>        И главно, сине мой — ще бъдеш Мъж!</a:t>
                </a:r>
                <a:endParaRPr lang="ru-RU" b="1" i="1" dirty="0">
                  <a:solidFill>
                    <a:srgbClr val="00B050"/>
                  </a:solidFill>
                  <a:effectLst/>
                  <a:latin typeface="Arial Narrow" panose="020B0606020202030204" pitchFamily="34" charset="0"/>
                </a:endParaRPr>
              </a:p>
            </p:txBody>
          </p:sp>
          <p:pic>
            <p:nvPicPr>
              <p:cNvPr id="1028" name="Picture 4" descr="Редьярд Киплинг - Великие Люди Мира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4061858"/>
                <a:ext cx="1604810" cy="20213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4061864" y="3157084"/>
              <a:ext cx="23282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g-BG" sz="1400" b="1" dirty="0"/>
                <a:t>превод: Стоян Медникаров</a:t>
              </a:r>
              <a:endParaRPr lang="en-US" sz="1400" b="1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FDF7A5CA-44F5-4C74-A2BF-BCB66CD60872}"/>
              </a:ext>
            </a:extLst>
          </p:cNvPr>
          <p:cNvGrpSpPr/>
          <p:nvPr/>
        </p:nvGrpSpPr>
        <p:grpSpPr>
          <a:xfrm>
            <a:off x="-3486" y="6601500"/>
            <a:ext cx="12198972" cy="276999"/>
            <a:chOff x="0" y="6603848"/>
            <a:chExt cx="12198972" cy="276999"/>
          </a:xfrm>
        </p:grpSpPr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E71BF5A6-5555-4268-9A68-126BEA9894A4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75F402F5-1AB6-439A-BA72-2FE375AE91A2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29">
              <a:extLst>
                <a:ext uri="{FF2B5EF4-FFF2-40B4-BE49-F238E27FC236}">
                  <a16:creationId xmlns="" xmlns:a16="http://schemas.microsoft.com/office/drawing/2014/main" id="{05D68424-5DF7-45F0-94D0-CAAD1949FE0A}"/>
                </a:ext>
              </a:extLst>
            </p:cNvPr>
            <p:cNvSpPr txBox="1"/>
            <p:nvPr/>
          </p:nvSpPr>
          <p:spPr>
            <a:xfrm>
              <a:off x="2346586" y="6603848"/>
              <a:ext cx="7390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Baskerville" panose="02020502070401020303"/>
                </a:rPr>
                <a:t>80</a:t>
              </a:r>
              <a:r>
                <a:rPr lang="en-US" sz="1200" baseline="30000" dirty="0">
                  <a:latin typeface="Baskerville" panose="02020502070401020303"/>
                </a:rPr>
                <a:t>th</a:t>
              </a:r>
              <a:r>
                <a:rPr lang="en-US" sz="1200" dirty="0">
                  <a:latin typeface="Baskerville" panose="02020502070401020303"/>
                </a:rPr>
                <a:t> anniversary Department of Atomic Physics, St. </a:t>
              </a:r>
              <a:r>
                <a:rPr lang="en-US" sz="1200" dirty="0" err="1">
                  <a:latin typeface="Baskerville" panose="02020502070401020303"/>
                </a:rPr>
                <a:t>Kliment</a:t>
              </a:r>
              <a:r>
                <a:rPr lang="en-US" sz="1200" dirty="0">
                  <a:latin typeface="Baskerville" panose="02020502070401020303"/>
                </a:rPr>
                <a:t> </a:t>
              </a:r>
              <a:r>
                <a:rPr lang="en-US" sz="1200" dirty="0" err="1">
                  <a:latin typeface="Baskerville" panose="02020502070401020303"/>
                </a:rPr>
                <a:t>Ohridski</a:t>
              </a:r>
              <a:r>
                <a:rPr lang="en-US" sz="1200" dirty="0">
                  <a:latin typeface="Baskerville" panose="02020502070401020303"/>
                </a:rPr>
                <a:t> University of Sofia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April 16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 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– 18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2026</a:t>
              </a:r>
              <a:endParaRPr lang="aa-ET" sz="1200" dirty="0">
                <a:latin typeface="Baskerville" panose="02020502070401020303" pitchFamily="18" charset="0"/>
                <a:ea typeface="Baskerville" panose="02020502070401020303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662348" y="3195999"/>
            <a:ext cx="5508778" cy="3403493"/>
            <a:chOff x="6662348" y="2916869"/>
            <a:chExt cx="5508778" cy="3403493"/>
          </a:xfrm>
        </p:grpSpPr>
        <p:sp>
          <p:nvSpPr>
            <p:cNvPr id="9" name="Rectangle 8"/>
            <p:cNvSpPr/>
            <p:nvPr/>
          </p:nvSpPr>
          <p:spPr>
            <a:xfrm>
              <a:off x="6973455" y="4861904"/>
              <a:ext cx="480290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i="1" dirty="0">
                  <a:latin typeface="Arial Narrow" panose="020B0606020202030204" pitchFamily="34" charset="0"/>
                </a:rPr>
                <a:t>На младини, под пламналия шатър,</a:t>
              </a:r>
            </a:p>
            <a:p>
              <a:r>
                <a:rPr lang="ru-RU" b="1" i="1" dirty="0">
                  <a:latin typeface="Arial Narrow" panose="020B0606020202030204" pitchFamily="34" charset="0"/>
                </a:rPr>
                <a:t>аз знанията трупах като злато</a:t>
              </a:r>
            </a:p>
            <a:p>
              <a:r>
                <a:rPr lang="ru-RU" b="1" i="1" dirty="0">
                  <a:latin typeface="Arial Narrow" panose="020B0606020202030204" pitchFamily="34" charset="0"/>
                </a:rPr>
                <a:t>и що накрая тъжен проумях?</a:t>
              </a:r>
            </a:p>
            <a:p>
              <a:r>
                <a:rPr lang="ru-RU" b="1" i="1" dirty="0">
                  <a:latin typeface="Arial Narrow" panose="020B0606020202030204" pitchFamily="34" charset="0"/>
                </a:rPr>
                <a:t>Пристигнах като прах, отлитам като вятър.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141836" y="6012585"/>
              <a:ext cx="20063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g-BG" sz="1400" b="1" dirty="0"/>
                <a:t>превод: Йордан Милев</a:t>
              </a:r>
              <a:endParaRPr lang="en-US" sz="1400" b="1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553654" y="3590727"/>
              <a:ext cx="361747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b="1" i="1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От мисли, полусънни обкръжен,</a:t>
              </a:r>
            </a:p>
            <a:p>
              <a:pPr algn="just"/>
              <a:r>
                <a:rPr lang="ru-RU" b="1" i="1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аз чашата разбих опиянен;</a:t>
              </a:r>
            </a:p>
            <a:p>
              <a:pPr algn="just"/>
              <a:r>
                <a:rPr lang="ru-RU" b="1" i="1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а тя прошепна: „Бях аз кат</a:t>
              </a:r>
              <a:r>
                <a:rPr lang="ru-RU" b="1" i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ʹ </a:t>
              </a:r>
              <a:r>
                <a:rPr lang="ru-RU" b="1" i="1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теб</a:t>
              </a:r>
            </a:p>
            <a:p>
              <a:pPr algn="just"/>
              <a:r>
                <a:rPr lang="ru-RU" b="1" i="1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и ти ще станеш глина като мен.“</a:t>
              </a:r>
              <a:endParaRPr lang="ru-RU" b="1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62348" y="2916869"/>
              <a:ext cx="1416743" cy="1991774"/>
            </a:xfrm>
            <a:prstGeom prst="rect">
              <a:avLst/>
            </a:prstGeom>
          </p:spPr>
        </p:pic>
      </p:grpSp>
      <p:sp>
        <p:nvSpPr>
          <p:cNvPr id="23" name="AutoShape 12" descr="Эмили Дикинсон - фото, биография, личная жизнь, причина смерти, стихи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6458550" y="908822"/>
            <a:ext cx="5636645" cy="2635174"/>
            <a:chOff x="6458550" y="908822"/>
            <a:chExt cx="5636645" cy="2635174"/>
          </a:xfrm>
        </p:grpSpPr>
        <p:grpSp>
          <p:nvGrpSpPr>
            <p:cNvPr id="16" name="Group 15"/>
            <p:cNvGrpSpPr/>
            <p:nvPr/>
          </p:nvGrpSpPr>
          <p:grpSpPr>
            <a:xfrm>
              <a:off x="8314104" y="908822"/>
              <a:ext cx="3781091" cy="2635174"/>
              <a:chOff x="8332284" y="837708"/>
              <a:chExt cx="3781091" cy="2635174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8332284" y="837708"/>
                <a:ext cx="3708921" cy="24314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b="1" i="1" dirty="0">
                    <a:solidFill>
                      <a:srgbClr val="A23495"/>
                    </a:solidFill>
                    <a:latin typeface="Arial Narrow" panose="020B0606020202030204" pitchFamily="34" charset="0"/>
                  </a:rPr>
                  <a:t>Никой съм! Ти кой си? Ах! —</a:t>
                </a:r>
                <a:br>
                  <a:rPr lang="ru-RU" b="1" i="1" dirty="0">
                    <a:solidFill>
                      <a:srgbClr val="A23495"/>
                    </a:solidFill>
                    <a:latin typeface="Arial Narrow" panose="020B0606020202030204" pitchFamily="34" charset="0"/>
                  </a:rPr>
                </a:br>
                <a:r>
                  <a:rPr lang="ru-RU" b="1" i="1" dirty="0">
                    <a:solidFill>
                      <a:srgbClr val="A23495"/>
                    </a:solidFill>
                    <a:latin typeface="Arial Narrow" panose="020B0606020202030204" pitchFamily="34" charset="0"/>
                  </a:rPr>
                  <a:t>Никой също ли? Познах!</a:t>
                </a:r>
                <a:br>
                  <a:rPr lang="ru-RU" b="1" i="1" dirty="0">
                    <a:solidFill>
                      <a:srgbClr val="A23495"/>
                    </a:solidFill>
                    <a:latin typeface="Arial Narrow" panose="020B0606020202030204" pitchFamily="34" charset="0"/>
                  </a:rPr>
                </a:br>
                <a:r>
                  <a:rPr lang="ru-RU" b="1" i="1" dirty="0">
                    <a:solidFill>
                      <a:srgbClr val="A23495"/>
                    </a:solidFill>
                    <a:latin typeface="Arial Narrow" panose="020B0606020202030204" pitchFamily="34" charset="0"/>
                  </a:rPr>
                  <a:t>Ако тъй е, с теб сме двама — трай!</a:t>
                </a:r>
                <a:br>
                  <a:rPr lang="ru-RU" b="1" i="1" dirty="0">
                    <a:solidFill>
                      <a:srgbClr val="A23495"/>
                    </a:solidFill>
                    <a:latin typeface="Arial Narrow" panose="020B0606020202030204" pitchFamily="34" charset="0"/>
                  </a:rPr>
                </a:br>
                <a:r>
                  <a:rPr lang="ru-RU" b="1" i="1" dirty="0">
                    <a:solidFill>
                      <a:srgbClr val="A23495"/>
                    </a:solidFill>
                    <a:latin typeface="Arial Narrow" panose="020B0606020202030204" pitchFamily="34" charset="0"/>
                  </a:rPr>
                  <a:t>Че ще ни низвергнат, знай.</a:t>
                </a:r>
                <a:br>
                  <a:rPr lang="ru-RU" b="1" i="1" dirty="0">
                    <a:solidFill>
                      <a:srgbClr val="A23495"/>
                    </a:solidFill>
                    <a:latin typeface="Arial Narrow" panose="020B0606020202030204" pitchFamily="34" charset="0"/>
                  </a:rPr>
                </a:br>
                <a:r>
                  <a:rPr lang="ru-RU" sz="600" b="1" i="1" dirty="0">
                    <a:solidFill>
                      <a:srgbClr val="A23495"/>
                    </a:solidFill>
                    <a:latin typeface="Arial Narrow" panose="020B0606020202030204" pitchFamily="34" charset="0"/>
                  </a:rPr>
                  <a:t/>
                </a:r>
                <a:br>
                  <a:rPr lang="ru-RU" sz="600" b="1" i="1" dirty="0">
                    <a:solidFill>
                      <a:srgbClr val="A23495"/>
                    </a:solidFill>
                    <a:latin typeface="Arial Narrow" panose="020B0606020202030204" pitchFamily="34" charset="0"/>
                  </a:rPr>
                </a:br>
                <a:r>
                  <a:rPr lang="ru-RU" b="1" i="1" dirty="0">
                    <a:solidFill>
                      <a:srgbClr val="A23495"/>
                    </a:solidFill>
                    <a:latin typeface="Arial Narrow" panose="020B0606020202030204" pitchFamily="34" charset="0"/>
                  </a:rPr>
                  <a:t>Някой да си тъй е скучно!</a:t>
                </a:r>
                <a:br>
                  <a:rPr lang="ru-RU" b="1" i="1" dirty="0">
                    <a:solidFill>
                      <a:srgbClr val="A23495"/>
                    </a:solidFill>
                    <a:latin typeface="Arial Narrow" panose="020B0606020202030204" pitchFamily="34" charset="0"/>
                  </a:rPr>
                </a:br>
                <a:r>
                  <a:rPr lang="ru-RU" b="1" i="1" dirty="0">
                    <a:solidFill>
                      <a:srgbClr val="A23495"/>
                    </a:solidFill>
                    <a:latin typeface="Arial Narrow" panose="020B0606020202030204" pitchFamily="34" charset="0"/>
                  </a:rPr>
                  <a:t>Крякаш като жаба звучно,</a:t>
                </a:r>
                <a:br>
                  <a:rPr lang="ru-RU" b="1" i="1" dirty="0">
                    <a:solidFill>
                      <a:srgbClr val="A23495"/>
                    </a:solidFill>
                    <a:latin typeface="Arial Narrow" panose="020B0606020202030204" pitchFamily="34" charset="0"/>
                  </a:rPr>
                </a:br>
                <a:r>
                  <a:rPr lang="ru-RU" b="1" i="1" dirty="0">
                    <a:solidFill>
                      <a:srgbClr val="A23495"/>
                    </a:solidFill>
                    <a:latin typeface="Arial Narrow" panose="020B0606020202030204" pitchFamily="34" charset="0"/>
                  </a:rPr>
                  <a:t>Правиш се цял ден на щур</a:t>
                </a:r>
                <a:br>
                  <a:rPr lang="ru-RU" b="1" i="1" dirty="0">
                    <a:solidFill>
                      <a:srgbClr val="A23495"/>
                    </a:solidFill>
                    <a:latin typeface="Arial Narrow" panose="020B0606020202030204" pitchFamily="34" charset="0"/>
                  </a:rPr>
                </a:br>
                <a:r>
                  <a:rPr lang="ru-RU" b="1" i="1" dirty="0">
                    <a:solidFill>
                      <a:srgbClr val="A23495"/>
                    </a:solidFill>
                    <a:latin typeface="Arial Narrow" panose="020B0606020202030204" pitchFamily="34" charset="0"/>
                  </a:rPr>
                  <a:t>Пред прехласнатий мочур!</a:t>
                </a:r>
                <a:endParaRPr lang="en-US" b="1" i="1" dirty="0">
                  <a:solidFill>
                    <a:srgbClr val="A23495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9768053" y="3165105"/>
                <a:ext cx="234532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bg-BG" sz="1400" b="1" dirty="0"/>
                  <a:t>превод: Анатолий Буковски</a:t>
                </a:r>
                <a:endParaRPr lang="en-US" sz="1400" b="1" dirty="0"/>
              </a:p>
            </p:txBody>
          </p:sp>
        </p:grpSp>
        <p:pic>
          <p:nvPicPr>
            <p:cNvPr id="1038" name="Picture 14" descr="Мирослав Б. Душанић: &quot;Lyrik - Lyric - Поезија&quot;: Емили Дикинсон (Emily ...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8550" y="953965"/>
              <a:ext cx="1619818" cy="2085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1170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232360"/>
            <a:ext cx="7936344" cy="495155"/>
          </a:xfrm>
        </p:spPr>
        <p:txBody>
          <a:bodyPr>
            <a:noAutofit/>
          </a:bodyPr>
          <a:lstStyle/>
          <a:p>
            <a:r>
              <a:rPr lang="bg-BG" b="1" i="1" dirty="0" smtClean="0">
                <a:latin typeface="+mn-lt"/>
              </a:rPr>
              <a:t>Митканията ми </a:t>
            </a:r>
            <a:r>
              <a:rPr lang="bg-BG" b="1" i="1" dirty="0">
                <a:latin typeface="+mn-lt"/>
              </a:rPr>
              <a:t>из ядрения свят</a:t>
            </a:r>
            <a:endParaRPr lang="en-US" b="1" i="1" dirty="0">
              <a:latin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70" y="809156"/>
            <a:ext cx="8923192" cy="5865074"/>
            <a:chOff x="1930400" y="821755"/>
            <a:chExt cx="8923192" cy="5782228"/>
          </a:xfrm>
        </p:grpSpPr>
        <p:pic>
          <p:nvPicPr>
            <p:cNvPr id="1026" name="Picture 2" descr="Map of the Wor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0400" y="821755"/>
              <a:ext cx="8923192" cy="5782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Placeholder 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6222" y="1856509"/>
              <a:ext cx="230698" cy="242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Placeholder 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0873" y="2216151"/>
              <a:ext cx="230698" cy="242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Placeholder 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8845" y="2102141"/>
              <a:ext cx="230698" cy="242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 descr="Placeholder 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5987" y="2408191"/>
              <a:ext cx="230698" cy="242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8" descr="Placeholder 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1819" y="2369406"/>
              <a:ext cx="230698" cy="242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 descr="Placeholder 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789" y="2179348"/>
              <a:ext cx="253548" cy="266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" descr="Placeholder 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0531" y="4549847"/>
              <a:ext cx="230698" cy="242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 descr="Placeholder 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3476" y="1803291"/>
              <a:ext cx="230698" cy="242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8" descr="Placeholder 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8149" y="1570325"/>
              <a:ext cx="230698" cy="242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8" descr="Placeholder 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9558" y="1634836"/>
              <a:ext cx="230698" cy="242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8" descr="Placeholder 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3627" y="1902257"/>
              <a:ext cx="230698" cy="242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8" descr="Placeholder 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5304" y="2310287"/>
              <a:ext cx="230698" cy="242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8" descr="Placeholder 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3198" y="2259957"/>
              <a:ext cx="230698" cy="242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8" descr="Placeholder 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1364" y="2402262"/>
              <a:ext cx="230698" cy="242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Placeholder 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9198" y="4591411"/>
              <a:ext cx="230698" cy="242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8" descr="Placeholder 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355" y="1958820"/>
              <a:ext cx="230698" cy="242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8" descr="Placeholder 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2750" y="2009218"/>
              <a:ext cx="230698" cy="242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8" descr="Placeholder 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9018" y="2086808"/>
              <a:ext cx="230698" cy="242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8" descr="Placeholder 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4160" y="2224320"/>
              <a:ext cx="230698" cy="242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 descr="Placeholder 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6797" y="2044781"/>
              <a:ext cx="230698" cy="242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8" descr="Placeholder 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7404" y="2525145"/>
              <a:ext cx="230698" cy="242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8" descr="Placeholder 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625" y="2318977"/>
              <a:ext cx="230698" cy="242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8" descr="Placeholder 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8472" y="2769287"/>
              <a:ext cx="230698" cy="242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8" descr="Placeholder 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5822" y="2894517"/>
              <a:ext cx="230698" cy="242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8" descr="Placeholder 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3608" y="3005230"/>
              <a:ext cx="230698" cy="242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8" descr="Placeholder 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8417" y="2604798"/>
              <a:ext cx="230698" cy="242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8" descr="Placeholder 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2631" y="2894516"/>
              <a:ext cx="230698" cy="242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8" descr="Placeholder 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4591" y="2021720"/>
              <a:ext cx="230698" cy="242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8" descr="Placeholder 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3149" y="2260320"/>
              <a:ext cx="230698" cy="242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8" descr="Placeholder 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9792" y="1888169"/>
              <a:ext cx="230698" cy="242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8" descr="Placeholder 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6565" y="2442807"/>
              <a:ext cx="230698" cy="242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Placeholder 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5994" y="5534869"/>
              <a:ext cx="230698" cy="242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7931360" y="809156"/>
            <a:ext cx="426064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200"/>
              </a:spcAft>
            </a:pPr>
            <a:r>
              <a:rPr lang="bg-BG" b="1" i="1" dirty="0"/>
              <a:t>Софийски Университет „Св. Климент Охридски“</a:t>
            </a:r>
            <a:r>
              <a:rPr lang="bg-BG" dirty="0"/>
              <a:t>: </a:t>
            </a:r>
            <a:r>
              <a:rPr lang="bg-BG" b="1" dirty="0">
                <a:solidFill>
                  <a:srgbClr val="FF0000"/>
                </a:solidFill>
              </a:rPr>
              <a:t>1980 – 2003</a:t>
            </a:r>
          </a:p>
          <a:p>
            <a:pPr algn="r">
              <a:spcAft>
                <a:spcPts val="200"/>
              </a:spcAft>
            </a:pPr>
            <a:r>
              <a:rPr lang="bg-BG" b="1" i="1" dirty="0"/>
              <a:t>Изследователски Център Юлих</a:t>
            </a:r>
            <a:r>
              <a:rPr lang="en-US" b="1" i="1" dirty="0"/>
              <a:t>, </a:t>
            </a:r>
            <a:r>
              <a:rPr lang="bg-BG" b="1" i="1" dirty="0"/>
              <a:t>Германия</a:t>
            </a:r>
            <a:r>
              <a:rPr lang="bg-BG" dirty="0"/>
              <a:t>: </a:t>
            </a:r>
            <a:r>
              <a:rPr lang="bg-BG" b="1" dirty="0">
                <a:solidFill>
                  <a:srgbClr val="FF0000"/>
                </a:solidFill>
              </a:rPr>
              <a:t>1987-1990, 1993</a:t>
            </a:r>
            <a:endParaRPr lang="bg-BG" sz="300" dirty="0"/>
          </a:p>
          <a:p>
            <a:pPr algn="r"/>
            <a:r>
              <a:rPr lang="bg-BG" b="1" i="1" dirty="0"/>
              <a:t>Милански Университет, Италия</a:t>
            </a:r>
            <a:r>
              <a:rPr lang="bg-BG" dirty="0"/>
              <a:t>  </a:t>
            </a:r>
          </a:p>
          <a:p>
            <a:pPr algn="r">
              <a:spcAft>
                <a:spcPts val="200"/>
              </a:spcAft>
            </a:pPr>
            <a:r>
              <a:rPr lang="bg-BG" dirty="0"/>
              <a:t>(с прекъсвания): </a:t>
            </a:r>
            <a:r>
              <a:rPr lang="bg-BG" b="1" dirty="0">
                <a:solidFill>
                  <a:srgbClr val="FF0000"/>
                </a:solidFill>
              </a:rPr>
              <a:t>1994-1996</a:t>
            </a:r>
            <a:endParaRPr lang="bg-BG" sz="300" dirty="0"/>
          </a:p>
          <a:p>
            <a:pPr algn="r"/>
            <a:r>
              <a:rPr lang="bg-BG" b="1" i="1" dirty="0"/>
              <a:t>Католически Университет в Льовен, Белгия</a:t>
            </a:r>
            <a:r>
              <a:rPr lang="bg-BG" dirty="0"/>
              <a:t> (с прекъсвания): </a:t>
            </a:r>
            <a:endParaRPr lang="en-US" dirty="0"/>
          </a:p>
          <a:p>
            <a:pPr algn="r"/>
            <a:r>
              <a:rPr lang="bg-BG" b="1" dirty="0">
                <a:solidFill>
                  <a:srgbClr val="FF0000"/>
                </a:solidFill>
              </a:rPr>
              <a:t>1994-2002</a:t>
            </a:r>
            <a:endParaRPr lang="bg-BG" sz="800" b="1" dirty="0">
              <a:solidFill>
                <a:srgbClr val="FF0000"/>
              </a:solidFill>
            </a:endParaRPr>
          </a:p>
          <a:p>
            <a:pPr algn="r"/>
            <a:r>
              <a:rPr lang="bg-BG" b="1" i="1" dirty="0"/>
              <a:t>Университет на Тенеси в Ноксвил, САЩ</a:t>
            </a:r>
            <a:r>
              <a:rPr lang="bg-BG" dirty="0"/>
              <a:t>:</a:t>
            </a:r>
            <a:r>
              <a:rPr lang="bg-BG" b="1" i="1" dirty="0"/>
              <a:t> </a:t>
            </a:r>
            <a:r>
              <a:rPr lang="bg-BG" b="1" dirty="0">
                <a:solidFill>
                  <a:srgbClr val="FF0000"/>
                </a:solidFill>
              </a:rPr>
              <a:t>1999-2000</a:t>
            </a:r>
            <a:endParaRPr lang="bg-BG" sz="800" b="1" dirty="0">
              <a:solidFill>
                <a:srgbClr val="FF0000"/>
              </a:solidFill>
            </a:endParaRPr>
          </a:p>
          <a:p>
            <a:pPr algn="r"/>
            <a:r>
              <a:rPr lang="bg-BG" b="1" i="1" dirty="0"/>
              <a:t>Университет в Камерино, Италия: </a:t>
            </a:r>
          </a:p>
          <a:p>
            <a:pPr algn="r"/>
            <a:r>
              <a:rPr lang="bg-BG" dirty="0">
                <a:solidFill>
                  <a:srgbClr val="0070C0"/>
                </a:solidFill>
              </a:rPr>
              <a:t>(</a:t>
            </a:r>
            <a:r>
              <a:rPr 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Rientro</a:t>
            </a: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dei</a:t>
            </a: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Cerveli</a:t>
            </a:r>
            <a:r>
              <a:rPr lang="bg-BG" dirty="0">
                <a:solidFill>
                  <a:srgbClr val="0070C0"/>
                </a:solidFill>
              </a:rPr>
              <a:t>) </a:t>
            </a:r>
            <a:r>
              <a:rPr lang="bg-BG" b="1" dirty="0">
                <a:solidFill>
                  <a:srgbClr val="FF0000"/>
                </a:solidFill>
              </a:rPr>
              <a:t>2003-2006</a:t>
            </a:r>
            <a:endParaRPr lang="en-US" sz="800" b="1" dirty="0">
              <a:solidFill>
                <a:srgbClr val="FF0000"/>
              </a:solidFill>
            </a:endParaRPr>
          </a:p>
          <a:p>
            <a:pPr algn="r"/>
            <a:r>
              <a:rPr lang="bg-BG" b="1" i="1" dirty="0"/>
              <a:t>Университет Париж Юг, Франция</a:t>
            </a:r>
            <a:r>
              <a:rPr lang="bg-BG" dirty="0"/>
              <a:t> </a:t>
            </a:r>
          </a:p>
          <a:p>
            <a:pPr algn="r">
              <a:spcAft>
                <a:spcPts val="200"/>
              </a:spcAft>
            </a:pPr>
            <a:r>
              <a:rPr lang="bg-BG" dirty="0"/>
              <a:t>(с прекъсвания): </a:t>
            </a:r>
            <a:r>
              <a:rPr lang="bg-BG" b="1" dirty="0">
                <a:solidFill>
                  <a:srgbClr val="FF0000"/>
                </a:solidFill>
              </a:rPr>
              <a:t>2006-2014</a:t>
            </a:r>
            <a:endParaRPr lang="bg-BG" dirty="0"/>
          </a:p>
          <a:p>
            <a:pPr algn="r">
              <a:spcAft>
                <a:spcPts val="200"/>
              </a:spcAft>
            </a:pPr>
            <a:r>
              <a:rPr lang="bg-BG" b="1" i="1" dirty="0"/>
              <a:t>ИЯИЯЕ, БАН</a:t>
            </a:r>
            <a:r>
              <a:rPr lang="bg-BG" dirty="0"/>
              <a:t>: </a:t>
            </a:r>
            <a:r>
              <a:rPr lang="bg-BG" b="1" dirty="0">
                <a:solidFill>
                  <a:srgbClr val="FF0000"/>
                </a:solidFill>
              </a:rPr>
              <a:t>2007-2013</a:t>
            </a:r>
          </a:p>
          <a:p>
            <a:pPr algn="r">
              <a:spcAft>
                <a:spcPts val="200"/>
              </a:spcAft>
            </a:pPr>
            <a:r>
              <a:rPr lang="bg-BG" b="1" i="1" dirty="0"/>
              <a:t>Лаборатория за Екстремна </a:t>
            </a:r>
          </a:p>
          <a:p>
            <a:pPr algn="r">
              <a:spcAft>
                <a:spcPts val="200"/>
              </a:spcAft>
            </a:pPr>
            <a:r>
              <a:rPr lang="bg-BG" b="1" i="1" dirty="0"/>
              <a:t>Светлина, Румъния</a:t>
            </a:r>
            <a:r>
              <a:rPr lang="en-US" b="1" i="1" dirty="0"/>
              <a:t>: </a:t>
            </a:r>
            <a:r>
              <a:rPr lang="bg-BG" b="1" dirty="0">
                <a:solidFill>
                  <a:srgbClr val="FF0000"/>
                </a:solidFill>
              </a:rPr>
              <a:t>от 2013</a:t>
            </a:r>
            <a:endParaRPr lang="en-US" b="1" dirty="0">
              <a:solidFill>
                <a:srgbClr val="FF0000"/>
              </a:solidFill>
            </a:endParaRPr>
          </a:p>
          <a:p>
            <a:pPr algn="r"/>
            <a:r>
              <a:rPr lang="bg-BG" b="1" i="1" dirty="0"/>
              <a:t>Университет </a:t>
            </a:r>
            <a:r>
              <a:rPr lang="bg-BG" b="1" i="1" dirty="0" smtClean="0"/>
              <a:t>Нанхуа, Хенян, Китай:</a:t>
            </a:r>
            <a:r>
              <a:rPr lang="bg-BG" b="1" dirty="0" smtClean="0">
                <a:solidFill>
                  <a:srgbClr val="FF0000"/>
                </a:solidFill>
              </a:rPr>
              <a:t> </a:t>
            </a:r>
            <a:r>
              <a:rPr lang="bg-BG" dirty="0">
                <a:solidFill>
                  <a:srgbClr val="0070C0"/>
                </a:solidFill>
              </a:rPr>
              <a:t>(</a:t>
            </a:r>
            <a:r>
              <a:rPr 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Thaus</a:t>
            </a:r>
            <a:r>
              <a:rPr lang="bg-BG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en-U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Talent Program</a:t>
            </a:r>
            <a:r>
              <a:rPr lang="bg-BG" dirty="0">
                <a:solidFill>
                  <a:srgbClr val="0070C0"/>
                </a:solidFill>
              </a:rPr>
              <a:t>) </a:t>
            </a:r>
            <a:r>
              <a:rPr lang="bg-BG" b="1" dirty="0">
                <a:solidFill>
                  <a:srgbClr val="FF0000"/>
                </a:solidFill>
              </a:rPr>
              <a:t>от 2026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5783" y="4987641"/>
            <a:ext cx="49177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research on six continents</a:t>
            </a:r>
            <a:r>
              <a:rPr lang="bg-BG" sz="2800" b="1" i="1" dirty="0"/>
              <a:t>, или</a:t>
            </a:r>
            <a:endParaRPr lang="en-US" sz="2800" b="1" i="1" dirty="0"/>
          </a:p>
          <a:p>
            <a:r>
              <a:rPr lang="bg-BG" sz="2800" b="1" i="1" dirty="0">
                <a:solidFill>
                  <a:srgbClr val="0070C0"/>
                </a:solidFill>
              </a:rPr>
              <a:t>„светът е едно голямо село“</a:t>
            </a:r>
            <a:endParaRPr lang="en-US" sz="2800" b="1" i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5" y="4930455"/>
            <a:ext cx="3023598" cy="1723597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F718B8E7-3202-4CF7-A632-8D449520BB3E}"/>
              </a:ext>
            </a:extLst>
          </p:cNvPr>
          <p:cNvGrpSpPr/>
          <p:nvPr/>
        </p:nvGrpSpPr>
        <p:grpSpPr>
          <a:xfrm>
            <a:off x="-3486" y="6624833"/>
            <a:ext cx="12198972" cy="276999"/>
            <a:chOff x="0" y="6599473"/>
            <a:chExt cx="12198972" cy="276999"/>
          </a:xfrm>
        </p:grpSpPr>
        <p:cxnSp>
          <p:nvCxnSpPr>
            <p:cNvPr id="41" name="Straight Connector 40">
              <a:extLst>
                <a:ext uri="{FF2B5EF4-FFF2-40B4-BE49-F238E27FC236}">
                  <a16:creationId xmlns="" xmlns:a16="http://schemas.microsoft.com/office/drawing/2014/main" id="{17046798-6B5C-4432-BC8B-A9FC2EFF2B31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="" xmlns:a16="http://schemas.microsoft.com/office/drawing/2014/main" id="{D96C9C67-CAE9-4EA6-886D-5E8AF1CECD08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TextBox 29">
              <a:extLst>
                <a:ext uri="{FF2B5EF4-FFF2-40B4-BE49-F238E27FC236}">
                  <a16:creationId xmlns="" xmlns:a16="http://schemas.microsoft.com/office/drawing/2014/main" id="{9ABA7771-8D1D-4C9A-BE40-BA4293460BFE}"/>
                </a:ext>
              </a:extLst>
            </p:cNvPr>
            <p:cNvSpPr txBox="1"/>
            <p:nvPr/>
          </p:nvSpPr>
          <p:spPr>
            <a:xfrm>
              <a:off x="2377559" y="6599473"/>
              <a:ext cx="74340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Baskerville" panose="02020502070401020303"/>
                </a:rPr>
                <a:t>80</a:t>
              </a:r>
              <a:r>
                <a:rPr lang="en-US" sz="1200" baseline="30000" dirty="0">
                  <a:latin typeface="Baskerville" panose="02020502070401020303"/>
                </a:rPr>
                <a:t>th</a:t>
              </a:r>
              <a:r>
                <a:rPr lang="en-US" sz="1200" dirty="0">
                  <a:latin typeface="Baskerville" panose="02020502070401020303"/>
                </a:rPr>
                <a:t> anniversary Department of Atomic Physics, St. </a:t>
              </a:r>
              <a:r>
                <a:rPr lang="en-US" sz="1200" dirty="0" err="1">
                  <a:latin typeface="Baskerville" panose="02020502070401020303"/>
                </a:rPr>
                <a:t>Kliment</a:t>
              </a:r>
              <a:r>
                <a:rPr lang="en-US" sz="1200" dirty="0">
                  <a:latin typeface="Baskerville" panose="02020502070401020303"/>
                </a:rPr>
                <a:t> </a:t>
              </a:r>
              <a:r>
                <a:rPr lang="en-US" sz="1200" dirty="0" err="1">
                  <a:latin typeface="Baskerville" panose="02020502070401020303"/>
                </a:rPr>
                <a:t>Ohridski</a:t>
              </a:r>
              <a:r>
                <a:rPr lang="en-US" sz="1200" dirty="0">
                  <a:latin typeface="Baskerville" panose="02020502070401020303"/>
                </a:rPr>
                <a:t> University of Sofia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April 16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 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– 18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2026</a:t>
              </a:r>
              <a:endParaRPr lang="aa-ET" sz="1200" dirty="0">
                <a:latin typeface="Baskerville" panose="02020502070401020303" pitchFamily="18" charset="0"/>
                <a:ea typeface="Baskerville" panose="02020502070401020303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8476" y="4507158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</a:t>
            </a:r>
          </a:p>
        </p:txBody>
      </p:sp>
      <p:sp>
        <p:nvSpPr>
          <p:cNvPr id="44" name="Right Arrow 43"/>
          <p:cNvSpPr/>
          <p:nvPr/>
        </p:nvSpPr>
        <p:spPr>
          <a:xfrm>
            <a:off x="8292701" y="1182256"/>
            <a:ext cx="632361" cy="27709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45"/>
          <p:cNvSpPr/>
          <p:nvPr/>
        </p:nvSpPr>
        <p:spPr>
          <a:xfrm>
            <a:off x="8297320" y="5546447"/>
            <a:ext cx="632361" cy="27709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C245759D-6CC8-402A-8ABD-CCB40C82A3EA}"/>
              </a:ext>
            </a:extLst>
          </p:cNvPr>
          <p:cNvGrpSpPr/>
          <p:nvPr/>
        </p:nvGrpSpPr>
        <p:grpSpPr>
          <a:xfrm>
            <a:off x="-61132" y="823625"/>
            <a:ext cx="7487757" cy="307777"/>
            <a:chOff x="-61132" y="823625"/>
            <a:chExt cx="7487757" cy="307777"/>
          </a:xfrm>
        </p:grpSpPr>
        <p:sp>
          <p:nvSpPr>
            <p:cNvPr id="48" name="Rectangle 47">
              <a:extLst>
                <a:ext uri="{FF2B5EF4-FFF2-40B4-BE49-F238E27FC236}">
                  <a16:creationId xmlns="" xmlns:a16="http://schemas.microsoft.com/office/drawing/2014/main" id="{384DB1DF-DFBC-48FA-8EB2-5338C220AE65}"/>
                </a:ext>
              </a:extLst>
            </p:cNvPr>
            <p:cNvSpPr/>
            <p:nvPr/>
          </p:nvSpPr>
          <p:spPr>
            <a:xfrm>
              <a:off x="1" y="846882"/>
              <a:ext cx="7232833" cy="28388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="" xmlns:a16="http://schemas.microsoft.com/office/drawing/2014/main" id="{DA440F19-FDA0-42D8-8586-38C2D9B8C599}"/>
                </a:ext>
              </a:extLst>
            </p:cNvPr>
            <p:cNvSpPr txBox="1"/>
            <p:nvPr/>
          </p:nvSpPr>
          <p:spPr>
            <a:xfrm>
              <a:off x="-61132" y="823625"/>
              <a:ext cx="74877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1" dirty="0" err="1"/>
                <a:t>cervello</a:t>
              </a:r>
              <a:r>
                <a:rPr lang="en-US" sz="1400" b="1" i="1" dirty="0"/>
                <a:t> –</a:t>
              </a:r>
              <a:r>
                <a:rPr lang="bg-BG" sz="1400" b="1" i="1" dirty="0"/>
                <a:t> (итл) мозък; талант – мерна единица за тегло в злато</a:t>
              </a:r>
              <a:r>
                <a:rPr lang="en-US" sz="1400" b="1" i="1" dirty="0"/>
                <a:t> </a:t>
              </a:r>
              <a:r>
                <a:rPr lang="bg-BG" sz="1400" b="1" i="1" dirty="0"/>
                <a:t>(библ.) 58.9 кг, (гр) 28 кг</a:t>
              </a:r>
              <a:endParaRPr lang="en-US" sz="1400" b="1" i="1" dirty="0"/>
            </a:p>
          </p:txBody>
        </p:sp>
      </p:grpSp>
      <p:pic>
        <p:nvPicPr>
          <p:cNvPr id="50" name="Picture 49" descr="Placeholder ">
            <a:extLst>
              <a:ext uri="{FF2B5EF4-FFF2-40B4-BE49-F238E27FC236}">
                <a16:creationId xmlns="" xmlns:a16="http://schemas.microsoft.com/office/drawing/2014/main" id="{71578146-E30E-4D31-9CA8-9D184A147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426" y="2550450"/>
            <a:ext cx="230698" cy="2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Placeholder ">
            <a:extLst>
              <a:ext uri="{FF2B5EF4-FFF2-40B4-BE49-F238E27FC236}">
                <a16:creationId xmlns="" xmlns:a16="http://schemas.microsoft.com/office/drawing/2014/main" id="{4EC0C715-F2B4-4DD2-BDBA-6D3B695ED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41" y="2189591"/>
            <a:ext cx="230698" cy="2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8" descr="Placeholder ">
            <a:extLst>
              <a:ext uri="{FF2B5EF4-FFF2-40B4-BE49-F238E27FC236}">
                <a16:creationId xmlns="" xmlns:a16="http://schemas.microsoft.com/office/drawing/2014/main" id="{1EB88BE5-5FF7-449F-9F24-1C1CAD22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444" y="2036762"/>
            <a:ext cx="230698" cy="2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Placeholder ">
            <a:extLst>
              <a:ext uri="{FF2B5EF4-FFF2-40B4-BE49-F238E27FC236}">
                <a16:creationId xmlns="" xmlns:a16="http://schemas.microsoft.com/office/drawing/2014/main" id="{92C56B17-D62B-46A2-927C-ACBAC8722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296" y="1864506"/>
            <a:ext cx="230698" cy="2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8" descr="Placeholder ">
            <a:extLst>
              <a:ext uri="{FF2B5EF4-FFF2-40B4-BE49-F238E27FC236}">
                <a16:creationId xmlns="" xmlns:a16="http://schemas.microsoft.com/office/drawing/2014/main" id="{537A497E-37BD-41E9-94D4-D4DF23EE7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870" y="1828788"/>
            <a:ext cx="230698" cy="2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Placeholder ">
            <a:extLst>
              <a:ext uri="{FF2B5EF4-FFF2-40B4-BE49-F238E27FC236}">
                <a16:creationId xmlns="" xmlns:a16="http://schemas.microsoft.com/office/drawing/2014/main" id="{0AC5D317-FB74-4575-B0EC-93FB12990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342" y="2084390"/>
            <a:ext cx="230698" cy="2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ight Arrow 43">
            <a:extLst>
              <a:ext uri="{FF2B5EF4-FFF2-40B4-BE49-F238E27FC236}">
                <a16:creationId xmlns="" xmlns:a16="http://schemas.microsoft.com/office/drawing/2014/main" id="{FD8A1026-D9B7-4B11-BC99-3543A6C17AC0}"/>
              </a:ext>
            </a:extLst>
          </p:cNvPr>
          <p:cNvSpPr/>
          <p:nvPr/>
        </p:nvSpPr>
        <p:spPr>
          <a:xfrm>
            <a:off x="8286277" y="4246287"/>
            <a:ext cx="632361" cy="277091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ight Arrow 43">
            <a:extLst>
              <a:ext uri="{FF2B5EF4-FFF2-40B4-BE49-F238E27FC236}">
                <a16:creationId xmlns="" xmlns:a16="http://schemas.microsoft.com/office/drawing/2014/main" id="{38012F12-3A0A-43E8-B63E-CFD76DE35A0E}"/>
              </a:ext>
            </a:extLst>
          </p:cNvPr>
          <p:cNvSpPr/>
          <p:nvPr/>
        </p:nvSpPr>
        <p:spPr>
          <a:xfrm>
            <a:off x="8074529" y="6243520"/>
            <a:ext cx="632361" cy="277091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8" descr="Placeholder ">
            <a:extLst>
              <a:ext uri="{FF2B5EF4-FFF2-40B4-BE49-F238E27FC236}">
                <a16:creationId xmlns="" xmlns:a16="http://schemas.microsoft.com/office/drawing/2014/main" id="{F9EA9006-8A77-4C22-B792-26BB06E9A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362" y="2023836"/>
            <a:ext cx="230698" cy="2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ight Arrow 59"/>
          <p:cNvSpPr/>
          <p:nvPr/>
        </p:nvSpPr>
        <p:spPr>
          <a:xfrm>
            <a:off x="8291095" y="1748544"/>
            <a:ext cx="632361" cy="27709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26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4" grpId="0" animBg="1"/>
      <p:bldP spid="46" grpId="0" animBg="1"/>
      <p:bldP spid="57" grpId="0" animBg="1"/>
      <p:bldP spid="58" grpId="0" animBg="1"/>
      <p:bldP spid="6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409700" y="2152650"/>
            <a:ext cx="10899138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bg-BG" sz="3200" dirty="0">
                <a:latin typeface="Segoe Script" panose="030B0504020000000003" pitchFamily="66" charset="0"/>
              </a:rPr>
              <a:t>„И ти ли ще режеш опашката на фотона!?“</a:t>
            </a:r>
            <a:endParaRPr lang="en-US" sz="3200" dirty="0">
              <a:latin typeface="Segoe Script" panose="030B0504020000000003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894" y="204652"/>
            <a:ext cx="8222670" cy="495155"/>
          </a:xfrm>
        </p:spPr>
        <p:txBody>
          <a:bodyPr>
            <a:normAutofit/>
          </a:bodyPr>
          <a:lstStyle/>
          <a:p>
            <a:r>
              <a:rPr lang="bg-BG" b="1" i="1" dirty="0">
                <a:latin typeface="+mn-lt"/>
              </a:rPr>
              <a:t>Катедра Атомна физика преди половин век</a:t>
            </a:r>
            <a:endParaRPr lang="en-US" b="1" i="1" dirty="0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F718B8E7-3202-4CF7-A632-8D449520BB3E}"/>
              </a:ext>
            </a:extLst>
          </p:cNvPr>
          <p:cNvGrpSpPr/>
          <p:nvPr/>
        </p:nvGrpSpPr>
        <p:grpSpPr>
          <a:xfrm>
            <a:off x="-3486" y="6601500"/>
            <a:ext cx="12198972" cy="276999"/>
            <a:chOff x="0" y="6603848"/>
            <a:chExt cx="12198972" cy="276999"/>
          </a:xfrm>
        </p:grpSpPr>
        <p:cxnSp>
          <p:nvCxnSpPr>
            <p:cNvPr id="4" name="Straight Connector 3">
              <a:extLst>
                <a:ext uri="{FF2B5EF4-FFF2-40B4-BE49-F238E27FC236}">
                  <a16:creationId xmlns="" xmlns:a16="http://schemas.microsoft.com/office/drawing/2014/main" id="{17046798-6B5C-4432-BC8B-A9FC2EFF2B31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D96C9C67-CAE9-4EA6-886D-5E8AF1CECD08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Box 29">
              <a:extLst>
                <a:ext uri="{FF2B5EF4-FFF2-40B4-BE49-F238E27FC236}">
                  <a16:creationId xmlns="" xmlns:a16="http://schemas.microsoft.com/office/drawing/2014/main" id="{9ABA7771-8D1D-4C9A-BE40-BA4293460BFE}"/>
                </a:ext>
              </a:extLst>
            </p:cNvPr>
            <p:cNvSpPr txBox="1"/>
            <p:nvPr/>
          </p:nvSpPr>
          <p:spPr>
            <a:xfrm>
              <a:off x="2411238" y="6603848"/>
              <a:ext cx="7390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Baskerville" panose="02020502070401020303"/>
                </a:rPr>
                <a:t>80</a:t>
              </a:r>
              <a:r>
                <a:rPr lang="en-US" sz="1200" baseline="30000" dirty="0">
                  <a:latin typeface="Baskerville" panose="02020502070401020303"/>
                </a:rPr>
                <a:t>th</a:t>
              </a:r>
              <a:r>
                <a:rPr lang="en-US" sz="1200" dirty="0">
                  <a:latin typeface="Baskerville" panose="02020502070401020303"/>
                </a:rPr>
                <a:t> anniversary Department of Atomic Physics, St. </a:t>
              </a:r>
              <a:r>
                <a:rPr lang="en-US" sz="1200" dirty="0" err="1">
                  <a:latin typeface="Baskerville" panose="02020502070401020303"/>
                </a:rPr>
                <a:t>Kliment</a:t>
              </a:r>
              <a:r>
                <a:rPr lang="en-US" sz="1200" dirty="0">
                  <a:latin typeface="Baskerville" panose="02020502070401020303"/>
                </a:rPr>
                <a:t> </a:t>
              </a:r>
              <a:r>
                <a:rPr lang="en-US" sz="1200" dirty="0" err="1">
                  <a:latin typeface="Baskerville" panose="02020502070401020303"/>
                </a:rPr>
                <a:t>Ohridski</a:t>
              </a:r>
              <a:r>
                <a:rPr lang="en-US" sz="1200" dirty="0">
                  <a:latin typeface="Baskerville" panose="02020502070401020303"/>
                </a:rPr>
                <a:t> University of Sofia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April 16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 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– 18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2026</a:t>
              </a:r>
              <a:endParaRPr lang="aa-ET" sz="1200" dirty="0">
                <a:latin typeface="Baskerville" panose="02020502070401020303" pitchFamily="18" charset="0"/>
                <a:ea typeface="Baskerville" panose="02020502070401020303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41246"/>
            <a:ext cx="1472218" cy="19834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79261" y="819149"/>
            <a:ext cx="10712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2000" b="1" dirty="0"/>
              <a:t>През 1975, след двугодишна военна служба в пехотния полк в Момчилград (поделение 50130 по тогавашната номенклатура), започнах да следвам физика, воден от стремежа някой ден да се нарека ядрен физик. През 1978, като студент в 3-ти курс, започнах да се миткам из катедра Атомна физика в желанието си да разбера с какво се занимават ядрените физици...  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9339" y="2893373"/>
            <a:ext cx="469836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/>
              <a:t>И така, в началото беше катедра Атомна физика, където научих много от: </a:t>
            </a:r>
          </a:p>
          <a:p>
            <a:endParaRPr lang="bg-BG" sz="1200" dirty="0"/>
          </a:p>
          <a:p>
            <a:pPr algn="ctr"/>
            <a:r>
              <a:rPr lang="bg-BG" sz="3600" dirty="0"/>
              <a:t>Борислав Славов</a:t>
            </a:r>
          </a:p>
          <a:p>
            <a:pPr algn="ctr"/>
            <a:r>
              <a:rPr lang="bg-BG" sz="3600" dirty="0"/>
              <a:t>Павел Каменов</a:t>
            </a:r>
          </a:p>
          <a:p>
            <a:pPr algn="ctr"/>
            <a:r>
              <a:rPr lang="bg-BG" sz="3600" dirty="0"/>
              <a:t>Емил Вапирев</a:t>
            </a:r>
          </a:p>
          <a:p>
            <a:pPr algn="ctr"/>
            <a:endParaRPr lang="bg-BG" sz="1000" dirty="0"/>
          </a:p>
          <a:p>
            <a:pPr algn="ctr"/>
            <a:r>
              <a:rPr lang="bg-BG" sz="2800" b="1" i="1" dirty="0"/>
              <a:t>и членувах в „Уиски Клуба“</a:t>
            </a:r>
            <a:endParaRPr lang="en-US" sz="2800" b="1" i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4679313" y="2707657"/>
            <a:ext cx="7677150" cy="3903198"/>
            <a:chOff x="0" y="2722502"/>
            <a:chExt cx="7677150" cy="3903198"/>
          </a:xfrm>
        </p:grpSpPr>
        <p:pic>
          <p:nvPicPr>
            <p:cNvPr id="1026" name="Picture 2" descr="Hologram of a single photon reconstructed from raw measurements seen in the left-hand side versus the theoretically predicted photon shape on the right-hand side. Credit: FU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22502"/>
              <a:ext cx="7677150" cy="3903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83128" y="2798623"/>
              <a:ext cx="37961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Hologram of a single photon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7164" y="6247013"/>
              <a:ext cx="3313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Nature Photonics, 10, 576 (2016)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62360" y="3158209"/>
              <a:ext cx="3383573" cy="3031784"/>
            </a:xfrm>
            <a:prstGeom prst="rect">
              <a:avLst/>
            </a:prstGeom>
          </p:spPr>
        </p:pic>
      </p:grpSp>
      <p:pic>
        <p:nvPicPr>
          <p:cNvPr id="2050" name="Picture 2" descr="Софийски университет - Национален център за високопроизводителни и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110" y="-3884"/>
            <a:ext cx="772890" cy="95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25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240757" y="1431637"/>
            <a:ext cx="6105236" cy="5169982"/>
            <a:chOff x="2124364" y="1440873"/>
            <a:chExt cx="6105236" cy="5169982"/>
          </a:xfrm>
        </p:grpSpPr>
        <p:grpSp>
          <p:nvGrpSpPr>
            <p:cNvPr id="13" name="Group 12"/>
            <p:cNvGrpSpPr/>
            <p:nvPr/>
          </p:nvGrpSpPr>
          <p:grpSpPr>
            <a:xfrm>
              <a:off x="2124364" y="1440873"/>
              <a:ext cx="6105236" cy="3454362"/>
              <a:chOff x="2641600" y="2373745"/>
              <a:chExt cx="6105236" cy="3454362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839453" y="2466298"/>
                <a:ext cx="5772727" cy="3030682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>
              <a:xfrm>
                <a:off x="2724727" y="2373745"/>
                <a:ext cx="6022109" cy="10252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641600" y="2886363"/>
                <a:ext cx="729673" cy="26831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7878618" y="3228424"/>
                <a:ext cx="733562" cy="24423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006436" y="5172362"/>
                <a:ext cx="5093855" cy="6557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26262" y="4235422"/>
              <a:ext cx="3419729" cy="2375433"/>
            </a:xfrm>
            <a:prstGeom prst="rect">
              <a:avLst/>
            </a:prstGeom>
          </p:spPr>
        </p:pic>
        <p:sp>
          <p:nvSpPr>
            <p:cNvPr id="16" name="Right Arrow 15"/>
            <p:cNvSpPr/>
            <p:nvPr/>
          </p:nvSpPr>
          <p:spPr>
            <a:xfrm rot="16200000" flipH="1" flipV="1">
              <a:off x="5747025" y="4488709"/>
              <a:ext cx="402382" cy="20320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313" y="204652"/>
            <a:ext cx="8388926" cy="495155"/>
          </a:xfrm>
        </p:spPr>
        <p:txBody>
          <a:bodyPr>
            <a:normAutofit/>
          </a:bodyPr>
          <a:lstStyle/>
          <a:p>
            <a:r>
              <a:rPr lang="bg-BG" b="1" i="1" dirty="0">
                <a:latin typeface="+mn-lt"/>
              </a:rPr>
              <a:t>Стипендия от </a:t>
            </a:r>
            <a:r>
              <a:rPr lang="bg-BG" b="1" i="1" dirty="0" smtClean="0">
                <a:latin typeface="+mn-lt"/>
              </a:rPr>
              <a:t>МААЕ </a:t>
            </a:r>
            <a:r>
              <a:rPr lang="bg-BG" b="1" i="1" dirty="0">
                <a:latin typeface="+mn-lt"/>
              </a:rPr>
              <a:t>в ГФР (Западна Германия)</a:t>
            </a:r>
            <a:r>
              <a:rPr lang="bg-BG" dirty="0"/>
              <a:t> 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80BA467-06F1-44F7-B0DE-1F702057F94E}"/>
              </a:ext>
            </a:extLst>
          </p:cNvPr>
          <p:cNvGrpSpPr/>
          <p:nvPr/>
        </p:nvGrpSpPr>
        <p:grpSpPr>
          <a:xfrm>
            <a:off x="-3486" y="6601500"/>
            <a:ext cx="12198972" cy="276999"/>
            <a:chOff x="0" y="6603848"/>
            <a:chExt cx="12198972" cy="276999"/>
          </a:xfrm>
        </p:grpSpPr>
        <p:cxnSp>
          <p:nvCxnSpPr>
            <p:cNvPr id="4" name="Straight Connector 3">
              <a:extLst>
                <a:ext uri="{FF2B5EF4-FFF2-40B4-BE49-F238E27FC236}">
                  <a16:creationId xmlns="" xmlns:a16="http://schemas.microsoft.com/office/drawing/2014/main" id="{EADD3C24-CC61-4C45-9567-783A553B0885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F70CA1F6-8152-417B-AC54-E8B3A90A7BAE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Box 29">
              <a:extLst>
                <a:ext uri="{FF2B5EF4-FFF2-40B4-BE49-F238E27FC236}">
                  <a16:creationId xmlns="" xmlns:a16="http://schemas.microsoft.com/office/drawing/2014/main" id="{7792D309-7188-4DDA-982E-2989DD47BB3E}"/>
                </a:ext>
              </a:extLst>
            </p:cNvPr>
            <p:cNvSpPr txBox="1"/>
            <p:nvPr/>
          </p:nvSpPr>
          <p:spPr>
            <a:xfrm>
              <a:off x="2411238" y="6603848"/>
              <a:ext cx="7390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Baskerville" panose="02020502070401020303"/>
                </a:rPr>
                <a:t>80</a:t>
              </a:r>
              <a:r>
                <a:rPr lang="en-US" sz="1200" baseline="30000" dirty="0">
                  <a:latin typeface="Baskerville" panose="02020502070401020303"/>
                </a:rPr>
                <a:t>th</a:t>
              </a:r>
              <a:r>
                <a:rPr lang="en-US" sz="1200" dirty="0">
                  <a:latin typeface="Baskerville" panose="02020502070401020303"/>
                </a:rPr>
                <a:t> anniversary Department of Atomic Physics, St. </a:t>
              </a:r>
              <a:r>
                <a:rPr lang="en-US" sz="1200" dirty="0" err="1">
                  <a:latin typeface="Baskerville" panose="02020502070401020303"/>
                </a:rPr>
                <a:t>Kliment</a:t>
              </a:r>
              <a:r>
                <a:rPr lang="en-US" sz="1200" dirty="0">
                  <a:latin typeface="Baskerville" panose="02020502070401020303"/>
                </a:rPr>
                <a:t> </a:t>
              </a:r>
              <a:r>
                <a:rPr lang="en-US" sz="1200" dirty="0" err="1">
                  <a:latin typeface="Baskerville" panose="02020502070401020303"/>
                </a:rPr>
                <a:t>Ohridski</a:t>
              </a:r>
              <a:r>
                <a:rPr lang="en-US" sz="1200" dirty="0">
                  <a:latin typeface="Baskerville" panose="02020502070401020303"/>
                </a:rPr>
                <a:t> University of Sofia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April 16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 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– 18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2026</a:t>
              </a:r>
              <a:endParaRPr lang="aa-ET" sz="1200" dirty="0">
                <a:latin typeface="Baskerville" panose="02020502070401020303" pitchFamily="18" charset="0"/>
                <a:ea typeface="Baskerville" panose="02020502070401020303" pitchFamily="18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9015" y="5180679"/>
            <a:ext cx="5169021" cy="1350570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8589089" y="5436495"/>
            <a:ext cx="327963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970684" y="5694191"/>
            <a:ext cx="4898967" cy="3018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963489" y="5997169"/>
            <a:ext cx="3389551" cy="1013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0437" y="2249005"/>
            <a:ext cx="3731489" cy="16589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A5BB88C-A803-4C03-9D3F-6CD5B01EAA6E}"/>
              </a:ext>
            </a:extLst>
          </p:cNvPr>
          <p:cNvSpPr txBox="1"/>
          <p:nvPr/>
        </p:nvSpPr>
        <p:spPr>
          <a:xfrm>
            <a:off x="2905777" y="756359"/>
            <a:ext cx="92413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b="1" dirty="0"/>
              <a:t>На 6-ти януари </a:t>
            </a:r>
            <a:r>
              <a:rPr lang="en-US" b="1" dirty="0"/>
              <a:t>1987 </a:t>
            </a:r>
            <a:r>
              <a:rPr lang="bg-BG" b="1" dirty="0"/>
              <a:t>със стипения от </a:t>
            </a:r>
            <a:r>
              <a:rPr lang="bg-BG" b="1" dirty="0" smtClean="0"/>
              <a:t>МААЕ </a:t>
            </a:r>
            <a:r>
              <a:rPr lang="bg-BG" b="1" dirty="0"/>
              <a:t>започнах работа в групата на </a:t>
            </a:r>
            <a:r>
              <a:rPr lang="bg-BG" b="1" dirty="0" smtClean="0"/>
              <a:t>проф</a:t>
            </a:r>
            <a:r>
              <a:rPr lang="en-US" b="1" dirty="0" smtClean="0"/>
              <a:t>.</a:t>
            </a:r>
            <a:r>
              <a:rPr lang="bg-BG" b="1" dirty="0" smtClean="0"/>
              <a:t> </a:t>
            </a:r>
            <a:r>
              <a:rPr lang="bg-BG" b="1" u="sng" dirty="0">
                <a:solidFill>
                  <a:srgbClr val="0070C0"/>
                </a:solidFill>
              </a:rPr>
              <a:t>Райнер </a:t>
            </a:r>
            <a:r>
              <a:rPr lang="bg-BG" b="1" u="sng" dirty="0" smtClean="0">
                <a:solidFill>
                  <a:srgbClr val="0070C0"/>
                </a:solidFill>
              </a:rPr>
              <a:t> </a:t>
            </a:r>
            <a:r>
              <a:rPr lang="bg-BG" b="1" u="sng" dirty="0">
                <a:solidFill>
                  <a:srgbClr val="0070C0"/>
                </a:solidFill>
              </a:rPr>
              <a:t>Лийдер</a:t>
            </a:r>
            <a:r>
              <a:rPr lang="bg-BG" b="1" dirty="0">
                <a:solidFill>
                  <a:srgbClr val="0070C0"/>
                </a:solidFill>
              </a:rPr>
              <a:t> </a:t>
            </a:r>
            <a:r>
              <a:rPr lang="bg-BG" b="1" dirty="0"/>
              <a:t>в Центъра за ядрени изследвания (</a:t>
            </a:r>
            <a:r>
              <a:rPr lang="en-US" b="1" dirty="0" err="1"/>
              <a:t>Kernforschunganlage</a:t>
            </a:r>
            <a:r>
              <a:rPr lang="bg-BG" b="1" dirty="0"/>
              <a:t>, </a:t>
            </a:r>
            <a:r>
              <a:rPr lang="en-US" b="1" dirty="0"/>
              <a:t>KFA</a:t>
            </a:r>
            <a:r>
              <a:rPr lang="bg-BG" b="1" dirty="0"/>
              <a:t>-</a:t>
            </a:r>
            <a:r>
              <a:rPr lang="en-US" b="1" dirty="0" err="1"/>
              <a:t>Jülich</a:t>
            </a:r>
            <a:r>
              <a:rPr lang="bg-BG" b="1" dirty="0"/>
              <a:t>) в Юлих, ГФР</a:t>
            </a:r>
            <a:r>
              <a:rPr lang="en-US" b="1" dirty="0"/>
              <a:t>. </a:t>
            </a:r>
            <a:r>
              <a:rPr lang="bg-BG" b="1" dirty="0"/>
              <a:t>В рамките на колаборацията </a:t>
            </a:r>
            <a:r>
              <a:rPr lang="en-US" b="1" dirty="0"/>
              <a:t>OSIRIS</a:t>
            </a:r>
            <a:r>
              <a:rPr lang="bg-BG" b="1" dirty="0"/>
              <a:t>, немските ядрени спектроскописти изграждаха гама-спектрометър състоящ се от 12 </a:t>
            </a:r>
            <a:r>
              <a:rPr lang="en-US" b="1" dirty="0"/>
              <a:t>Ge </a:t>
            </a:r>
            <a:r>
              <a:rPr lang="bg-BG" b="1" dirty="0"/>
              <a:t>детектора с анти-Комптънови защити. Започваше ерата на многодетекторните системи в ядрената физика и аз попаднах там от самото начало. След някои </a:t>
            </a:r>
            <a:r>
              <a:rPr lang="bg-BG" b="1" i="1" dirty="0"/>
              <a:t>митарства</a:t>
            </a:r>
            <a:r>
              <a:rPr lang="bg-BG" b="1" dirty="0"/>
              <a:t> защитих и дисертация...</a:t>
            </a:r>
            <a:endParaRPr lang="en-US" b="1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6343" y="4003332"/>
            <a:ext cx="5410422" cy="1008824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-11964" y="788568"/>
            <a:ext cx="2940710" cy="5777932"/>
            <a:chOff x="-11964" y="788568"/>
            <a:chExt cx="2940710" cy="577793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1964" y="788568"/>
              <a:ext cx="2940710" cy="458158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-2950" y="5366171"/>
              <a:ext cx="2931696" cy="120032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bg-BG" b="1" i="1" dirty="0">
                  <a:latin typeface="Arial Narrow" panose="020B0606020202030204" pitchFamily="34" charset="0"/>
                </a:rPr>
                <a:t>многодетекторни системи в ядрената физика: преход сравним с откритието на микроскопа в биологията</a:t>
              </a:r>
              <a:endParaRPr lang="en-US" b="1" i="1" dirty="0">
                <a:latin typeface="Arial Narrow" panose="020B0606020202030204" pitchFamily="34" charset="0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2897" y="40738"/>
            <a:ext cx="964183" cy="77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3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 err="1">
                <a:latin typeface="+mn-lt"/>
              </a:rPr>
              <a:t>Bellissima</a:t>
            </a:r>
            <a:r>
              <a:rPr lang="en-US" b="1" i="1" dirty="0">
                <a:latin typeface="+mn-lt"/>
              </a:rPr>
              <a:t>: </a:t>
            </a:r>
            <a:r>
              <a:rPr lang="bg-BG" b="1" i="1" dirty="0">
                <a:latin typeface="+mn-lt"/>
              </a:rPr>
              <a:t>Милано, Падуа, Камерино, Катаня</a:t>
            </a:r>
            <a:endParaRPr lang="en-US" b="1" i="1" dirty="0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FB1D1519-0499-4108-8AC6-2CC402F458B7}"/>
              </a:ext>
            </a:extLst>
          </p:cNvPr>
          <p:cNvGrpSpPr/>
          <p:nvPr/>
        </p:nvGrpSpPr>
        <p:grpSpPr>
          <a:xfrm>
            <a:off x="-3486" y="6601500"/>
            <a:ext cx="12198972" cy="276999"/>
            <a:chOff x="0" y="6603848"/>
            <a:chExt cx="12198972" cy="276999"/>
          </a:xfrm>
        </p:grpSpPr>
        <p:cxnSp>
          <p:nvCxnSpPr>
            <p:cNvPr id="4" name="Straight Connector 3">
              <a:extLst>
                <a:ext uri="{FF2B5EF4-FFF2-40B4-BE49-F238E27FC236}">
                  <a16:creationId xmlns="" xmlns:a16="http://schemas.microsoft.com/office/drawing/2014/main" id="{80C431A2-58CF-41C1-993F-65D77C6BEA5B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664EF293-2574-44D2-9000-9DC083C66C1A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Box 29">
              <a:extLst>
                <a:ext uri="{FF2B5EF4-FFF2-40B4-BE49-F238E27FC236}">
                  <a16:creationId xmlns="" xmlns:a16="http://schemas.microsoft.com/office/drawing/2014/main" id="{3E9AAA0B-D618-4B6E-BF26-AE68AD4CF823}"/>
                </a:ext>
              </a:extLst>
            </p:cNvPr>
            <p:cNvSpPr txBox="1"/>
            <p:nvPr/>
          </p:nvSpPr>
          <p:spPr>
            <a:xfrm>
              <a:off x="2411238" y="6603848"/>
              <a:ext cx="7390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Baskerville" panose="02020502070401020303"/>
                </a:rPr>
                <a:t>80</a:t>
              </a:r>
              <a:r>
                <a:rPr lang="en-US" sz="1200" baseline="30000" dirty="0">
                  <a:latin typeface="Baskerville" panose="02020502070401020303"/>
                </a:rPr>
                <a:t>th</a:t>
              </a:r>
              <a:r>
                <a:rPr lang="en-US" sz="1200" dirty="0">
                  <a:latin typeface="Baskerville" panose="02020502070401020303"/>
                </a:rPr>
                <a:t> anniversary Department of Atomic Physics, St. </a:t>
              </a:r>
              <a:r>
                <a:rPr lang="en-US" sz="1200" dirty="0" err="1">
                  <a:latin typeface="Baskerville" panose="02020502070401020303"/>
                </a:rPr>
                <a:t>Kliment</a:t>
              </a:r>
              <a:r>
                <a:rPr lang="en-US" sz="1200" dirty="0">
                  <a:latin typeface="Baskerville" panose="02020502070401020303"/>
                </a:rPr>
                <a:t> </a:t>
              </a:r>
              <a:r>
                <a:rPr lang="en-US" sz="1200" dirty="0" err="1">
                  <a:latin typeface="Baskerville" panose="02020502070401020303"/>
                </a:rPr>
                <a:t>Ohridski</a:t>
              </a:r>
              <a:r>
                <a:rPr lang="en-US" sz="1200" dirty="0">
                  <a:latin typeface="Baskerville" panose="02020502070401020303"/>
                </a:rPr>
                <a:t> University of Sofia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April 16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 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– 18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2026</a:t>
              </a:r>
              <a:endParaRPr lang="aa-ET" sz="1200" dirty="0">
                <a:latin typeface="Baskerville" panose="02020502070401020303" pitchFamily="18" charset="0"/>
                <a:ea typeface="Baskerville" panose="02020502070401020303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A5BB88C-A803-4C03-9D3F-6CD5B01EAA6E}"/>
              </a:ext>
            </a:extLst>
          </p:cNvPr>
          <p:cNvSpPr txBox="1"/>
          <p:nvPr/>
        </p:nvSpPr>
        <p:spPr>
          <a:xfrm>
            <a:off x="2867161" y="774831"/>
            <a:ext cx="93076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b="1" dirty="0"/>
              <a:t>През 1993 получих стипендия от </a:t>
            </a:r>
            <a:r>
              <a:rPr lang="en-US" b="1" dirty="0"/>
              <a:t>INFN </a:t>
            </a:r>
            <a:r>
              <a:rPr lang="bg-BG" b="1" dirty="0"/>
              <a:t>и през 1994 отидох в Миланския Университет да работя с професор </a:t>
            </a:r>
            <a:r>
              <a:rPr lang="bg-BG" b="1" u="sng" dirty="0">
                <a:solidFill>
                  <a:srgbClr val="0070C0"/>
                </a:solidFill>
              </a:rPr>
              <a:t>Джовани (Нани) Ло Бианко</a:t>
            </a:r>
            <a:r>
              <a:rPr lang="en-US" b="1" dirty="0"/>
              <a:t>.</a:t>
            </a:r>
            <a:r>
              <a:rPr lang="bg-BG" b="1" dirty="0"/>
              <a:t> В Националната лаборатория в Леняро, италианските ядрени спектроскописти изграждаха гама-спектрометъра </a:t>
            </a:r>
            <a:r>
              <a:rPr lang="en-US" b="1" dirty="0"/>
              <a:t>GASP</a:t>
            </a:r>
            <a:r>
              <a:rPr lang="bg-BG" b="1" dirty="0"/>
              <a:t>, състоящ се от 40 </a:t>
            </a:r>
            <a:r>
              <a:rPr lang="en-US" b="1" dirty="0"/>
              <a:t>Ge </a:t>
            </a:r>
            <a:r>
              <a:rPr lang="bg-BG" b="1" dirty="0"/>
              <a:t>детектора с анти-Комптънови защити и аз имах нужните знания да участвам в това приключение. Сътрудничеството ни продължи през годините и след като Нани се премести в Камерино, през 2003 получих професура в рамките на програмата </a:t>
            </a:r>
            <a:r>
              <a:rPr lang="en-US" b="1" dirty="0" err="1">
                <a:solidFill>
                  <a:srgbClr val="FF0000"/>
                </a:solidFill>
              </a:rPr>
              <a:t>Rientro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dei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Cervelli</a:t>
            </a:r>
            <a:r>
              <a:rPr lang="en-US" b="1" dirty="0"/>
              <a:t> </a:t>
            </a:r>
            <a:r>
              <a:rPr lang="bg-BG" b="1" dirty="0"/>
              <a:t>и останах там до 2007</a:t>
            </a:r>
            <a:r>
              <a:rPr lang="en-US" b="1" dirty="0"/>
              <a:t>. </a:t>
            </a:r>
            <a:r>
              <a:rPr lang="bg-BG" b="1" dirty="0"/>
              <a:t>С Нани провеждахме експерименти в Южната национална лаборатория в Катания, сътрудничество което продължава и сега</a:t>
            </a:r>
            <a:r>
              <a:rPr lang="en-US" b="1" dirty="0"/>
              <a:t>, </a:t>
            </a:r>
            <a:r>
              <a:rPr lang="bg-BG" b="1" dirty="0"/>
              <a:t>след като Нани го няма.  </a:t>
            </a:r>
            <a:endParaRPr lang="en-US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-101847" y="2704572"/>
            <a:ext cx="3084945" cy="3953950"/>
            <a:chOff x="-101597" y="784001"/>
            <a:chExt cx="3084945" cy="395395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784001"/>
              <a:ext cx="2879954" cy="388145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101597" y="3814621"/>
              <a:ext cx="30849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b="1" dirty="0">
                  <a:solidFill>
                    <a:srgbClr val="FFFF00"/>
                  </a:solidFill>
                </a:rPr>
                <a:t>Катедрата на проф. Галилео Галилей пред залата на 40-те</a:t>
              </a:r>
              <a:r>
                <a:rPr lang="en-US" b="1" dirty="0">
                  <a:solidFill>
                    <a:srgbClr val="FFFF00"/>
                  </a:solidFill>
                </a:rPr>
                <a:t> </a:t>
              </a:r>
              <a:r>
                <a:rPr lang="bg-BG" b="1" dirty="0">
                  <a:solidFill>
                    <a:srgbClr val="FFFF00"/>
                  </a:solidFill>
                </a:rPr>
                <a:t>в Университета на Падуа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3082" name="Picture 10" descr="Camerino | Macerata By March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52" y="769975"/>
            <a:ext cx="2894601" cy="193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-46182" y="794329"/>
            <a:ext cx="1210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/>
              <a:t>Камерино</a:t>
            </a:r>
            <a:endParaRPr lang="en-US" b="1" dirty="0"/>
          </a:p>
        </p:txBody>
      </p:sp>
      <p:grpSp>
        <p:nvGrpSpPr>
          <p:cNvPr id="18" name="Group 17"/>
          <p:cNvGrpSpPr/>
          <p:nvPr/>
        </p:nvGrpSpPr>
        <p:grpSpPr>
          <a:xfrm>
            <a:off x="2867289" y="4526500"/>
            <a:ext cx="2285994" cy="2059523"/>
            <a:chOff x="2877133" y="3024919"/>
            <a:chExt cx="2285994" cy="205952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88294" y="3095553"/>
              <a:ext cx="2274833" cy="198888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877133" y="3024919"/>
              <a:ext cx="15461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g-BG" b="1" dirty="0"/>
                <a:t>Катаня и Етна</a:t>
              </a:r>
              <a:endParaRPr lang="en-US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837353" y="3042724"/>
            <a:ext cx="2312977" cy="1563171"/>
            <a:chOff x="2858656" y="5038448"/>
            <a:chExt cx="2312977" cy="1563171"/>
          </a:xfrm>
        </p:grpSpPr>
        <p:pic>
          <p:nvPicPr>
            <p:cNvPr id="1028" name="Picture 4" descr="https://media-cdn.tripadvisor.com/media/attractions-splice-spp-674x446/13/ab/8f/cb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133" y="5071952"/>
              <a:ext cx="2294500" cy="1529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2858656" y="5038448"/>
              <a:ext cx="936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La Scala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1094" y="2990260"/>
            <a:ext cx="7069378" cy="10441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9636" y="4090976"/>
            <a:ext cx="2506347" cy="247221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0340" y="4090975"/>
            <a:ext cx="3443042" cy="24652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03375" y="1"/>
            <a:ext cx="878393" cy="86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90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87" y="3974201"/>
            <a:ext cx="2861411" cy="26346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129" y="223124"/>
            <a:ext cx="8074890" cy="495155"/>
          </a:xfrm>
        </p:spPr>
        <p:txBody>
          <a:bodyPr>
            <a:normAutofit/>
          </a:bodyPr>
          <a:lstStyle/>
          <a:p>
            <a:r>
              <a:rPr lang="bg-BG" b="1" i="1" dirty="0">
                <a:latin typeface="+mn-lt"/>
              </a:rPr>
              <a:t>Белгия: на границата между европейските сили </a:t>
            </a:r>
            <a:endParaRPr lang="en-US" b="1" i="1" dirty="0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2185F62-86D4-44CE-AA4D-341B821ADFC6}"/>
              </a:ext>
            </a:extLst>
          </p:cNvPr>
          <p:cNvGrpSpPr/>
          <p:nvPr/>
        </p:nvGrpSpPr>
        <p:grpSpPr>
          <a:xfrm>
            <a:off x="-3486" y="6601500"/>
            <a:ext cx="12198972" cy="276999"/>
            <a:chOff x="0" y="6603848"/>
            <a:chExt cx="12198972" cy="276999"/>
          </a:xfrm>
        </p:grpSpPr>
        <p:cxnSp>
          <p:nvCxnSpPr>
            <p:cNvPr id="4" name="Straight Connector 3">
              <a:extLst>
                <a:ext uri="{FF2B5EF4-FFF2-40B4-BE49-F238E27FC236}">
                  <a16:creationId xmlns="" xmlns:a16="http://schemas.microsoft.com/office/drawing/2014/main" id="{F71EB6D9-8FC3-4038-AE33-E0ABD4C19345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="" xmlns:a16="http://schemas.microsoft.com/office/drawing/2014/main" id="{C075BAA0-216C-4A71-8C39-507388944EAF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Box 29">
              <a:extLst>
                <a:ext uri="{FF2B5EF4-FFF2-40B4-BE49-F238E27FC236}">
                  <a16:creationId xmlns="" xmlns:a16="http://schemas.microsoft.com/office/drawing/2014/main" id="{268AF456-1942-4C20-B728-06D8A0E3B107}"/>
                </a:ext>
              </a:extLst>
            </p:cNvPr>
            <p:cNvSpPr txBox="1"/>
            <p:nvPr/>
          </p:nvSpPr>
          <p:spPr>
            <a:xfrm>
              <a:off x="2411238" y="6603848"/>
              <a:ext cx="7390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Baskerville" panose="02020502070401020303"/>
                </a:rPr>
                <a:t>80</a:t>
              </a:r>
              <a:r>
                <a:rPr lang="en-US" sz="1200" baseline="30000" dirty="0">
                  <a:latin typeface="Baskerville" panose="02020502070401020303"/>
                </a:rPr>
                <a:t>th</a:t>
              </a:r>
              <a:r>
                <a:rPr lang="en-US" sz="1200" dirty="0">
                  <a:latin typeface="Baskerville" panose="02020502070401020303"/>
                </a:rPr>
                <a:t> anniversary Department of Atomic Physics, St. </a:t>
              </a:r>
              <a:r>
                <a:rPr lang="en-US" sz="1200" dirty="0" err="1">
                  <a:latin typeface="Baskerville" panose="02020502070401020303"/>
                </a:rPr>
                <a:t>Kliment</a:t>
              </a:r>
              <a:r>
                <a:rPr lang="en-US" sz="1200" dirty="0">
                  <a:latin typeface="Baskerville" panose="02020502070401020303"/>
                </a:rPr>
                <a:t> </a:t>
              </a:r>
              <a:r>
                <a:rPr lang="en-US" sz="1200" dirty="0" err="1">
                  <a:latin typeface="Baskerville" panose="02020502070401020303"/>
                </a:rPr>
                <a:t>Ohridski</a:t>
              </a:r>
              <a:r>
                <a:rPr lang="en-US" sz="1200" dirty="0">
                  <a:latin typeface="Baskerville" panose="02020502070401020303"/>
                </a:rPr>
                <a:t> University of Sofia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April 16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 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– 18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2026</a:t>
              </a:r>
              <a:endParaRPr lang="aa-ET" sz="1200" dirty="0">
                <a:latin typeface="Baskerville" panose="02020502070401020303" pitchFamily="18" charset="0"/>
                <a:ea typeface="Baskerville" panose="02020502070401020303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A5BB88C-A803-4C03-9D3F-6CD5B01EAA6E}"/>
              </a:ext>
            </a:extLst>
          </p:cNvPr>
          <p:cNvSpPr txBox="1"/>
          <p:nvPr/>
        </p:nvSpPr>
        <p:spPr>
          <a:xfrm>
            <a:off x="2839453" y="830247"/>
            <a:ext cx="93076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b="1" dirty="0"/>
              <a:t>В края на 199</a:t>
            </a:r>
            <a:r>
              <a:rPr lang="en-US" b="1" dirty="0"/>
              <a:t>4</a:t>
            </a:r>
            <a:r>
              <a:rPr lang="bg-BG" b="1" dirty="0"/>
              <a:t> по телефона ми се обади проф. </a:t>
            </a:r>
            <a:r>
              <a:rPr lang="bg-BG" b="1" u="sng" dirty="0">
                <a:solidFill>
                  <a:srgbClr val="0070C0"/>
                </a:solidFill>
              </a:rPr>
              <a:t>Роман Кузман </a:t>
            </a:r>
            <a:r>
              <a:rPr lang="bg-BG" b="1" dirty="0"/>
              <a:t>и ме покани да работя с него в Католическия Университет в Льовен</a:t>
            </a:r>
            <a:r>
              <a:rPr lang="en-US" b="1" dirty="0"/>
              <a:t>.</a:t>
            </a:r>
            <a:r>
              <a:rPr lang="bg-BG" b="1" dirty="0"/>
              <a:t> Така, през май 1995 започна дългогодишното ми сътрудничество с Ромѐ и ученичката </a:t>
            </a:r>
            <a:r>
              <a:rPr lang="bg-BG" b="1" dirty="0" smtClean="0"/>
              <a:t>му проф. </a:t>
            </a:r>
            <a:r>
              <a:rPr lang="bg-BG" b="1" u="sng" dirty="0">
                <a:solidFill>
                  <a:srgbClr val="0070C0"/>
                </a:solidFill>
              </a:rPr>
              <a:t>Герда Нейенс</a:t>
            </a:r>
            <a:r>
              <a:rPr lang="bg-BG" b="1" dirty="0"/>
              <a:t>. Ромѐ</a:t>
            </a:r>
            <a:r>
              <a:rPr lang="en-US" b="1" dirty="0"/>
              <a:t> </a:t>
            </a:r>
            <a:r>
              <a:rPr lang="bg-BG" b="1" dirty="0"/>
              <a:t>беше разработил нова техника за измерване на ядрени моменти, спектроскопията на смесване на нивата, и искаше да я използва. Завърнах обратно се към физиката на свръхфините взаимодействия и </a:t>
            </a:r>
            <a:r>
              <a:rPr lang="bg-BG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завърши един цикъл от спиралата на научния ми живот. </a:t>
            </a:r>
            <a:r>
              <a:rPr lang="bg-BG" b="1" dirty="0"/>
              <a:t> 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7273" y="22618"/>
            <a:ext cx="543815" cy="837769"/>
          </a:xfrm>
          <a:prstGeom prst="rect">
            <a:avLst/>
          </a:prstGeom>
        </p:spPr>
      </p:pic>
      <p:pic>
        <p:nvPicPr>
          <p:cNvPr id="2050" name="Picture 2" descr="KU Leuven Office Photos | Glassdo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" y="735353"/>
            <a:ext cx="2842939" cy="187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5419" y="2244438"/>
            <a:ext cx="1991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i="1" dirty="0">
                <a:solidFill>
                  <a:srgbClr val="FFFF00"/>
                </a:solidFill>
              </a:rPr>
              <a:t>замъкът Хеверле</a:t>
            </a:r>
            <a:endParaRPr lang="en-US" b="1" i="1" dirty="0">
              <a:solidFill>
                <a:srgbClr val="FFFF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0" y="2575337"/>
            <a:ext cx="2852175" cy="14081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801" y="3680689"/>
            <a:ext cx="1755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i="1" dirty="0">
                <a:solidFill>
                  <a:srgbClr val="FFFF00"/>
                </a:solidFill>
              </a:rPr>
              <a:t>библиотеката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" y="6280721"/>
            <a:ext cx="158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i="1" dirty="0">
                <a:solidFill>
                  <a:srgbClr val="FFFF00"/>
                </a:solidFill>
              </a:rPr>
              <a:t>кметството</a:t>
            </a:r>
            <a:endParaRPr lang="en-US" b="1" i="1" dirty="0">
              <a:solidFill>
                <a:srgbClr val="FFFF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996994" y="2247664"/>
            <a:ext cx="8432708" cy="1802357"/>
            <a:chOff x="2996994" y="2247664"/>
            <a:chExt cx="8432708" cy="180235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96994" y="2550107"/>
              <a:ext cx="5928383" cy="123742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23581" y="2247664"/>
              <a:ext cx="2306121" cy="1802357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2996995" y="3845200"/>
            <a:ext cx="8431047" cy="1516436"/>
            <a:chOff x="2996995" y="3845200"/>
            <a:chExt cx="8431047" cy="1516436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21268" y="4104271"/>
              <a:ext cx="2406774" cy="125736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96995" y="3845200"/>
              <a:ext cx="5953043" cy="1386014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000655" y="5267605"/>
            <a:ext cx="9192605" cy="1327159"/>
            <a:chOff x="3000655" y="5267605"/>
            <a:chExt cx="9192605" cy="132715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000655" y="5267605"/>
              <a:ext cx="5958619" cy="126169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902582" y="5440867"/>
              <a:ext cx="1717963" cy="94720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620149" y="5474447"/>
              <a:ext cx="1573111" cy="1120317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-83131" y="655776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i="1" dirty="0">
                <a:solidFill>
                  <a:srgbClr val="FF0000"/>
                </a:solidFill>
              </a:rPr>
              <a:t>Льовен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98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-3486" y="2512658"/>
            <a:ext cx="5506907" cy="39703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bg-BG" sz="2800" b="1" dirty="0" smtClean="0"/>
              <a:t>1998 Истанбул</a:t>
            </a:r>
            <a:r>
              <a:rPr lang="en-US" sz="2800" b="1" dirty="0"/>
              <a:t>	</a:t>
            </a:r>
            <a:r>
              <a:rPr lang="bg-BG" sz="2800" b="1" dirty="0" smtClean="0"/>
              <a:t>(Н. Ердуран)</a:t>
            </a:r>
            <a:r>
              <a:rPr lang="bg-BG" sz="2800" b="1" dirty="0"/>
              <a:t> </a:t>
            </a:r>
            <a:r>
              <a:rPr lang="bg-BG" sz="2800" b="1" dirty="0" smtClean="0"/>
              <a:t>2000 Бодрум</a:t>
            </a:r>
            <a:r>
              <a:rPr lang="bg-BG" sz="2800" b="1" dirty="0"/>
              <a:t> </a:t>
            </a:r>
            <a:r>
              <a:rPr lang="bg-BG" sz="2800" b="1" dirty="0" smtClean="0"/>
              <a:t>	(Б. Акуш)</a:t>
            </a:r>
          </a:p>
          <a:p>
            <a:r>
              <a:rPr lang="bg-BG" sz="2800" b="1" dirty="0" smtClean="0"/>
              <a:t>2002 Солун		(Г. Лалазилис)</a:t>
            </a:r>
          </a:p>
          <a:p>
            <a:r>
              <a:rPr lang="bg-BG" sz="2800" b="1" dirty="0" smtClean="0"/>
              <a:t>2004 Бодрум	(Б. Акуш)</a:t>
            </a:r>
          </a:p>
          <a:p>
            <a:r>
              <a:rPr lang="bg-BG" sz="2800" b="1" dirty="0" smtClean="0"/>
              <a:t>2006 Брашов	(В. Замфир)</a:t>
            </a:r>
            <a:endParaRPr lang="en-US" sz="2800" b="1" dirty="0" smtClean="0"/>
          </a:p>
          <a:p>
            <a:r>
              <a:rPr lang="bg-BG" sz="2800" b="1" dirty="0"/>
              <a:t>2008 </a:t>
            </a:r>
            <a:r>
              <a:rPr lang="bg-BG" sz="2800" b="1" dirty="0" smtClean="0"/>
              <a:t>Троян		(Д. Балабански)</a:t>
            </a:r>
            <a:endParaRPr lang="bg-BG" sz="2800" b="1" dirty="0"/>
          </a:p>
          <a:p>
            <a:r>
              <a:rPr lang="bg-BG" sz="2800" b="1" dirty="0"/>
              <a:t>2010 </a:t>
            </a:r>
            <a:r>
              <a:rPr lang="bg-BG" sz="2800" b="1" dirty="0" smtClean="0"/>
              <a:t>Адрасан	(И. Бозтозун)</a:t>
            </a:r>
            <a:endParaRPr lang="en-US" sz="2800" b="1" dirty="0" smtClean="0"/>
          </a:p>
          <a:p>
            <a:r>
              <a:rPr lang="bg-BG" sz="2800" b="1" dirty="0"/>
              <a:t>2012 </a:t>
            </a:r>
            <a:r>
              <a:rPr lang="bg-BG" sz="2800" b="1" dirty="0" smtClean="0"/>
              <a:t>Бачиново	(Д. Балабански)</a:t>
            </a:r>
            <a:endParaRPr lang="en-US" sz="2800" b="1" dirty="0" smtClean="0"/>
          </a:p>
          <a:p>
            <a:r>
              <a:rPr lang="bg-BG" sz="2800" b="1" dirty="0"/>
              <a:t>2014 </a:t>
            </a:r>
            <a:r>
              <a:rPr lang="bg-BG" sz="2800" b="1" dirty="0" smtClean="0"/>
              <a:t>Констанца	(Н. Марджинян)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419" y="194224"/>
            <a:ext cx="8629072" cy="495155"/>
          </a:xfrm>
        </p:spPr>
        <p:txBody>
          <a:bodyPr>
            <a:normAutofit/>
          </a:bodyPr>
          <a:lstStyle/>
          <a:p>
            <a:r>
              <a:rPr lang="bg-BG" b="1" i="1" dirty="0">
                <a:latin typeface="+mn-lt"/>
              </a:rPr>
              <a:t>Балканско у</a:t>
            </a:r>
            <a:r>
              <a:rPr lang="bg-BG" b="1" i="1" dirty="0" smtClean="0">
                <a:latin typeface="+mn-lt"/>
              </a:rPr>
              <a:t>чилище по ядрена </a:t>
            </a:r>
            <a:r>
              <a:rPr lang="bg-BG" b="1" i="1" dirty="0">
                <a:latin typeface="+mn-lt"/>
              </a:rPr>
              <a:t>физика </a:t>
            </a:r>
            <a:r>
              <a:rPr lang="en-US" b="1" i="1" dirty="0">
                <a:latin typeface="+mn-lt"/>
              </a:rPr>
              <a:t>(1998 – </a:t>
            </a:r>
            <a:r>
              <a:rPr lang="en-US" b="1" i="1" dirty="0" smtClean="0">
                <a:latin typeface="+mn-lt"/>
              </a:rPr>
              <a:t>201</a:t>
            </a:r>
            <a:r>
              <a:rPr lang="bg-BG" b="1" i="1" dirty="0" smtClean="0">
                <a:latin typeface="+mn-lt"/>
              </a:rPr>
              <a:t>4</a:t>
            </a:r>
            <a:r>
              <a:rPr lang="en-US" b="1" i="1" dirty="0" smtClean="0">
                <a:latin typeface="+mn-lt"/>
              </a:rPr>
              <a:t>)</a:t>
            </a:r>
            <a:endParaRPr lang="en-US" b="1" i="1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A5BB88C-A803-4C03-9D3F-6CD5B01EAA6E}"/>
              </a:ext>
            </a:extLst>
          </p:cNvPr>
          <p:cNvSpPr txBox="1"/>
          <p:nvPr/>
        </p:nvSpPr>
        <p:spPr>
          <a:xfrm>
            <a:off x="0" y="746199"/>
            <a:ext cx="122302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b="1" dirty="0"/>
              <a:t>През </a:t>
            </a:r>
            <a:r>
              <a:rPr lang="bg-BG" b="1" dirty="0" smtClean="0"/>
              <a:t>май 1997 </a:t>
            </a:r>
            <a:r>
              <a:rPr lang="bg-BG" b="1" dirty="0"/>
              <a:t>с проф. </a:t>
            </a:r>
            <a:r>
              <a:rPr lang="bg-BG" b="1" dirty="0">
                <a:solidFill>
                  <a:srgbClr val="0070C0"/>
                </a:solidFill>
              </a:rPr>
              <a:t>Низаметин Ердуран </a:t>
            </a:r>
            <a:r>
              <a:rPr lang="bg-BG" b="1" dirty="0"/>
              <a:t>от Истанбулския Университет </a:t>
            </a:r>
            <a:r>
              <a:rPr lang="bg-BG" b="1" dirty="0" smtClean="0"/>
              <a:t>разпивахме бутилка уиски на кейчето на </a:t>
            </a:r>
            <a:r>
              <a:rPr lang="en-US" b="1" dirty="0" smtClean="0"/>
              <a:t>ICTP </a:t>
            </a:r>
            <a:r>
              <a:rPr lang="bg-BG" b="1" dirty="0" smtClean="0"/>
              <a:t>в Триест с крака потопени в морето и решихме да организирааме Балканско училище за ядрена физика. Речено сторено, през 1998 се състоя първото издание, </a:t>
            </a:r>
            <a:r>
              <a:rPr lang="bg-BG" b="1" dirty="0"/>
              <a:t>с</a:t>
            </a:r>
            <a:r>
              <a:rPr lang="bg-BG" b="1" dirty="0" smtClean="0"/>
              <a:t>ред слушатели бяха Георги Райновски и Георги Георгиев. По-късно към нас с Низам се присъединиха проф. </a:t>
            </a:r>
            <a:r>
              <a:rPr lang="bg-BG" b="1" dirty="0" smtClean="0">
                <a:solidFill>
                  <a:srgbClr val="0070C0"/>
                </a:solidFill>
              </a:rPr>
              <a:t>Денис Бонацос </a:t>
            </a:r>
            <a:r>
              <a:rPr lang="bg-BG" b="1" dirty="0" smtClean="0"/>
              <a:t>от </a:t>
            </a:r>
            <a:r>
              <a:rPr lang="en-US" b="1" dirty="0" smtClean="0"/>
              <a:t>NCSR “</a:t>
            </a:r>
            <a:r>
              <a:rPr lang="bg-BG" b="1" dirty="0" smtClean="0"/>
              <a:t>Демокрит“ в Атина и проф. </a:t>
            </a:r>
            <a:r>
              <a:rPr lang="bg-BG" b="1" dirty="0" smtClean="0">
                <a:solidFill>
                  <a:srgbClr val="0070C0"/>
                </a:solidFill>
              </a:rPr>
              <a:t>Виктор Замфир </a:t>
            </a:r>
            <a:r>
              <a:rPr lang="bg-BG" b="1" dirty="0" smtClean="0"/>
              <a:t>от </a:t>
            </a:r>
            <a:r>
              <a:rPr lang="en-US" b="1" dirty="0" smtClean="0"/>
              <a:t>IFIN-HH </a:t>
            </a:r>
            <a:r>
              <a:rPr lang="bg-BG" b="1" dirty="0" smtClean="0"/>
              <a:t>в Букурещ. През различните издания на училището преминаха над 400 слушатели, а сред лекторите бяха най-големите имена в ядрената физика. </a:t>
            </a:r>
            <a:endParaRPr lang="en-US" b="1" dirty="0"/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192C6C11-E7DA-48FF-983E-877F31C69FC4}"/>
              </a:ext>
            </a:extLst>
          </p:cNvPr>
          <p:cNvGrpSpPr/>
          <p:nvPr/>
        </p:nvGrpSpPr>
        <p:grpSpPr>
          <a:xfrm>
            <a:off x="-3486" y="6601500"/>
            <a:ext cx="12198972" cy="276999"/>
            <a:chOff x="0" y="6603848"/>
            <a:chExt cx="12198972" cy="276999"/>
          </a:xfrm>
        </p:grpSpPr>
        <p:cxnSp>
          <p:nvCxnSpPr>
            <p:cNvPr id="6" name="Straight Connector 5">
              <a:extLst>
                <a:ext uri="{FF2B5EF4-FFF2-40B4-BE49-F238E27FC236}">
                  <a16:creationId xmlns="" xmlns:a16="http://schemas.microsoft.com/office/drawing/2014/main" id="{80347101-4C8A-4E6A-AF4C-E23D47815CD2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="" xmlns:a16="http://schemas.microsoft.com/office/drawing/2014/main" id="{4277B9E0-8D18-46BD-9AC3-C088F7EC08C6}"/>
                </a:ext>
              </a:extLst>
            </p:cNvPr>
            <p:cNvCxnSpPr/>
            <p:nvPr/>
          </p:nvCxnSpPr>
          <p:spPr>
            <a:xfrm>
              <a:off x="0" y="6613203"/>
              <a:ext cx="1219897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Box 29">
              <a:extLst>
                <a:ext uri="{FF2B5EF4-FFF2-40B4-BE49-F238E27FC236}">
                  <a16:creationId xmlns="" xmlns:a16="http://schemas.microsoft.com/office/drawing/2014/main" id="{6148BCBF-E44A-4457-A607-0F0D258F0093}"/>
                </a:ext>
              </a:extLst>
            </p:cNvPr>
            <p:cNvSpPr txBox="1"/>
            <p:nvPr/>
          </p:nvSpPr>
          <p:spPr>
            <a:xfrm>
              <a:off x="2411238" y="6603848"/>
              <a:ext cx="7390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Baskerville" panose="02020502070401020303"/>
                </a:rPr>
                <a:t>80</a:t>
              </a:r>
              <a:r>
                <a:rPr lang="en-US" sz="1200" baseline="30000" dirty="0">
                  <a:latin typeface="Baskerville" panose="02020502070401020303"/>
                </a:rPr>
                <a:t>th</a:t>
              </a:r>
              <a:r>
                <a:rPr lang="en-US" sz="1200" dirty="0">
                  <a:latin typeface="Baskerville" panose="02020502070401020303"/>
                </a:rPr>
                <a:t> anniversary Department of Atomic Physics, St. </a:t>
              </a:r>
              <a:r>
                <a:rPr lang="en-US" sz="1200" dirty="0" err="1">
                  <a:latin typeface="Baskerville" panose="02020502070401020303"/>
                </a:rPr>
                <a:t>Kliment</a:t>
              </a:r>
              <a:r>
                <a:rPr lang="en-US" sz="1200" dirty="0">
                  <a:latin typeface="Baskerville" panose="02020502070401020303"/>
                </a:rPr>
                <a:t> </a:t>
              </a:r>
              <a:r>
                <a:rPr lang="en-US" sz="1200" dirty="0" err="1">
                  <a:latin typeface="Baskerville" panose="02020502070401020303"/>
                </a:rPr>
                <a:t>Ohridski</a:t>
              </a:r>
              <a:r>
                <a:rPr lang="en-US" sz="1200" dirty="0">
                  <a:latin typeface="Baskerville" panose="02020502070401020303"/>
                </a:rPr>
                <a:t> University of Sofia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April 16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 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– 18</a:t>
              </a:r>
              <a:r>
                <a:rPr lang="en-US" altLang="ja-JP" sz="1200" baseline="300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th</a:t>
              </a:r>
              <a:r>
                <a:rPr lang="en-US" altLang="ja-JP" sz="1200" dirty="0">
                  <a:latin typeface="Baskerville" panose="02020502070401020303" pitchFamily="18" charset="0"/>
                  <a:ea typeface="Baskerville" panose="02020502070401020303" pitchFamily="18" charset="0"/>
                  <a:cs typeface="Arial" panose="020B0604020202020204" pitchFamily="34" charset="0"/>
                </a:rPr>
                <a:t>, 2026</a:t>
              </a:r>
              <a:endParaRPr lang="aa-ET" sz="1200" dirty="0">
                <a:latin typeface="Baskerville" panose="02020502070401020303" pitchFamily="18" charset="0"/>
                <a:ea typeface="Baskerville" panose="02020502070401020303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492192" y="2456875"/>
            <a:ext cx="6784742" cy="4139950"/>
            <a:chOff x="5977433" y="2798119"/>
            <a:chExt cx="6292208" cy="379870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87845" y="2819049"/>
              <a:ext cx="6196180" cy="377777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977433" y="2798119"/>
              <a:ext cx="6292208" cy="3671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FF00"/>
                  </a:solidFill>
                </a:rPr>
                <a:t>VIII </a:t>
              </a:r>
              <a:r>
                <a:rPr lang="bg-BG" sz="2000" b="1" dirty="0" smtClean="0">
                  <a:solidFill>
                    <a:srgbClr val="FFFF00"/>
                  </a:solidFill>
                </a:rPr>
                <a:t>Балканско Училище по Ядрена Физика, Бачиново, 2012</a:t>
              </a:r>
              <a:endParaRPr lang="en-US" sz="20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385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16447</TotalTime>
  <Words>4038</Words>
  <Application>Microsoft Office PowerPoint</Application>
  <PresentationFormat>Widescreen</PresentationFormat>
  <Paragraphs>362</Paragraphs>
  <Slides>37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1" baseType="lpstr">
      <vt:lpstr>Microsoft YaHei</vt:lpstr>
      <vt:lpstr>ＭＳ Ｐゴシック</vt:lpstr>
      <vt:lpstr>Arial</vt:lpstr>
      <vt:lpstr>Arial Narrow</vt:lpstr>
      <vt:lpstr>Baskerville</vt:lpstr>
      <vt:lpstr>Calibri</vt:lpstr>
      <vt:lpstr>Calibri Light</vt:lpstr>
      <vt:lpstr>Cambria Math</vt:lpstr>
      <vt:lpstr>Century</vt:lpstr>
      <vt:lpstr>Comic Sans MS</vt:lpstr>
      <vt:lpstr>Segoe Script</vt:lpstr>
      <vt:lpstr>Symbol</vt:lpstr>
      <vt:lpstr>Times New Roman</vt:lpstr>
      <vt:lpstr>Office Theme</vt:lpstr>
      <vt:lpstr>Днес ще се срещем – след десет години...</vt:lpstr>
      <vt:lpstr>Миткания и митарства из ядрената физика</vt:lpstr>
      <vt:lpstr>оформяне, израстване, зрялост и старост</vt:lpstr>
      <vt:lpstr>Митканията ми из ядрения свят</vt:lpstr>
      <vt:lpstr>Катедра Атомна физика преди половин век</vt:lpstr>
      <vt:lpstr>Стипендия от МААЕ в ГФР (Западна Германия) </vt:lpstr>
      <vt:lpstr>Bellissima: Милано, Падуа, Камерино, Катаня</vt:lpstr>
      <vt:lpstr>Белгия: на границата между европейските сили </vt:lpstr>
      <vt:lpstr>Балканско училище по ядрена физика (1998 – 2014)</vt:lpstr>
      <vt:lpstr>Отвъд океана: Оук Ридж, Аргон, Бъркли и Йеил</vt:lpstr>
      <vt:lpstr>Обратно в Европа: 2001 – 2007 </vt:lpstr>
      <vt:lpstr>В страната на изгряващото слънце</vt:lpstr>
      <vt:lpstr>ЦЕРН е и ядрена лаборатория</vt:lpstr>
      <vt:lpstr>Пъпът ми е хвърлен на Балканите (SEENet)</vt:lpstr>
      <vt:lpstr>Български митарства</vt:lpstr>
      <vt:lpstr>В търсене на светлина: ЕЛИ, Мъгуреле</vt:lpstr>
      <vt:lpstr>Експерименти в Университета Дюк</vt:lpstr>
      <vt:lpstr>Загадъчната Индия</vt:lpstr>
      <vt:lpstr>Китай: миткания из поднебесната империя</vt:lpstr>
      <vt:lpstr>“Човек умее това, което е научил“  </vt:lpstr>
      <vt:lpstr>Високоспинови състояния в ядрата: 185Ir</vt:lpstr>
      <vt:lpstr>GSI: Рекции с многонуклеонен трасфер</vt:lpstr>
      <vt:lpstr>Ядрено делене: неутронни корелации</vt:lpstr>
      <vt:lpstr>Нови детектори</vt:lpstr>
      <vt:lpstr>Клъстерни състояния в ядрата: ELIFANT</vt:lpstr>
      <vt:lpstr>Отношението C/O във Вселената</vt:lpstr>
      <vt:lpstr>Двуфотонни разпади в ядрата</vt:lpstr>
      <vt:lpstr>Ултра високоенергетични космични лъчи</vt:lpstr>
      <vt:lpstr>Работа със млади хора: IRTG Nuclear photonics</vt:lpstr>
      <vt:lpstr>GDED: в началото и днес</vt:lpstr>
      <vt:lpstr>Празненство в Алма матер</vt:lpstr>
      <vt:lpstr>Преди да закача кънките на пирона</vt:lpstr>
      <vt:lpstr>Фотони с орбитален ъглов момент</vt:lpstr>
      <vt:lpstr>Dr. Laser: производствона радиоизотопи с лазери</vt:lpstr>
      <vt:lpstr>МАAE: работа с ядрени данни</vt:lpstr>
      <vt:lpstr>Старата любов ръжда не хваща: Антарктика</vt:lpstr>
      <vt:lpstr>Grand finale: цикълът се затваря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Приключения из ядрената физика и съседни науки</dc:title>
  <dc:creator>Microsoft account</dc:creator>
  <cp:lastModifiedBy>Microsoft account</cp:lastModifiedBy>
  <cp:revision>415</cp:revision>
  <dcterms:created xsi:type="dcterms:W3CDTF">2026-02-03T14:28:53Z</dcterms:created>
  <dcterms:modified xsi:type="dcterms:W3CDTF">2026-04-17T05:07:33Z</dcterms:modified>
</cp:coreProperties>
</file>