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2" r:id="rId4"/>
    <p:sldId id="273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3051" autoAdjust="0"/>
  </p:normalViewPr>
  <p:slideViewPr>
    <p:cSldViewPr snapToGrid="0">
      <p:cViewPr varScale="1">
        <p:scale>
          <a:sx n="55" d="100"/>
          <a:sy n="55" d="100"/>
        </p:scale>
        <p:origin x="10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CE92D-8BA2-4CBB-B34C-06AC6240330D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5C39C-B357-4414-B6C0-1B2105500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17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5C39C-B357-4414-B6C0-1B2105500A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1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492C9-5562-4409-BE4F-8D2B7F4E4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5BBE7D-F3DF-4DB2-BCEE-525356F94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F8BA9-33D4-47BE-9C93-1676983EE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C4725-4D4F-4463-BBC6-3362D4FAD35C}" type="datetime1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D5AF1-EE14-4EC8-A05E-015A69F6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XIX  NeuTel Online Conference,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2CA0F-09C1-4254-9FCE-56D855C6A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43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5CC62-29E2-4651-9DCB-C54541EA4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CB1062-CE7B-4F16-9E1E-D00E02635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0AEE6-879E-4235-B5F6-DA563C123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E730-BD11-4A5C-9B37-D81C63A0F13F}" type="datetime1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4BAF-D3C9-4AA6-A10A-FB251C10A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XIX  NeuTel Online Conference,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D5011-4FFD-4EA0-8282-5B622F345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B2313C-615A-47FE-A6EA-38523950AE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63682C-9720-432D-8827-BFE02E656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82828-C02D-4BAE-B19A-CAFA2FE3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EE7D-6F7B-46B6-8179-F42D09B59204}" type="datetime1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77051-E9E5-48FB-803B-F193CC634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XIX  NeuTel Online Conference,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A8286-E5D8-4A28-9B0A-A3DC3120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9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417ED-48BD-46EC-B1D8-68C2F1E27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5C71F-C047-4B20-BE2C-713A6D229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8E4F5-C723-46D6-B7AF-FE90B5681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F2108-0467-4CC7-934C-E79D0B6EC43B}" type="datetime1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0826E-1E15-4EEA-BE69-8AF38383A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XIX  NeuTel Online Conference,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0E78A-D01B-46F4-8FE9-23305DF06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00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F9147-7B4B-4D46-880B-FE55D4F08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F0CEE-D16A-480E-B036-3DD7401F4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8D4E1-915F-4ED5-A879-3CBDFD832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A898-63AF-4515-8E9C-8A66AC0D23F1}" type="datetime1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6A820-5AD1-4C1E-A7C6-96E205757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XIX  NeuTel Online Conference,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D9917-4F84-4A7B-B902-25E9F18AB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97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5FE1C-B5AD-4A37-9243-CB3DD9B97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6FB0-E31D-4117-B204-6BFC882B7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EDC034-2B97-4585-BE91-4EBEC2BC2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F4310-0334-432A-B60A-2CCD29C9A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8186-0A1E-4AAC-A84D-4E5D3467C643}" type="datetime1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AAB35-6A2A-4652-A959-A89484320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XIX  NeuTel Online Conference,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EDAB2-44CA-4561-B203-14829F314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75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A8ACC-3868-409D-96AB-F5654805C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50C13-89E8-48D4-9E1A-6FB19AC7B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1C46D6-CEFF-42B8-B662-84739647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AAE4-6D75-4A5A-849F-70A5A1CCA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B3DD26-EAB8-42BC-A3D7-0C04E03B2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FE6954-795D-4091-8377-7C4480FB0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573A-1CEC-4F63-B69E-F8404558C6E3}" type="datetime1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BBE3C1-E024-4C65-A464-0FD192590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XIX  NeuTel Online Conference, 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F04ACD-A035-4102-BEC5-6AD6373BA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84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AB666-30EA-45F9-B9A8-D735227C0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B6341-49E6-49D8-BEB6-E0BA75C28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FBD83-9389-4279-A5EF-EBCA1A8D3FB3}" type="datetime1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14E84-107B-42D6-92A1-9831B9DCE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XIX  NeuTel Online Conference,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5202D4-F8EB-4791-AA95-08C398E4F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58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359F7-894F-4947-9F6A-A29FBF86A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911C-78DA-4288-AAE9-5A34503A86D1}" type="datetime1">
              <a:rPr lang="en-US" smtClean="0"/>
              <a:t>4/15/2026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549D-AD72-42A8-BAC4-D49CDE58F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XIX  NeuTel Online Conference,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086F4-1D42-4603-8F65-7B14D8D2B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8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94C0-4542-4FBB-83C6-0C93041DF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4BC2D-335E-4375-BE6E-B6CF877A6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967EE3-6154-4CE3-9D9B-132315AA0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2B21D5-3B7F-470A-9D17-4199FCD2D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9CFF-AED2-43A4-9F10-B6432AF9A13D}" type="datetime1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60CE4-3BA8-4942-966A-CFCED45CF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XIX  NeuTel Online Conference,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83E5E-51F8-40BF-A2FE-B8BBA05FF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01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B5AD9-922C-4EA5-A3C6-11724E69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54BACB-0453-4AEC-85CA-7EAF3FA237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0C591-58D7-44BF-A0E3-0A2AC28F2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A945D-86AF-418F-BF33-E92D81529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004C1-CC63-4AD0-B948-8EB58B131967}" type="datetime1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673B2-940D-41BD-BE7F-C70B05726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XIX  NeuTel Online Conference,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F60246-81D6-4342-B008-E2EF8D98A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2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4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FB13CA-3232-41B6-827A-4F502E02A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347D6-3E8E-4E9B-ABDE-CDBF85F35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A7329-0E6F-4A48-AC1F-2A8CCC7A0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C3A96-55A5-481D-9ACD-DF4AB654ABA0}" type="datetime1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2C049-B52B-42A7-9A97-23E7BAC28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XIX  NeuTel Online Conference,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B83E2-66BC-4839-A2EB-EBFFFAE76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5DAF6-79B1-4158-968E-A334379E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7.pn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G"/><Relationship Id="rId5" Type="http://schemas.openxmlformats.org/officeDocument/2006/relationships/image" Target="../media/image39.jpeg"/><Relationship Id="rId10" Type="http://schemas.openxmlformats.org/officeDocument/2006/relationships/image" Target="../media/image44.jp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wmf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2.jpeg"/><Relationship Id="rId7" Type="http://schemas.openxmlformats.org/officeDocument/2006/relationships/image" Target="../media/image24.jpg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eg"/><Relationship Id="rId5" Type="http://schemas.openxmlformats.org/officeDocument/2006/relationships/image" Target="../media/image7.png"/><Relationship Id="rId10" Type="http://schemas.openxmlformats.org/officeDocument/2006/relationships/image" Target="../media/image27.jpeg"/><Relationship Id="rId4" Type="http://schemas.openxmlformats.org/officeDocument/2006/relationships/image" Target="../media/image6.pn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AFE74-3E52-47D8-8F35-9E308EB3B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194" y="645797"/>
            <a:ext cx="10735608" cy="1564967"/>
          </a:xfrm>
        </p:spPr>
        <p:txBody>
          <a:bodyPr>
            <a:normAutofit/>
          </a:bodyPr>
          <a:lstStyle/>
          <a:p>
            <a:r>
              <a:rPr lang="bg-BG" sz="4000" dirty="0">
                <a:latin typeface="Comic Sans MS" panose="030F0702030302020204" pitchFamily="66" charset="0"/>
              </a:rPr>
              <a:t>Катедра „Атомна физика</a:t>
            </a:r>
            <a:r>
              <a:rPr lang="en-US" sz="4000" dirty="0">
                <a:latin typeface="Comic Sans MS" panose="030F0702030302020204" pitchFamily="66" charset="0"/>
              </a:rPr>
              <a:t>”: </a:t>
            </a:r>
            <a:br>
              <a:rPr lang="bg-BG" sz="4000" dirty="0">
                <a:latin typeface="Comic Sans MS" panose="030F0702030302020204" pitchFamily="66" charset="0"/>
              </a:rPr>
            </a:br>
            <a:r>
              <a:rPr lang="bg-BG" sz="4000" dirty="0">
                <a:latin typeface="Comic Sans MS" panose="030F0702030302020204" pitchFamily="66" charset="0"/>
              </a:rPr>
              <a:t>образование и наука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76FE6-E5E8-4484-B634-0BC35EF6C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1865" y="4024581"/>
            <a:ext cx="10388263" cy="156496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bg-BG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Comic Sans MS" panose="030F0702030302020204" pitchFamily="66" charset="0"/>
                <a:ea typeface="+mj-ea"/>
                <a:cs typeface="Times New Roman"/>
              </a:rPr>
              <a:t>д</a:t>
            </a:r>
            <a:r>
              <a:rPr kumimoji="0" lang="bg-BG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uLnTx/>
                <a:uFillTx/>
                <a:latin typeface="Comic Sans MS" panose="030F0702030302020204" pitchFamily="66" charset="0"/>
                <a:ea typeface="+mj-ea"/>
                <a:cs typeface="Times New Roman"/>
              </a:rPr>
              <a:t>оц</a:t>
            </a:r>
            <a:r>
              <a:rPr kumimoji="0" lang="bg-BG" sz="2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uLnTx/>
                <a:uFillTx/>
                <a:latin typeface="Comic Sans MS" panose="030F0702030302020204" pitchFamily="66" charset="0"/>
                <a:ea typeface="+mj-ea"/>
                <a:cs typeface="Times New Roman"/>
              </a:rPr>
              <a:t>. д-р Мариян Богомилов</a:t>
            </a:r>
            <a:endParaRPr lang="bg-BG" sz="2800" dirty="0">
              <a:solidFill>
                <a:prstClr val="black">
                  <a:lumMod val="50000"/>
                  <a:lumOff val="50000"/>
                </a:prstClr>
              </a:solidFill>
              <a:latin typeface="Comic Sans MS" panose="030F0702030302020204" pitchFamily="66" charset="0"/>
              <a:ea typeface="+mj-ea"/>
              <a:cs typeface="Times New Roman"/>
            </a:endParaRPr>
          </a:p>
          <a:p>
            <a:pPr>
              <a:lnSpc>
                <a:spcPct val="120000"/>
              </a:lnSpc>
            </a:pPr>
            <a:r>
              <a:rPr lang="ru-RU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omic Sans MS" panose="030F0702030302020204" pitchFamily="66" charset="0"/>
                <a:ea typeface="+mj-ea"/>
                <a:cs typeface="Times New Roman"/>
              </a:rPr>
              <a:t>Научна конференция </a:t>
            </a:r>
            <a:r>
              <a:rPr lang="bg-BG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omic Sans MS" panose="030F0702030302020204" pitchFamily="66" charset="0"/>
                <a:ea typeface="+mj-ea"/>
                <a:cs typeface="Times New Roman"/>
              </a:rPr>
              <a:t>„</a:t>
            </a:r>
            <a:r>
              <a:rPr lang="ru-RU" sz="2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omic Sans MS" panose="030F0702030302020204" pitchFamily="66" charset="0"/>
                <a:ea typeface="+mj-ea"/>
                <a:cs typeface="Times New Roman"/>
              </a:rPr>
              <a:t>Катедра</a:t>
            </a:r>
            <a:r>
              <a:rPr lang="ru-RU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omic Sans MS" panose="030F0702030302020204" pitchFamily="66" charset="0"/>
                <a:ea typeface="+mj-ea"/>
                <a:cs typeface="Times New Roman"/>
              </a:rPr>
              <a:t> </a:t>
            </a:r>
            <a:r>
              <a:rPr lang="ru-RU" sz="20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Comic Sans MS" panose="030F0702030302020204" pitchFamily="66" charset="0"/>
                <a:ea typeface="+mj-ea"/>
                <a:cs typeface="Times New Roman"/>
              </a:rPr>
              <a:t>Атомна</a:t>
            </a:r>
            <a:r>
              <a:rPr lang="ru-RU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omic Sans MS" panose="030F0702030302020204" pitchFamily="66" charset="0"/>
                <a:ea typeface="+mj-ea"/>
                <a:cs typeface="Times New Roman"/>
              </a:rPr>
              <a:t> физика </a:t>
            </a:r>
            <a:r>
              <a:rPr lang="ru-RU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omic Sans MS" panose="030F0702030302020204" pitchFamily="66" charset="0"/>
                <a:ea typeface="+mj-ea"/>
                <a:cs typeface="Times New Roman"/>
              </a:rPr>
              <a:t>на 80 </a:t>
            </a:r>
            <a:r>
              <a:rPr lang="ru-RU" sz="2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omic Sans MS" panose="030F0702030302020204" pitchFamily="66" charset="0"/>
                <a:ea typeface="+mj-ea"/>
                <a:cs typeface="Times New Roman"/>
              </a:rPr>
              <a:t>години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omic Sans MS" panose="030F0702030302020204" pitchFamily="66" charset="0"/>
                <a:cs typeface="Times New Roman"/>
              </a:rPr>
              <a:t>”</a:t>
            </a:r>
            <a:endParaRPr lang="en-US" sz="2000" dirty="0">
              <a:solidFill>
                <a:prstClr val="black">
                  <a:lumMod val="50000"/>
                  <a:lumOff val="50000"/>
                </a:prstClr>
              </a:solidFill>
              <a:latin typeface="Comic Sans MS" panose="030F0702030302020204" pitchFamily="66" charset="0"/>
              <a:ea typeface="+mj-ea"/>
              <a:cs typeface="Times New Roman"/>
            </a:endParaRPr>
          </a:p>
          <a:p>
            <a:r>
              <a:rPr lang="bg-BG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omic Sans MS" panose="030F0702030302020204" pitchFamily="66" charset="0"/>
                <a:ea typeface="+mj-ea"/>
                <a:cs typeface="Times New Roman"/>
              </a:rPr>
              <a:t>16-18 април 2026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omic Sans MS" panose="030F0702030302020204" pitchFamily="66" charset="0"/>
                <a:ea typeface="+mj-ea"/>
                <a:cs typeface="Times New Roman"/>
              </a:rPr>
              <a:t> </a:t>
            </a:r>
            <a:r>
              <a:rPr lang="bg-BG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omic Sans MS" panose="030F0702030302020204" pitchFamily="66" charset="0"/>
                <a:ea typeface="+mj-ea"/>
                <a:cs typeface="Times New Roman"/>
              </a:rPr>
              <a:t>г.</a:t>
            </a:r>
            <a:endParaRPr lang="en-US" sz="2000" dirty="0">
              <a:solidFill>
                <a:prstClr val="black">
                  <a:lumMod val="50000"/>
                  <a:lumOff val="50000"/>
                </a:prstClr>
              </a:solidFill>
              <a:latin typeface="Comic Sans MS" panose="030F0702030302020204" pitchFamily="66" charset="0"/>
              <a:ea typeface="+mj-ea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2D6FAA-CED9-5EF1-3E3B-0D301F9E7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514" y="2358357"/>
            <a:ext cx="1360967" cy="1360967"/>
          </a:xfrm>
          <a:prstGeom prst="rect">
            <a:avLst/>
          </a:prstGeom>
          <a:blipFill>
            <a:blip r:embed="rId3">
              <a:alphaModFix amt="64000"/>
            </a:blip>
            <a:tile tx="0" ty="0" sx="100000" sy="100000" flip="none" algn="tl"/>
          </a:blipFill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A2F253-C763-7723-757D-D0C5F7BC7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567" y="5894805"/>
            <a:ext cx="5232858" cy="76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CD3B4-85FA-AD3E-1051-18B666040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DDF3A-ACD2-9B94-4A5A-6FF292119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bg-BG" sz="4000" dirty="0">
                <a:latin typeface="Comic Sans MS" panose="030F0702030302020204" pitchFamily="66" charset="0"/>
              </a:rPr>
              <a:t>Научни колаборации</a:t>
            </a:r>
            <a:endParaRPr lang="en-US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CA74E-ADE3-D82B-0C43-A813C3E78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t>10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B3216-9994-1DC0-FA28-529AD2B6D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9" y="297656"/>
            <a:ext cx="1100931" cy="1100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F9157D-62D8-AE56-ED63-30BF1F39D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359" y="248840"/>
            <a:ext cx="864172" cy="110093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145BA7A2-A492-3E9A-F102-0879796F7DF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pPr/>
              <a:t>10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4C24C7EB-80E3-FDCD-57B8-1472A8F81ED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pPr/>
              <a:t>10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6" name="Текстово поле 2">
            <a:extLst>
              <a:ext uri="{FF2B5EF4-FFF2-40B4-BE49-F238E27FC236}">
                <a16:creationId xmlns:a16="http://schemas.microsoft.com/office/drawing/2014/main" id="{682B9ADD-BC69-E145-DAF5-A001D2D799E5}"/>
              </a:ext>
            </a:extLst>
          </p:cNvPr>
          <p:cNvSpPr txBox="1"/>
          <p:nvPr/>
        </p:nvSpPr>
        <p:spPr>
          <a:xfrm>
            <a:off x="4262886" y="1398587"/>
            <a:ext cx="762431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Comic Sans MS" panose="030F0702030302020204" pitchFamily="66" charset="0"/>
              </a:rPr>
              <a:t>ЦЕРН - Европейски </a:t>
            </a:r>
            <a:r>
              <a:rPr lang="ru-RU" sz="2000" b="1" dirty="0" err="1">
                <a:latin typeface="Comic Sans MS" panose="030F0702030302020204" pitchFamily="66" charset="0"/>
              </a:rPr>
              <a:t>център</a:t>
            </a:r>
            <a:r>
              <a:rPr lang="ru-RU" sz="2000" b="1" dirty="0">
                <a:latin typeface="Comic Sans MS" panose="030F0702030302020204" pitchFamily="66" charset="0"/>
              </a:rPr>
              <a:t> за </a:t>
            </a:r>
            <a:r>
              <a:rPr lang="ru-RU" sz="2000" b="1" dirty="0" err="1">
                <a:latin typeface="Comic Sans MS" panose="030F0702030302020204" pitchFamily="66" charset="0"/>
              </a:rPr>
              <a:t>ядрени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изследвания</a:t>
            </a:r>
            <a:endParaRPr lang="ru-RU" sz="20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omic Sans MS" panose="030F0702030302020204" pitchFamily="66" charset="0"/>
              </a:rPr>
              <a:t>CMS  - В-физика, </a:t>
            </a:r>
            <a:r>
              <a:rPr lang="ru-RU" sz="2000" dirty="0" err="1">
                <a:latin typeface="Comic Sans MS" panose="030F0702030302020204" pitchFamily="66" charset="0"/>
              </a:rPr>
              <a:t>методи</a:t>
            </a:r>
            <a:r>
              <a:rPr lang="ru-RU" sz="2000" dirty="0">
                <a:latin typeface="Comic Sans MS" panose="030F0702030302020204" pitchFamily="66" charset="0"/>
              </a:rPr>
              <a:t> за </a:t>
            </a:r>
            <a:r>
              <a:rPr lang="ru-RU" sz="2000" dirty="0" err="1">
                <a:latin typeface="Comic Sans MS" panose="030F0702030302020204" pitchFamily="66" charset="0"/>
              </a:rPr>
              <a:t>машинно</a:t>
            </a:r>
            <a:r>
              <a:rPr lang="ru-RU" sz="2000" dirty="0">
                <a:latin typeface="Comic Sans MS" panose="030F0702030302020204" pitchFamily="66" charset="0"/>
              </a:rPr>
              <a:t> обучение, </a:t>
            </a:r>
            <a:r>
              <a:rPr lang="ru-RU" sz="2000" dirty="0" err="1">
                <a:latin typeface="Comic Sans MS" panose="030F0702030302020204" pitchFamily="66" charset="0"/>
              </a:rPr>
              <a:t>детектори</a:t>
            </a:r>
            <a:endParaRPr lang="ru-RU" sz="2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omic Sans MS" panose="030F0702030302020204" pitchFamily="66" charset="0"/>
              </a:rPr>
              <a:t>ALICE - </a:t>
            </a:r>
            <a:r>
              <a:rPr lang="ru-RU" sz="2000" dirty="0" err="1">
                <a:latin typeface="Comic Sans MS" panose="030F0702030302020204" pitchFamily="66" charset="0"/>
              </a:rPr>
              <a:t>изследване</a:t>
            </a:r>
            <a:r>
              <a:rPr lang="ru-RU" sz="2000" dirty="0">
                <a:latin typeface="Comic Sans MS" panose="030F0702030302020204" pitchFamily="66" charset="0"/>
              </a:rPr>
              <a:t> на кварк-глуонна плазма,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Comic Sans MS" panose="030F0702030302020204" pitchFamily="66" charset="0"/>
              </a:rPr>
              <a:t>търсене</a:t>
            </a:r>
            <a:r>
              <a:rPr lang="ru-RU" sz="2000" dirty="0">
                <a:latin typeface="Comic Sans MS" panose="030F0702030302020204" pitchFamily="66" charset="0"/>
              </a:rPr>
              <a:t> на нови взаимодействия и </a:t>
            </a:r>
            <a:r>
              <a:rPr lang="ru-RU" sz="2000" dirty="0" err="1">
                <a:latin typeface="Comic Sans MS" panose="030F0702030302020204" pitchFamily="66" charset="0"/>
              </a:rPr>
              <a:t>частици</a:t>
            </a:r>
            <a:endParaRPr lang="ru-RU" sz="2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omic Sans MS" panose="030F0702030302020204" pitchFamily="66" charset="0"/>
              </a:rPr>
              <a:t>SND</a:t>
            </a:r>
            <a:r>
              <a:rPr lang="en-US" sz="2000" dirty="0">
                <a:latin typeface="Comic Sans MS" panose="030F0702030302020204" pitchFamily="66" charset="0"/>
              </a:rPr>
              <a:t>@LHC</a:t>
            </a:r>
            <a:r>
              <a:rPr lang="ru-RU" sz="2000" dirty="0">
                <a:latin typeface="Comic Sans MS" panose="030F0702030302020204" pitchFamily="66" charset="0"/>
              </a:rPr>
              <a:t> и SHiP - </a:t>
            </a:r>
            <a:r>
              <a:rPr lang="ru-RU" sz="2000" dirty="0" err="1">
                <a:latin typeface="Comic Sans MS" panose="030F0702030302020204" pitchFamily="66" charset="0"/>
              </a:rPr>
              <a:t>неутринна</a:t>
            </a:r>
            <a:r>
              <a:rPr lang="ru-RU" sz="2000" dirty="0">
                <a:latin typeface="Comic Sans MS" panose="030F0702030302020204" pitchFamily="66" charset="0"/>
              </a:rPr>
              <a:t> физика и </a:t>
            </a:r>
            <a:r>
              <a:rPr lang="en-US" sz="2000" dirty="0">
                <a:latin typeface="Comic Sans MS" panose="030F0702030302020204" pitchFamily="66" charset="0"/>
              </a:rPr>
              <a:t>“</a:t>
            </a:r>
            <a:r>
              <a:rPr lang="ru-RU" sz="2000" dirty="0" err="1">
                <a:latin typeface="Comic Sans MS" panose="030F0702030302020204" pitchFamily="66" charset="0"/>
              </a:rPr>
              <a:t>скрити</a:t>
            </a:r>
            <a:r>
              <a:rPr lang="en-US" sz="2000" dirty="0">
                <a:latin typeface="Comic Sans MS" panose="030F0702030302020204" pitchFamily="66" charset="0"/>
              </a:rPr>
              <a:t>”</a:t>
            </a:r>
            <a:r>
              <a:rPr lang="ru-RU" sz="2000" dirty="0">
                <a:latin typeface="Comic Sans MS" panose="030F0702030302020204" pitchFamily="66" charset="0"/>
              </a:rPr>
              <a:t> частици</a:t>
            </a:r>
            <a:endParaRPr lang="en-US" sz="2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702030302020204" pitchFamily="66" charset="0"/>
              </a:rPr>
              <a:t>NA61/SHINE – </a:t>
            </a:r>
            <a:r>
              <a:rPr lang="bg-BG" sz="2000" dirty="0" err="1">
                <a:latin typeface="Comic Sans MS" panose="030F0702030302020204" pitchFamily="66" charset="0"/>
              </a:rPr>
              <a:t>адронна</a:t>
            </a:r>
            <a:r>
              <a:rPr lang="bg-BG" sz="2000" dirty="0">
                <a:latin typeface="Comic Sans MS" panose="030F0702030302020204" pitchFamily="66" charset="0"/>
              </a:rPr>
              <a:t> физика, кварк-</a:t>
            </a:r>
            <a:r>
              <a:rPr lang="bg-BG" sz="2000" dirty="0" err="1">
                <a:latin typeface="Comic Sans MS" panose="030F0702030302020204" pitchFamily="66" charset="0"/>
              </a:rPr>
              <a:t>глуонна</a:t>
            </a:r>
            <a:r>
              <a:rPr lang="bg-BG" sz="2000" dirty="0">
                <a:latin typeface="Comic Sans MS" panose="030F0702030302020204" pitchFamily="66" charset="0"/>
              </a:rPr>
              <a:t> плазма</a:t>
            </a:r>
            <a:endParaRPr lang="ru-RU" sz="2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omic Sans MS" panose="030F0702030302020204" pitchFamily="66" charset="0"/>
              </a:rPr>
              <a:t>ISOLDE - </a:t>
            </a:r>
            <a:r>
              <a:rPr lang="ru-RU" sz="2000" dirty="0" err="1">
                <a:latin typeface="Comic Sans MS" panose="030F0702030302020204" pitchFamily="66" charset="0"/>
              </a:rPr>
              <a:t>изследване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радиоактивни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изотопи</a:t>
            </a:r>
            <a:endParaRPr lang="ru-RU" sz="2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omic Sans MS" panose="030F0702030302020204" pitchFamily="66" charset="0"/>
              </a:rPr>
              <a:t>AMS - космически детектор за </a:t>
            </a:r>
            <a:r>
              <a:rPr lang="ru-RU" sz="2000" dirty="0" err="1">
                <a:latin typeface="Comic Sans MS" panose="030F0702030302020204" pitchFamily="66" charset="0"/>
              </a:rPr>
              <a:t>търсене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тъмна</a:t>
            </a:r>
            <a:r>
              <a:rPr lang="ru-RU" sz="2000" dirty="0">
                <a:latin typeface="Comic Sans MS" panose="030F0702030302020204" pitchFamily="66" charset="0"/>
              </a:rPr>
              <a:t> материя и антиматерия</a:t>
            </a:r>
          </a:p>
        </p:txBody>
      </p:sp>
      <p:pic>
        <p:nvPicPr>
          <p:cNvPr id="17" name="Картина 5" descr="Картина, която съдържа Графика, кръг, Шрифт, лого&#10;&#10;Описанието е генерирано автоматично">
            <a:extLst>
              <a:ext uri="{FF2B5EF4-FFF2-40B4-BE49-F238E27FC236}">
                <a16:creationId xmlns:a16="http://schemas.microsoft.com/office/drawing/2014/main" id="{5B962B7B-897C-0F70-6585-E1994B1C6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46" y="1398587"/>
            <a:ext cx="4129902" cy="2323070"/>
          </a:xfrm>
          <a:prstGeom prst="rect">
            <a:avLst/>
          </a:prstGeom>
        </p:spPr>
      </p:pic>
      <p:pic>
        <p:nvPicPr>
          <p:cNvPr id="18" name="Картина 7" descr="Картина, която съдържа Шрифт, Графика, екранна снимка, лого&#10;&#10;Описанието е генерирано автоматично">
            <a:extLst>
              <a:ext uri="{FF2B5EF4-FFF2-40B4-BE49-F238E27FC236}">
                <a16:creationId xmlns:a16="http://schemas.microsoft.com/office/drawing/2014/main" id="{40976C06-4EE2-F67D-C686-3821A98DE7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35" y="4644496"/>
            <a:ext cx="2275703" cy="1635661"/>
          </a:xfrm>
          <a:prstGeom prst="rect">
            <a:avLst/>
          </a:prstGeom>
        </p:spPr>
      </p:pic>
      <p:sp>
        <p:nvSpPr>
          <p:cNvPr id="19" name="Текстово поле 8">
            <a:extLst>
              <a:ext uri="{FF2B5EF4-FFF2-40B4-BE49-F238E27FC236}">
                <a16:creationId xmlns:a16="http://schemas.microsoft.com/office/drawing/2014/main" id="{717F35F0-B2EB-B681-BD91-1D492BEEEEBD}"/>
              </a:ext>
            </a:extLst>
          </p:cNvPr>
          <p:cNvSpPr txBox="1"/>
          <p:nvPr/>
        </p:nvSpPr>
        <p:spPr>
          <a:xfrm>
            <a:off x="4262887" y="4362391"/>
            <a:ext cx="74171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latin typeface="Comic Sans MS" panose="030F0702030302020204" pitchFamily="66" charset="0"/>
            </a:endParaRPr>
          </a:p>
          <a:p>
            <a:r>
              <a:rPr lang="ru-RU" sz="2000" b="1" dirty="0" err="1">
                <a:latin typeface="Comic Sans MS" panose="030F0702030302020204" pitchFamily="66" charset="0"/>
              </a:rPr>
              <a:t>Laboratori</a:t>
            </a:r>
            <a:r>
              <a:rPr lang="ru-RU" sz="2000" b="1" dirty="0">
                <a:latin typeface="Comic Sans MS" panose="030F0702030302020204" pitchFamily="66" charset="0"/>
              </a:rPr>
              <a:t> Na</a:t>
            </a:r>
            <a:r>
              <a:rPr lang="en-US" sz="2000" b="1" dirty="0">
                <a:latin typeface="Comic Sans MS" panose="030F0702030302020204" pitchFamily="66" charset="0"/>
              </a:rPr>
              <a:t>z</a:t>
            </a:r>
            <a:r>
              <a:rPr lang="ru-RU" sz="2000" b="1" dirty="0" err="1">
                <a:latin typeface="Comic Sans MS" panose="030F0702030302020204" pitchFamily="66" charset="0"/>
              </a:rPr>
              <a:t>ionali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di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Frascati</a:t>
            </a:r>
            <a:r>
              <a:rPr lang="ru-RU" sz="2000" b="1" dirty="0">
                <a:latin typeface="Comic Sans MS" panose="030F0702030302020204" pitchFamily="66" charset="0"/>
              </a:rPr>
              <a:t>, Италия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omic Sans MS" panose="030F0702030302020204" pitchFamily="66" charset="0"/>
              </a:rPr>
              <a:t>PADME - </a:t>
            </a:r>
            <a:r>
              <a:rPr lang="ru-RU" sz="2000" dirty="0" err="1">
                <a:latin typeface="Comic Sans MS" panose="030F0702030302020204" pitchFamily="66" charset="0"/>
              </a:rPr>
              <a:t>търсене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тъмен</a:t>
            </a:r>
            <a:r>
              <a:rPr lang="ru-RU" sz="2000" dirty="0">
                <a:latin typeface="Comic Sans MS" panose="030F0702030302020204" pitchFamily="66" charset="0"/>
              </a:rPr>
              <a:t> фотон, частица-медиатор между </a:t>
            </a:r>
            <a:r>
              <a:rPr lang="ru-RU" sz="2000" dirty="0" err="1">
                <a:latin typeface="Comic Sans MS" panose="030F0702030302020204" pitchFamily="66" charset="0"/>
              </a:rPr>
              <a:t>тъмната</a:t>
            </a:r>
            <a:r>
              <a:rPr lang="ru-RU" sz="2000" dirty="0">
                <a:latin typeface="Comic Sans MS" panose="030F0702030302020204" pitchFamily="66" charset="0"/>
              </a:rPr>
              <a:t> и </a:t>
            </a:r>
            <a:r>
              <a:rPr lang="ru-RU" sz="2000" dirty="0" err="1">
                <a:latin typeface="Comic Sans MS" panose="030F0702030302020204" pitchFamily="66" charset="0"/>
              </a:rPr>
              <a:t>видимата</a:t>
            </a:r>
            <a:r>
              <a:rPr lang="ru-RU" sz="2000" dirty="0">
                <a:latin typeface="Comic Sans MS" panose="030F0702030302020204" pitchFamily="66" charset="0"/>
              </a:rPr>
              <a:t> материя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Comic Sans MS" panose="030F0702030302020204" pitchFamily="66" charset="0"/>
              </a:rPr>
              <a:t>Изучаване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сцинтилационни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детектори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със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силициеви</a:t>
            </a:r>
            <a:r>
              <a:rPr lang="ru-RU" sz="2000" dirty="0">
                <a:latin typeface="Comic Sans MS" panose="030F0702030302020204" pitchFamily="66" charset="0"/>
              </a:rPr>
              <a:t> фотоумножители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Comic Sans MS" panose="030F0702030302020204" pitchFamily="66" charset="0"/>
              </a:rPr>
              <a:t>Методи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машинно</a:t>
            </a:r>
            <a:r>
              <a:rPr lang="ru-RU" sz="2000" dirty="0">
                <a:latin typeface="Comic Sans MS" panose="030F0702030302020204" pitchFamily="66" charset="0"/>
              </a:rPr>
              <a:t> обучение, AI </a:t>
            </a:r>
            <a:r>
              <a:rPr lang="ru-RU" sz="2000" dirty="0" err="1">
                <a:latin typeface="Comic Sans MS" panose="030F0702030302020204" pitchFamily="66" charset="0"/>
              </a:rPr>
              <a:t>explainability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15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E0B32-AF18-4494-F5FB-A70F631CD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A7035-EA71-0505-5E7D-2DFAEBB4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bg-BG" sz="4000" dirty="0">
                <a:latin typeface="Comic Sans MS" panose="030F0702030302020204" pitchFamily="66" charset="0"/>
              </a:rPr>
              <a:t>Научни колаборации</a:t>
            </a:r>
            <a:endParaRPr lang="en-US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C409F-384A-5969-7BAB-945AAF58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t>11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01BC05-8086-D1A0-6AC6-D4E0D4F69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9" y="297656"/>
            <a:ext cx="1100931" cy="1100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4040A8-A476-C6C1-A44A-7AC9F2564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359" y="248840"/>
            <a:ext cx="864172" cy="110093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DBA95384-1251-8568-63B3-7EACC6BBE8C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pPr/>
              <a:t>11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823546C4-4AA2-4263-467C-57740848AB66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pPr/>
              <a:t>11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A12EFC-F6DF-5D1D-090D-5111E600FA4B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sz="4000">
                <a:latin typeface="Comic Sans MS" panose="030F0702030302020204" pitchFamily="66" charset="0"/>
              </a:rPr>
              <a:t>Научни колаборации</a:t>
            </a:r>
            <a:endParaRPr lang="en-US" sz="40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ACA46C9-B25E-CFA5-F1F0-F6AF1DD58BE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pPr/>
              <a:t>11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6" name="Текстово поле 2">
            <a:extLst>
              <a:ext uri="{FF2B5EF4-FFF2-40B4-BE49-F238E27FC236}">
                <a16:creationId xmlns:a16="http://schemas.microsoft.com/office/drawing/2014/main" id="{DDDF5904-2EDB-0967-9FF3-BFECFCBEBC6E}"/>
              </a:ext>
            </a:extLst>
          </p:cNvPr>
          <p:cNvSpPr txBox="1"/>
          <p:nvPr/>
        </p:nvSpPr>
        <p:spPr>
          <a:xfrm>
            <a:off x="4581267" y="1403073"/>
            <a:ext cx="72070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Comic Sans MS" panose="030F0702030302020204" pitchFamily="66" charset="0"/>
              </a:rPr>
              <a:t>Laboratoire</a:t>
            </a:r>
            <a:r>
              <a:rPr lang="ru-RU" sz="2000" b="1" dirty="0">
                <a:latin typeface="Comic Sans MS" panose="030F0702030302020204" pitchFamily="66" charset="0"/>
              </a:rPr>
              <a:t> National </a:t>
            </a:r>
            <a:r>
              <a:rPr lang="ru-RU" sz="2000" b="1" dirty="0" err="1">
                <a:latin typeface="Comic Sans MS" panose="030F0702030302020204" pitchFamily="66" charset="0"/>
              </a:rPr>
              <a:t>Henri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Becquerel</a:t>
            </a:r>
            <a:r>
              <a:rPr lang="ru-RU" sz="2000" b="1" dirty="0">
                <a:latin typeface="Comic Sans MS" panose="030F0702030302020204" pitchFamily="66" charset="0"/>
              </a:rPr>
              <a:t>, Франция: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Comic Sans MS" panose="030F0702030302020204" pitchFamily="66" charset="0"/>
              </a:rPr>
              <a:t>Течно-сцинтилационни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измервания</a:t>
            </a:r>
            <a:endParaRPr lang="ru-RU" sz="20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Comic Sans MS" panose="030F0702030302020204" pitchFamily="66" charset="0"/>
              </a:rPr>
              <a:t>Измервания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благородни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газове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omic Sans MS" panose="030F0702030302020204" pitchFamily="66" charset="0"/>
              </a:rPr>
              <a:t>Числено </a:t>
            </a:r>
            <a:r>
              <a:rPr lang="ru-RU" sz="2000" dirty="0" err="1">
                <a:latin typeface="Comic Sans MS" panose="030F0702030302020204" pitchFamily="66" charset="0"/>
              </a:rPr>
              <a:t>моделиране</a:t>
            </a:r>
            <a:r>
              <a:rPr lang="ru-RU" sz="2000" dirty="0">
                <a:latin typeface="Comic Sans MS" panose="030F0702030302020204" pitchFamily="66" charset="0"/>
              </a:rPr>
              <a:t> и анализ на </a:t>
            </a:r>
            <a:r>
              <a:rPr lang="ru-RU" sz="2000" dirty="0" err="1">
                <a:latin typeface="Comic Sans MS" panose="030F0702030302020204" pitchFamily="66" charset="0"/>
              </a:rPr>
              <a:t>данни</a:t>
            </a:r>
            <a:endParaRPr lang="ru-RU" sz="20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7" name="Картина 5" descr="Картина, която съдържа текст, мъж, Човешко лице, Човешка брада&#10;&#10;Описанието е генерирано автоматично">
            <a:extLst>
              <a:ext uri="{FF2B5EF4-FFF2-40B4-BE49-F238E27FC236}">
                <a16:creationId xmlns:a16="http://schemas.microsoft.com/office/drawing/2014/main" id="{77C7CA88-2FD4-345D-A1EC-B89713628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4" y="1567462"/>
            <a:ext cx="2989476" cy="1033013"/>
          </a:xfrm>
          <a:prstGeom prst="rect">
            <a:avLst/>
          </a:prstGeom>
        </p:spPr>
      </p:pic>
      <p:pic>
        <p:nvPicPr>
          <p:cNvPr id="9" name="Картина 7" descr="Картина, която съдържа текст, лого, Шрифт, емблема&#10;&#10;Описанието е генерирано автоматично">
            <a:extLst>
              <a:ext uri="{FF2B5EF4-FFF2-40B4-BE49-F238E27FC236}">
                <a16:creationId xmlns:a16="http://schemas.microsoft.com/office/drawing/2014/main" id="{BC8980AA-4A10-AE86-6F35-7DB3F139E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62" y="3540062"/>
            <a:ext cx="2821540" cy="1434927"/>
          </a:xfrm>
          <a:prstGeom prst="rect">
            <a:avLst/>
          </a:prstGeom>
        </p:spPr>
      </p:pic>
      <p:sp>
        <p:nvSpPr>
          <p:cNvPr id="11" name="Текстово поле 8">
            <a:extLst>
              <a:ext uri="{FF2B5EF4-FFF2-40B4-BE49-F238E27FC236}">
                <a16:creationId xmlns:a16="http://schemas.microsoft.com/office/drawing/2014/main" id="{6E52AF8C-D9E8-9324-4AD2-342D6636DFE7}"/>
              </a:ext>
            </a:extLst>
          </p:cNvPr>
          <p:cNvSpPr txBox="1"/>
          <p:nvPr/>
        </p:nvSpPr>
        <p:spPr>
          <a:xfrm>
            <a:off x="4434328" y="3130085"/>
            <a:ext cx="72070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Comic Sans MS" panose="030F0702030302020204" pitchFamily="66" charset="0"/>
              </a:rPr>
              <a:t>Institut </a:t>
            </a:r>
            <a:r>
              <a:rPr lang="ru-RU" sz="2000" b="1" dirty="0" err="1">
                <a:latin typeface="Comic Sans MS" panose="030F0702030302020204" pitchFamily="66" charset="0"/>
              </a:rPr>
              <a:t>für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Kernphysik</a:t>
            </a:r>
            <a:r>
              <a:rPr lang="ru-RU" sz="2000" b="1" dirty="0">
                <a:latin typeface="Comic Sans MS" panose="030F0702030302020204" pitchFamily="66" charset="0"/>
              </a:rPr>
              <a:t>, TU </a:t>
            </a:r>
            <a:r>
              <a:rPr lang="ru-RU" sz="2000" b="1" dirty="0" err="1">
                <a:latin typeface="Comic Sans MS" panose="030F0702030302020204" pitchFamily="66" charset="0"/>
              </a:rPr>
              <a:t>Darmstadt</a:t>
            </a:r>
            <a:r>
              <a:rPr lang="ru-RU" sz="2000" b="1" dirty="0">
                <a:latin typeface="Comic Sans MS" panose="030F0702030302020204" pitchFamily="66" charset="0"/>
              </a:rPr>
              <a:t> и Institut </a:t>
            </a:r>
            <a:r>
              <a:rPr lang="ru-RU" sz="2000" b="1" dirty="0" err="1">
                <a:latin typeface="Comic Sans MS" panose="030F0702030302020204" pitchFamily="66" charset="0"/>
              </a:rPr>
              <a:t>für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Kernphysik</a:t>
            </a:r>
            <a:r>
              <a:rPr lang="ru-RU" sz="2000" b="1" dirty="0"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atin typeface="Comic Sans MS" panose="030F0702030302020204" pitchFamily="66" charset="0"/>
              </a:rPr>
              <a:t>Universität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zu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Köln</a:t>
            </a:r>
            <a:r>
              <a:rPr lang="ru-RU" sz="2000" b="1" dirty="0">
                <a:latin typeface="Comic Sans MS" panose="030F0702030302020204" pitchFamily="66" charset="0"/>
              </a:rPr>
              <a:t>, Германия: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Comic Sans MS" panose="030F0702030302020204" pitchFamily="66" charset="0"/>
              </a:rPr>
              <a:t>Експериментално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изследване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структурата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атомните</a:t>
            </a:r>
            <a:r>
              <a:rPr lang="ru-RU" sz="2000" dirty="0">
                <a:latin typeface="Comic Sans MS" panose="030F0702030302020204" pitchFamily="66" charset="0"/>
              </a:rPr>
              <a:t> ядра:</a:t>
            </a:r>
          </a:p>
          <a:p>
            <a:r>
              <a:rPr lang="ru-RU" sz="2000" dirty="0">
                <a:latin typeface="Comic Sans MS" panose="030F0702030302020204" pitchFamily="66" charset="0"/>
              </a:rPr>
              <a:t>  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- гама спектроскопия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   </a:t>
            </a:r>
            <a:r>
              <a:rPr lang="ru-RU" sz="2000" dirty="0">
                <a:latin typeface="Comic Sans MS" panose="030F0702030302020204" pitchFamily="66" charset="0"/>
              </a:rPr>
              <a:t>- </a:t>
            </a:r>
            <a:r>
              <a:rPr lang="ru-RU" sz="2000" dirty="0" err="1">
                <a:latin typeface="Comic Sans MS" panose="030F0702030302020204" pitchFamily="66" charset="0"/>
              </a:rPr>
              <a:t>измерване</a:t>
            </a:r>
            <a:r>
              <a:rPr lang="ru-RU" sz="2000" dirty="0">
                <a:latin typeface="Comic Sans MS" panose="030F0702030302020204" pitchFamily="66" charset="0"/>
              </a:rPr>
              <a:t> на времена на живот на </a:t>
            </a:r>
            <a:r>
              <a:rPr lang="ru-RU" sz="2000" dirty="0" err="1">
                <a:latin typeface="Comic Sans MS" panose="030F0702030302020204" pitchFamily="66" charset="0"/>
              </a:rPr>
              <a:t>възбудени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ядрени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състояния</a:t>
            </a:r>
            <a:endParaRPr lang="ru-RU" sz="2000" dirty="0">
              <a:latin typeface="Comic Sans MS" panose="030F0702030302020204" pitchFamily="66" charset="0"/>
            </a:endParaRPr>
          </a:p>
          <a:p>
            <a:r>
              <a:rPr lang="ru-RU" sz="2000" dirty="0">
                <a:latin typeface="Comic Sans MS" panose="030F0702030302020204" pitchFamily="66" charset="0"/>
              </a:rPr>
              <a:t>   - </a:t>
            </a:r>
            <a:r>
              <a:rPr lang="ru-RU" sz="2000" dirty="0" err="1">
                <a:latin typeface="Comic Sans MS" panose="030F0702030302020204" pitchFamily="66" charset="0"/>
              </a:rPr>
              <a:t>тестване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ядрени</a:t>
            </a:r>
            <a:r>
              <a:rPr lang="ru-RU" sz="2000" dirty="0">
                <a:latin typeface="Comic Sans MS" panose="030F0702030302020204" pitchFamily="66" charset="0"/>
              </a:rPr>
              <a:t> модели</a:t>
            </a:r>
          </a:p>
        </p:txBody>
      </p:sp>
      <p:sp>
        <p:nvSpPr>
          <p:cNvPr id="13" name="Текстово поле 9">
            <a:extLst>
              <a:ext uri="{FF2B5EF4-FFF2-40B4-BE49-F238E27FC236}">
                <a16:creationId xmlns:a16="http://schemas.microsoft.com/office/drawing/2014/main" id="{9A10B8C8-E5F9-E84D-A38F-25A98D2990A1}"/>
              </a:ext>
            </a:extLst>
          </p:cNvPr>
          <p:cNvSpPr txBox="1"/>
          <p:nvPr/>
        </p:nvSpPr>
        <p:spPr>
          <a:xfrm>
            <a:off x="4313537" y="5723304"/>
            <a:ext cx="72070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000" b="1" dirty="0">
                <a:latin typeface="Comic Sans MS" panose="030F0702030302020204" pitchFamily="66" charset="0"/>
              </a:rPr>
              <a:t>И други:</a:t>
            </a:r>
            <a:endParaRPr lang="ru-RU" sz="200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ОИЯИ, </a:t>
            </a:r>
            <a:r>
              <a:rPr lang="en-US" sz="2000" dirty="0">
                <a:latin typeface="Comic Sans MS" panose="030F0702030302020204" pitchFamily="66" charset="0"/>
              </a:rPr>
              <a:t>RAL, GSI, Ganil, </a:t>
            </a:r>
            <a:r>
              <a:rPr lang="en-US" sz="2000" dirty="0" err="1">
                <a:latin typeface="Comic Sans MS" panose="030F0702030302020204" pitchFamily="66" charset="0"/>
              </a:rPr>
              <a:t>Legnaro</a:t>
            </a:r>
            <a:r>
              <a:rPr lang="bg-BG" sz="2000" dirty="0">
                <a:latin typeface="Comic Sans MS" panose="030F0702030302020204" pitchFamily="66" charset="0"/>
              </a:rPr>
              <a:t>,…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endParaRPr lang="ru-RU" sz="20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95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2D523-0BA7-F57A-AB41-906F82138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CE5E-8FA9-F592-6C95-8E3D8ECCF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0" lang="bg-B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Постижения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за последните 5 години (2021 – 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6</a:t>
            </a: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г.)</a:t>
            </a:r>
            <a:endParaRPr lang="en-US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37E2B-CD91-62D4-5054-3CC90A8EA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t>12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9BDE12-630D-3C47-F4CF-AA950E5B6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9" y="297656"/>
            <a:ext cx="1100931" cy="1100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E47F9F-C211-497F-9304-CAB2194A0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359" y="248840"/>
            <a:ext cx="864172" cy="110093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82A3DF9-7C3D-75C0-F1E0-2E64F57A6AB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pPr/>
              <a:t>12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4D41FBAB-CD2C-6E22-1A58-5464D36D659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pPr/>
              <a:t>12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CBA604-0309-3D13-22C1-087C63552469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35478232-FCBE-9F1E-9396-594347E52DC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pPr/>
              <a:t>12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6F641CEB-9748-FECE-2F77-C88378FFBF1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pPr/>
              <a:t>12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8C1FAFD-AB3F-26CF-07F7-0748205CC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11" y="1679272"/>
            <a:ext cx="6709719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bg-BG" altLang="bg-BG" sz="2000" dirty="0">
                <a:latin typeface="Comic Sans MS" panose="030F0702030302020204" pitchFamily="66" charset="0"/>
              </a:rPr>
              <a:t>Публикувани повече от </a:t>
            </a:r>
            <a:r>
              <a:rPr lang="en-US" altLang="bg-BG" sz="2000" dirty="0">
                <a:latin typeface="Comic Sans MS" panose="030F0702030302020204" pitchFamily="66" charset="0"/>
              </a:rPr>
              <a:t>5</a:t>
            </a:r>
            <a:r>
              <a:rPr lang="bg-BG" altLang="bg-BG" sz="2000" dirty="0">
                <a:latin typeface="Comic Sans MS" panose="030F0702030302020204" pitchFamily="66" charset="0"/>
              </a:rPr>
              <a:t>00 статии в списания с импакт фактор.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bg-BG" altLang="bg-BG" sz="2000" dirty="0">
                <a:latin typeface="Comic Sans MS" panose="030F0702030302020204" pitchFamily="66" charset="0"/>
              </a:rPr>
              <a:t>Защитени 46 бакалавърски и 50 магистърски дипломни работи.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bg-BG" altLang="bg-BG" sz="2000" dirty="0">
                <a:latin typeface="Comic Sans MS" panose="030F0702030302020204" pitchFamily="66" charset="0"/>
              </a:rPr>
              <a:t>Защитени 11 докторски дисертации.</a:t>
            </a:r>
            <a:endParaRPr lang="en-US" altLang="bg-BG" sz="2000" dirty="0">
              <a:latin typeface="Comic Sans MS" panose="030F0702030302020204" pitchFamily="66" charset="0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bg-BG" sz="2000" dirty="0">
                <a:latin typeface="Comic Sans MS" panose="030F0702030302020204" pitchFamily="66" charset="0"/>
              </a:rPr>
              <a:t>4 </a:t>
            </a:r>
            <a:r>
              <a:rPr lang="bg-BG" altLang="bg-BG" sz="2000" dirty="0">
                <a:latin typeface="Comic Sans MS" panose="030F0702030302020204" pitchFamily="66" charset="0"/>
              </a:rPr>
              <a:t>патента.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bg-BG" altLang="bg-BG" sz="2000" dirty="0">
                <a:latin typeface="Comic Sans MS" panose="030F0702030302020204" pitchFamily="66" charset="0"/>
              </a:rPr>
              <a:t>Изпълнявали сме повече от 30 договора с възложители от чужбина, ФНИ и Софийския университет.</a:t>
            </a:r>
          </a:p>
        </p:txBody>
      </p:sp>
      <p:pic>
        <p:nvPicPr>
          <p:cNvPr id="18" name="Картина 6">
            <a:extLst>
              <a:ext uri="{FF2B5EF4-FFF2-40B4-BE49-F238E27FC236}">
                <a16:creationId xmlns:a16="http://schemas.microsoft.com/office/drawing/2014/main" id="{9B900DB7-892C-F69D-7446-076AB4DF2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823" y="1284961"/>
            <a:ext cx="4431957" cy="1749986"/>
          </a:xfrm>
          <a:prstGeom prst="rect">
            <a:avLst/>
          </a:prstGeom>
        </p:spPr>
      </p:pic>
      <p:pic>
        <p:nvPicPr>
          <p:cNvPr id="19" name="Картина 10">
            <a:extLst>
              <a:ext uri="{FF2B5EF4-FFF2-40B4-BE49-F238E27FC236}">
                <a16:creationId xmlns:a16="http://schemas.microsoft.com/office/drawing/2014/main" id="{004AE56F-3445-E2EE-41B9-EC707A1E9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769" y="2718385"/>
            <a:ext cx="2746028" cy="2746028"/>
          </a:xfrm>
          <a:prstGeom prst="rect">
            <a:avLst/>
          </a:prstGeom>
        </p:spPr>
      </p:pic>
      <p:pic>
        <p:nvPicPr>
          <p:cNvPr id="20" name="Картина 8">
            <a:extLst>
              <a:ext uri="{FF2B5EF4-FFF2-40B4-BE49-F238E27FC236}">
                <a16:creationId xmlns:a16="http://schemas.microsoft.com/office/drawing/2014/main" id="{E96987D4-D93A-760D-20EB-780ED34B3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8842" y="2109362"/>
            <a:ext cx="2952520" cy="2754217"/>
          </a:xfrm>
          <a:prstGeom prst="rect">
            <a:avLst/>
          </a:prstGeom>
        </p:spPr>
      </p:pic>
      <p:pic>
        <p:nvPicPr>
          <p:cNvPr id="21" name="Картина 12">
            <a:extLst>
              <a:ext uri="{FF2B5EF4-FFF2-40B4-BE49-F238E27FC236}">
                <a16:creationId xmlns:a16="http://schemas.microsoft.com/office/drawing/2014/main" id="{A945AA37-6125-29A4-CDE6-5D3B2EDC20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7367" y="3816687"/>
            <a:ext cx="2817573" cy="2887600"/>
          </a:xfrm>
          <a:prstGeom prst="rect">
            <a:avLst/>
          </a:prstGeom>
        </p:spPr>
      </p:pic>
      <p:sp>
        <p:nvSpPr>
          <p:cNvPr id="22" name="Text Box 5">
            <a:extLst>
              <a:ext uri="{FF2B5EF4-FFF2-40B4-BE49-F238E27FC236}">
                <a16:creationId xmlns:a16="http://schemas.microsoft.com/office/drawing/2014/main" id="{C1FB0FB6-D4D4-19E4-FE6E-24D3A02A9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00" y="5004999"/>
            <a:ext cx="5684109" cy="1200329"/>
          </a:xfrm>
          <a:prstGeom prst="rect">
            <a:avLst/>
          </a:prstGeom>
          <a:noFill/>
          <a:ln w="41275" cap="sq">
            <a:solidFill>
              <a:srgbClr val="00008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bg-BG" altLang="bg-BG" sz="2400" b="1" dirty="0">
                <a:solidFill>
                  <a:srgbClr val="990033"/>
                </a:solidFill>
                <a:latin typeface="Comic Sans MS" panose="030F0702030302020204" pitchFamily="66" charset="0"/>
              </a:rPr>
              <a:t>Изключителна продукция, категорично сме на първо място във Факултета</a:t>
            </a:r>
            <a:r>
              <a:rPr lang="bg-BG" altLang="bg-BG" b="1" dirty="0">
                <a:solidFill>
                  <a:srgbClr val="990033"/>
                </a:solidFill>
                <a:latin typeface="Comic Sans MS" panose="030F0702030302020204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487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0428E-74F0-4B9B-470B-C665CDFB3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181B29-1E39-75D2-DAB1-5D47F2811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t>13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BBFEF9-7414-C2E1-162F-44B7CE9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9" y="297656"/>
            <a:ext cx="1100931" cy="1100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A72302-54AB-0660-F8E0-B22F61C3D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359" y="248840"/>
            <a:ext cx="864172" cy="110093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B609682-3AFE-2243-8634-81E99C17F8C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pPr/>
              <a:t>13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2D54643-570A-80A4-E6C0-0898476B6666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pPr/>
              <a:t>13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D2A8C1-8C7E-44A6-F1F6-69803F6B11AC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AB348CE-F846-5DAD-1A18-49FA77F782E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pPr/>
              <a:t>13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C94F5E1B-9694-85FD-1351-F125A0C4001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pPr/>
              <a:t>13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876B1FA-806D-E466-04EF-FBBB97457F32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sz="4000" dirty="0">
                <a:latin typeface="Comic Sans MS" panose="030F0702030302020204" pitchFamily="66" charset="0"/>
              </a:rPr>
              <a:t>И още постижения</a:t>
            </a:r>
            <a:endParaRPr lang="en-US" sz="4000" dirty="0"/>
          </a:p>
        </p:txBody>
      </p: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2A35BE27-82A8-81B3-8C99-A02CDD59337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pPr/>
              <a:t>13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30" name="Picture 7">
            <a:extLst>
              <a:ext uri="{FF2B5EF4-FFF2-40B4-BE49-F238E27FC236}">
                <a16:creationId xmlns:a16="http://schemas.microsoft.com/office/drawing/2014/main" id="{97C8C66C-632B-3287-2DE9-F1113CCE1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1415">
            <a:off x="7284981" y="608661"/>
            <a:ext cx="4499032" cy="336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5F5EAEB-3F68-363E-A9C1-65F8F2310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1281">
            <a:off x="157660" y="469497"/>
            <a:ext cx="4626816" cy="305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Картина 10" descr="Картина, която съдържа дрехи, мъж, човек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E4C383EB-832E-361F-AB8A-4997CDA21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1884">
            <a:off x="426642" y="3529186"/>
            <a:ext cx="4049733" cy="3037300"/>
          </a:xfrm>
          <a:prstGeom prst="rect">
            <a:avLst/>
          </a:prstGeom>
        </p:spPr>
      </p:pic>
      <p:pic>
        <p:nvPicPr>
          <p:cNvPr id="33" name="Картина 12" descr="Картина, която съдържа обзавеждане, стол, на закрито, стена&#10;&#10;Описанието е генерирано автоматично">
            <a:extLst>
              <a:ext uri="{FF2B5EF4-FFF2-40B4-BE49-F238E27FC236}">
                <a16:creationId xmlns:a16="http://schemas.microsoft.com/office/drawing/2014/main" id="{890076C2-B917-F44F-83C0-CC8C425B90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12">
            <a:off x="7641296" y="2612328"/>
            <a:ext cx="4592822" cy="3444616"/>
          </a:xfrm>
          <a:prstGeom prst="rect">
            <a:avLst/>
          </a:prstGeom>
        </p:spPr>
      </p:pic>
      <p:pic>
        <p:nvPicPr>
          <p:cNvPr id="34" name="Картина 14" descr="Картина, която съдържа сервиз и прибори, дрехи, човек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C4C4C7E2-D12F-5341-DFC8-1B0BCFBAF3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7302">
            <a:off x="2641857" y="3467940"/>
            <a:ext cx="4213059" cy="3159794"/>
          </a:xfrm>
          <a:prstGeom prst="rect">
            <a:avLst/>
          </a:prstGeom>
        </p:spPr>
      </p:pic>
      <p:pic>
        <p:nvPicPr>
          <p:cNvPr id="35" name="Картина 16" descr="Картина, която съдържа на закрито, дрехи, човек, Човешко лице&#10;&#10;Описанието е генерирано автоматично">
            <a:extLst>
              <a:ext uri="{FF2B5EF4-FFF2-40B4-BE49-F238E27FC236}">
                <a16:creationId xmlns:a16="http://schemas.microsoft.com/office/drawing/2014/main" id="{64E04F94-5ABF-55A0-EFCA-F8D6476D6E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71" y="3482591"/>
            <a:ext cx="4331400" cy="3248550"/>
          </a:xfrm>
          <a:prstGeom prst="rect">
            <a:avLst/>
          </a:prstGeom>
        </p:spPr>
      </p:pic>
      <p:pic>
        <p:nvPicPr>
          <p:cNvPr id="36" name="Картина 18" descr="Картина, която съдържа дрехи, човек, на закрито, стена&#10;&#10;Описанието е генерирано автоматично">
            <a:extLst>
              <a:ext uri="{FF2B5EF4-FFF2-40B4-BE49-F238E27FC236}">
                <a16:creationId xmlns:a16="http://schemas.microsoft.com/office/drawing/2014/main" id="{944289E4-2834-8907-7E14-DA6932541A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8021">
            <a:off x="6975234" y="2939258"/>
            <a:ext cx="4331918" cy="2790755"/>
          </a:xfrm>
          <a:prstGeom prst="rect">
            <a:avLst/>
          </a:prstGeom>
        </p:spPr>
      </p:pic>
      <p:pic>
        <p:nvPicPr>
          <p:cNvPr id="37" name="Картина 20" descr="Картина, която съдържа дрехи, човек, стена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2662B8DF-24F6-4FF9-BD50-7405B8E907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8688">
            <a:off x="836691" y="1670608"/>
            <a:ext cx="3326832" cy="4442663"/>
          </a:xfrm>
          <a:prstGeom prst="rect">
            <a:avLst/>
          </a:prstGeom>
        </p:spPr>
      </p:pic>
      <p:pic>
        <p:nvPicPr>
          <p:cNvPr id="38" name="Картина 8" descr="Картина, която съдържа сграда, природа, огън, камина&#10;&#10;Описанието е генерирано автоматично">
            <a:extLst>
              <a:ext uri="{FF2B5EF4-FFF2-40B4-BE49-F238E27FC236}">
                <a16:creationId xmlns:a16="http://schemas.microsoft.com/office/drawing/2014/main" id="{F130B791-5379-C66D-15C0-E0CEEAFE13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646">
            <a:off x="3648923" y="108027"/>
            <a:ext cx="4702387" cy="3526790"/>
          </a:xfrm>
          <a:prstGeom prst="rect">
            <a:avLst/>
          </a:prstGeom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5B5FC804-D6D4-9BFF-CC3A-EAFD7A608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69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25897-18DA-883B-DB59-8EE0E306E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826F3B-3328-F17C-30B3-1E091472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5DAF6-79B1-4158-968E-A334379E4509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DB2A33-C93C-F8CB-9755-D40E55844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9" y="297656"/>
            <a:ext cx="1100931" cy="1100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230700-C271-74A7-132E-CCB079205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359" y="248840"/>
            <a:ext cx="864172" cy="110093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12973965-B79B-A33A-B710-BD7AE511BBD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5DAF6-79B1-4158-968E-A334379E4509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443ADF7-78BF-C69F-3029-C4FAF4E9AFA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5DAF6-79B1-4158-968E-A334379E4509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49F173D-945C-F593-2A1B-5B5B3DC90BA5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B258179-766E-41CA-D5C4-769A4CECE92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5DAF6-79B1-4158-968E-A334379E4509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2C7B488-2E88-5288-5EC2-D0F78DE706D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5DAF6-79B1-4158-968E-A334379E4509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942156-17FB-F074-5695-965F4F2B7755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sz="4000" dirty="0">
                <a:latin typeface="Comic Sans MS" panose="030F0702030302020204" pitchFamily="66" charset="0"/>
              </a:rPr>
              <a:t>Бъдещето…</a:t>
            </a:r>
            <a:endParaRPr lang="en-US" sz="4000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E853D2B-EAB2-F9D3-1057-0670ABC6F67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pPr/>
              <a:t>14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grpSp>
        <p:nvGrpSpPr>
          <p:cNvPr id="9" name="Групиране 5">
            <a:extLst>
              <a:ext uri="{FF2B5EF4-FFF2-40B4-BE49-F238E27FC236}">
                <a16:creationId xmlns:a16="http://schemas.microsoft.com/office/drawing/2014/main" id="{873D42A6-22E3-B166-A17A-81979FE64B81}"/>
              </a:ext>
            </a:extLst>
          </p:cNvPr>
          <p:cNvGrpSpPr/>
          <p:nvPr/>
        </p:nvGrpSpPr>
        <p:grpSpPr>
          <a:xfrm>
            <a:off x="4171950" y="1828403"/>
            <a:ext cx="3848100" cy="4161631"/>
            <a:chOff x="996263" y="2194719"/>
            <a:chExt cx="3848100" cy="4161631"/>
          </a:xfrm>
        </p:grpSpPr>
        <p:sp>
          <p:nvSpPr>
            <p:cNvPr id="11" name="Текстово поле 2">
              <a:extLst>
                <a:ext uri="{FF2B5EF4-FFF2-40B4-BE49-F238E27FC236}">
                  <a16:creationId xmlns:a16="http://schemas.microsoft.com/office/drawing/2014/main" id="{B3BE7FBF-DE68-ADF7-29FD-BB5C7A8B8DF4}"/>
                </a:ext>
              </a:extLst>
            </p:cNvPr>
            <p:cNvSpPr txBox="1"/>
            <p:nvPr/>
          </p:nvSpPr>
          <p:spPr>
            <a:xfrm flipH="1">
              <a:off x="1293749" y="5433020"/>
              <a:ext cx="30558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5400" dirty="0">
                  <a:latin typeface="Comic Sans MS" panose="030F0702030302020204" pitchFamily="66" charset="0"/>
                </a:rPr>
                <a:t>… си ти</a:t>
              </a:r>
            </a:p>
          </p:txBody>
        </p:sp>
        <p:pic>
          <p:nvPicPr>
            <p:cNvPr id="13" name="Картина 3">
              <a:extLst>
                <a:ext uri="{FF2B5EF4-FFF2-40B4-BE49-F238E27FC236}">
                  <a16:creationId xmlns:a16="http://schemas.microsoft.com/office/drawing/2014/main" id="{812F3D9B-61E2-08DF-EF1A-7E136B036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6263" y="2194719"/>
              <a:ext cx="3848100" cy="342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765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12B7B-65C0-B0BC-5C9E-C4D10F818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FA97F-C3EA-13EB-E4CE-0FF073D7E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5DAF6-79B1-4158-968E-A334379E4509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5EA29B-C71D-8810-F819-277CD148D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9" y="297656"/>
            <a:ext cx="1100931" cy="1100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201D26-6E67-25A0-3E7C-F2AD497ED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359" y="248840"/>
            <a:ext cx="864172" cy="110093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F4BD7BB-1C53-9C0E-10E8-BA90650B6EF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5DAF6-79B1-4158-968E-A334379E4509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701200C9-D071-061C-0B76-F4301BCFB7C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5DAF6-79B1-4158-968E-A334379E4509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C215DE-5D30-874C-0026-3332B97CA93A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5D09863-8826-E29D-7FE7-2916E3871A8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5DAF6-79B1-4158-968E-A334379E4509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5677F3F-69B9-5D70-F5B1-D091200A600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5DAF6-79B1-4158-968E-A334379E4509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A5DD40-5C0F-145A-6DF9-B7BBC9C5CA5C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sz="4000" dirty="0">
                <a:latin typeface="Comic Sans MS" panose="030F0702030302020204" pitchFamily="66" charset="0"/>
              </a:rPr>
              <a:t>Благодарности</a:t>
            </a:r>
            <a:endParaRPr lang="en-US" sz="4000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18A22F9-4657-04B2-706D-A1A94EEDE22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pPr/>
              <a:t>15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C76DE3-7356-8F0B-2760-AE5B84927481}"/>
              </a:ext>
            </a:extLst>
          </p:cNvPr>
          <p:cNvGrpSpPr/>
          <p:nvPr/>
        </p:nvGrpSpPr>
        <p:grpSpPr>
          <a:xfrm>
            <a:off x="3291134" y="2315209"/>
            <a:ext cx="5705229" cy="1699260"/>
            <a:chOff x="3291134" y="2315209"/>
            <a:chExt cx="5705229" cy="1699260"/>
          </a:xfrm>
        </p:grpSpPr>
        <p:pic>
          <p:nvPicPr>
            <p:cNvPr id="14" name="Picture 13" descr="A blue flag with yellow stars&#10;&#10;AI-generated content may be incorrect.">
              <a:extLst>
                <a:ext uri="{FF2B5EF4-FFF2-40B4-BE49-F238E27FC236}">
                  <a16:creationId xmlns:a16="http://schemas.microsoft.com/office/drawing/2014/main" id="{213ACE37-53E8-80DA-ACF7-D73C953E3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102" y="2315209"/>
              <a:ext cx="1699261" cy="1699260"/>
            </a:xfrm>
            <a:prstGeom prst="rect">
              <a:avLst/>
            </a:prstGeom>
          </p:spPr>
        </p:pic>
        <p:pic>
          <p:nvPicPr>
            <p:cNvPr id="17" name="Picture 16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6021527E-EF9B-C365-500D-BADD97305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134" y="2315209"/>
              <a:ext cx="1333150" cy="1699260"/>
            </a:xfrm>
            <a:prstGeom prst="rect">
              <a:avLst/>
            </a:prstGeom>
          </p:spPr>
        </p:pic>
        <p:pic>
          <p:nvPicPr>
            <p:cNvPr id="18" name="Picture 17" descr="A colorful diamond shaped logo&#10;&#10;AI-generated content may be incorrect.">
              <a:extLst>
                <a:ext uri="{FF2B5EF4-FFF2-40B4-BE49-F238E27FC236}">
                  <a16:creationId xmlns:a16="http://schemas.microsoft.com/office/drawing/2014/main" id="{211C345F-BC19-96F7-CF24-5A3721021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369" y="2315209"/>
              <a:ext cx="1699261" cy="169926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06750D3-522F-5BFB-2451-DA6C655F1C99}"/>
              </a:ext>
            </a:extLst>
          </p:cNvPr>
          <p:cNvSpPr txBox="1"/>
          <p:nvPr/>
        </p:nvSpPr>
        <p:spPr>
          <a:xfrm>
            <a:off x="1197966" y="4727890"/>
            <a:ext cx="97960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600" b="0" i="0" u="none" strike="noStrike" baseline="0" dirty="0">
              <a:solidFill>
                <a:srgbClr val="000000"/>
              </a:solidFill>
              <a:latin typeface="Liberation Serif"/>
            </a:endParaRPr>
          </a:p>
          <a:p>
            <a:pPr algn="just"/>
            <a:r>
              <a:rPr lang="ru-RU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Конференцията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„</a:t>
            </a:r>
            <a:r>
              <a:rPr lang="bg-BG" dirty="0">
                <a:solidFill>
                  <a:srgbClr val="000000"/>
                </a:solidFill>
                <a:latin typeface="Comic Sans MS" panose="030F0702030302020204" pitchFamily="66" charset="0"/>
              </a:rPr>
              <a:t>Катедра </a:t>
            </a:r>
            <a:r>
              <a:rPr lang="bg-BG" b="1" dirty="0">
                <a:solidFill>
                  <a:srgbClr val="000000"/>
                </a:solidFill>
                <a:latin typeface="Comic Sans MS" panose="030F0702030302020204" pitchFamily="66" charset="0"/>
              </a:rPr>
              <a:t>Атомна физика </a:t>
            </a:r>
            <a:r>
              <a:rPr lang="bg-BG" dirty="0">
                <a:solidFill>
                  <a:srgbClr val="000000"/>
                </a:solidFill>
                <a:latin typeface="Comic Sans MS" panose="030F0702030302020204" pitchFamily="66" charset="0"/>
              </a:rPr>
              <a:t>на 80 години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”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е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изцяло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спонсорирана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от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Европейския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съюз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-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NextGenerationEU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в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рамките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на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Националния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план за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възстановяване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и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устойчивост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на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България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, проект SUMMIT BG-RRP-2.004-0008-C01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71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1B682-814E-43C1-B752-C95BB11BB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bg-BG" sz="4000" dirty="0">
                <a:latin typeface="Comic Sans MS" panose="030F0702030302020204" pitchFamily="66" charset="0"/>
              </a:rPr>
              <a:t>Началото</a:t>
            </a:r>
            <a:endParaRPr lang="en-US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A2DDE-7AFF-4831-A465-16F380307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t>2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719A597-EE39-B981-6392-3204BF98C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26" b="2435"/>
          <a:stretch>
            <a:fillRect/>
          </a:stretch>
        </p:blipFill>
        <p:spPr bwMode="auto">
          <a:xfrm>
            <a:off x="1847056" y="1398587"/>
            <a:ext cx="8497888" cy="495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8A0DB76F-F1CF-0306-6731-28D6C6840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419" y="4102873"/>
            <a:ext cx="7890738" cy="747973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/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9BECD805-3E34-599F-CB7B-0F528E8CDDF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7487" y="6182967"/>
            <a:ext cx="3313113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bg-BG" sz="2400">
              <a:solidFill>
                <a:srgbClr val="EAEAEA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AE0370-F371-86F7-B87E-8F96DE2B9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9" y="297656"/>
            <a:ext cx="1100931" cy="1100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24CE08-BA5E-6090-976F-35F4EE888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359" y="248840"/>
            <a:ext cx="864172" cy="11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2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B769D-13DC-2EE2-2E94-E4C3B5DC8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8FE80-8C0D-ECA6-087D-15BDD96A4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bg-BG" sz="4000" dirty="0">
                <a:latin typeface="Comic Sans MS" panose="030F0702030302020204" pitchFamily="66" charset="0"/>
              </a:rPr>
              <a:t>Катедрени хора преди…</a:t>
            </a:r>
            <a:endParaRPr lang="en-US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7F1EB-E56C-A9C4-839A-DB4AE9AD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t>3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1EC6D5-2013-40E9-167C-25ECEE641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9" y="297656"/>
            <a:ext cx="1100931" cy="1100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21F3A7-464A-2480-8431-A9197BD1C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359" y="248840"/>
            <a:ext cx="864172" cy="1100931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3A12E3B7-973F-1426-D7A1-67F0AB7D5A15}"/>
              </a:ext>
            </a:extLst>
          </p:cNvPr>
          <p:cNvGrpSpPr/>
          <p:nvPr/>
        </p:nvGrpSpPr>
        <p:grpSpPr>
          <a:xfrm>
            <a:off x="156369" y="1462086"/>
            <a:ext cx="11331630" cy="5341692"/>
            <a:chOff x="-126894" y="1095290"/>
            <a:chExt cx="12033993" cy="5869621"/>
          </a:xfrm>
        </p:grpSpPr>
        <p:grpSp>
          <p:nvGrpSpPr>
            <p:cNvPr id="3" name="Групиране 41">
              <a:extLst>
                <a:ext uri="{FF2B5EF4-FFF2-40B4-BE49-F238E27FC236}">
                  <a16:creationId xmlns:a16="http://schemas.microsoft.com/office/drawing/2014/main" id="{BEA1315A-49C5-1F0D-64D6-9B85834647A6}"/>
                </a:ext>
              </a:extLst>
            </p:cNvPr>
            <p:cNvGrpSpPr/>
            <p:nvPr/>
          </p:nvGrpSpPr>
          <p:grpSpPr>
            <a:xfrm>
              <a:off x="-77675" y="1095290"/>
              <a:ext cx="2601158" cy="2959175"/>
              <a:chOff x="-77675" y="1095290"/>
              <a:chExt cx="2601158" cy="2959175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E795D5DA-E3D7-DD8D-B384-9ACED586AA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33" y="1095290"/>
                <a:ext cx="1798743" cy="22747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Текстово поле 26">
                <a:extLst>
                  <a:ext uri="{FF2B5EF4-FFF2-40B4-BE49-F238E27FC236}">
                    <a16:creationId xmlns:a16="http://schemas.microsoft.com/office/drawing/2014/main" id="{29EB5FC5-5D08-3F29-624C-08BD70670C6E}"/>
                  </a:ext>
                </a:extLst>
              </p:cNvPr>
              <p:cNvSpPr txBox="1"/>
              <p:nvPr/>
            </p:nvSpPr>
            <p:spPr>
              <a:xfrm>
                <a:off x="-77675" y="3346579"/>
                <a:ext cx="260115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bg-BG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702030302020204" pitchFamily="66" charset="0"/>
                  </a:rPr>
                  <a:t>Елисавета Карамихайлова</a:t>
                </a:r>
                <a:endParaRPr lang="bg-BG" sz="20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2" name="Групиране 42">
              <a:extLst>
                <a:ext uri="{FF2B5EF4-FFF2-40B4-BE49-F238E27FC236}">
                  <a16:creationId xmlns:a16="http://schemas.microsoft.com/office/drawing/2014/main" id="{185363B4-4961-BB8C-0C8E-E42F22DB5F84}"/>
                </a:ext>
              </a:extLst>
            </p:cNvPr>
            <p:cNvGrpSpPr/>
            <p:nvPr/>
          </p:nvGrpSpPr>
          <p:grpSpPr>
            <a:xfrm>
              <a:off x="2361480" y="1107741"/>
              <a:ext cx="2601158" cy="2995739"/>
              <a:chOff x="2361480" y="1107741"/>
              <a:chExt cx="2601158" cy="2995739"/>
            </a:xfrm>
          </p:grpSpPr>
          <p:pic>
            <p:nvPicPr>
              <p:cNvPr id="13" name="Picture 5">
                <a:extLst>
                  <a:ext uri="{FF2B5EF4-FFF2-40B4-BE49-F238E27FC236}">
                    <a16:creationId xmlns:a16="http://schemas.microsoft.com/office/drawing/2014/main" id="{88796B92-316B-B7AD-9C95-1E82985253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13"/>
              <a:stretch>
                <a:fillRect/>
              </a:stretch>
            </p:blipFill>
            <p:spPr bwMode="auto">
              <a:xfrm>
                <a:off x="2843511" y="1107741"/>
                <a:ext cx="1713000" cy="22747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Текстово поле 29">
                <a:extLst>
                  <a:ext uri="{FF2B5EF4-FFF2-40B4-BE49-F238E27FC236}">
                    <a16:creationId xmlns:a16="http://schemas.microsoft.com/office/drawing/2014/main" id="{ACAF97DB-9CD7-C422-DBA9-BAECCB33DF56}"/>
                  </a:ext>
                </a:extLst>
              </p:cNvPr>
              <p:cNvSpPr txBox="1"/>
              <p:nvPr/>
            </p:nvSpPr>
            <p:spPr>
              <a:xfrm>
                <a:off x="2361480" y="3395594"/>
                <a:ext cx="260115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bg-BG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702030302020204" pitchFamily="66" charset="0"/>
                  </a:rPr>
                  <a:t>Христо </a:t>
                </a:r>
              </a:p>
              <a:p>
                <a:pPr algn="ctr"/>
                <a:r>
                  <a:rPr kumimoji="0" lang="bg-BG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702030302020204" pitchFamily="66" charset="0"/>
                  </a:rPr>
                  <a:t>Христов</a:t>
                </a:r>
                <a:endParaRPr lang="bg-BG" sz="20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5" name="Групиране 43">
              <a:extLst>
                <a:ext uri="{FF2B5EF4-FFF2-40B4-BE49-F238E27FC236}">
                  <a16:creationId xmlns:a16="http://schemas.microsoft.com/office/drawing/2014/main" id="{E5292692-048C-3246-6206-FEA63DE15379}"/>
                </a:ext>
              </a:extLst>
            </p:cNvPr>
            <p:cNvGrpSpPr/>
            <p:nvPr/>
          </p:nvGrpSpPr>
          <p:grpSpPr>
            <a:xfrm>
              <a:off x="4750532" y="1167193"/>
              <a:ext cx="2601158" cy="2890588"/>
              <a:chOff x="4750532" y="1167193"/>
              <a:chExt cx="2601158" cy="2890588"/>
            </a:xfrm>
          </p:grpSpPr>
          <p:pic>
            <p:nvPicPr>
              <p:cNvPr id="16" name="Picture 7">
                <a:extLst>
                  <a:ext uri="{FF2B5EF4-FFF2-40B4-BE49-F238E27FC236}">
                    <a16:creationId xmlns:a16="http://schemas.microsoft.com/office/drawing/2014/main" id="{90191472-44DD-F9A1-5E08-1B9D0E70FB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966"/>
              <a:stretch>
                <a:fillRect/>
              </a:stretch>
            </p:blipFill>
            <p:spPr bwMode="auto">
              <a:xfrm>
                <a:off x="5277746" y="1167193"/>
                <a:ext cx="1636508" cy="22028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Текстово поле 30">
                <a:extLst>
                  <a:ext uri="{FF2B5EF4-FFF2-40B4-BE49-F238E27FC236}">
                    <a16:creationId xmlns:a16="http://schemas.microsoft.com/office/drawing/2014/main" id="{705459A5-CC73-B1C4-C791-530A72136D8D}"/>
                  </a:ext>
                </a:extLst>
              </p:cNvPr>
              <p:cNvSpPr txBox="1"/>
              <p:nvPr/>
            </p:nvSpPr>
            <p:spPr>
              <a:xfrm>
                <a:off x="4750532" y="3349895"/>
                <a:ext cx="260115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bg-BG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702030302020204" pitchFamily="66" charset="0"/>
                  </a:rPr>
                  <a:t>Цветан </a:t>
                </a:r>
              </a:p>
              <a:p>
                <a:pPr algn="ctr"/>
                <a:r>
                  <a:rPr kumimoji="0" lang="bg-BG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702030302020204" pitchFamily="66" charset="0"/>
                  </a:rPr>
                  <a:t>Бончев</a:t>
                </a:r>
                <a:endParaRPr lang="bg-BG" sz="20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8" name="Групиране 44">
              <a:extLst>
                <a:ext uri="{FF2B5EF4-FFF2-40B4-BE49-F238E27FC236}">
                  <a16:creationId xmlns:a16="http://schemas.microsoft.com/office/drawing/2014/main" id="{6C437FEF-AB34-D6CB-A2C4-3CBFC8D55470}"/>
                </a:ext>
              </a:extLst>
            </p:cNvPr>
            <p:cNvGrpSpPr/>
            <p:nvPr/>
          </p:nvGrpSpPr>
          <p:grpSpPr>
            <a:xfrm>
              <a:off x="6977581" y="1143693"/>
              <a:ext cx="2601158" cy="2910772"/>
              <a:chOff x="6977581" y="1143693"/>
              <a:chExt cx="2601158" cy="2910772"/>
            </a:xfrm>
          </p:grpSpPr>
          <p:pic>
            <p:nvPicPr>
              <p:cNvPr id="19" name="Картина 9">
                <a:extLst>
                  <a:ext uri="{FF2B5EF4-FFF2-40B4-BE49-F238E27FC236}">
                    <a16:creationId xmlns:a16="http://schemas.microsoft.com/office/drawing/2014/main" id="{43488556-83D0-DAD5-6FD0-E2A104B04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97518" y="1143693"/>
                <a:ext cx="1712099" cy="2202886"/>
              </a:xfrm>
              <a:prstGeom prst="rect">
                <a:avLst/>
              </a:prstGeom>
            </p:spPr>
          </p:pic>
          <p:sp>
            <p:nvSpPr>
              <p:cNvPr id="20" name="Текстово поле 33">
                <a:extLst>
                  <a:ext uri="{FF2B5EF4-FFF2-40B4-BE49-F238E27FC236}">
                    <a16:creationId xmlns:a16="http://schemas.microsoft.com/office/drawing/2014/main" id="{A4E98464-439C-A437-C501-42744614A5B2}"/>
                  </a:ext>
                </a:extLst>
              </p:cNvPr>
              <p:cNvSpPr txBox="1"/>
              <p:nvPr/>
            </p:nvSpPr>
            <p:spPr>
              <a:xfrm>
                <a:off x="6977581" y="3346579"/>
                <a:ext cx="260115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bg-BG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702030302020204" pitchFamily="66" charset="0"/>
                  </a:rPr>
                  <a:t>Леон </a:t>
                </a:r>
              </a:p>
              <a:p>
                <a:pPr algn="ctr"/>
                <a:r>
                  <a:rPr lang="bg-BG" sz="2000" b="1" dirty="0" err="1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Митрани</a:t>
                </a:r>
                <a:endParaRPr lang="bg-BG" sz="20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21" name="Групиране 46">
              <a:extLst>
                <a:ext uri="{FF2B5EF4-FFF2-40B4-BE49-F238E27FC236}">
                  <a16:creationId xmlns:a16="http://schemas.microsoft.com/office/drawing/2014/main" id="{DFABD91E-78D5-1CD9-A32C-DE50314EEEFC}"/>
                </a:ext>
              </a:extLst>
            </p:cNvPr>
            <p:cNvGrpSpPr/>
            <p:nvPr/>
          </p:nvGrpSpPr>
          <p:grpSpPr>
            <a:xfrm>
              <a:off x="-126894" y="4059513"/>
              <a:ext cx="2601158" cy="2905398"/>
              <a:chOff x="-126894" y="4059513"/>
              <a:chExt cx="2601158" cy="2905398"/>
            </a:xfrm>
          </p:grpSpPr>
          <p:pic>
            <p:nvPicPr>
              <p:cNvPr id="22" name="Картина 13" descr="Картина, която съдържа Човешко лице, портрет, дрехи, човек&#10;&#10;Описанието е генерирано автоматично">
                <a:extLst>
                  <a:ext uri="{FF2B5EF4-FFF2-40B4-BE49-F238E27FC236}">
                    <a16:creationId xmlns:a16="http://schemas.microsoft.com/office/drawing/2014/main" id="{8399DE4B-4209-E927-B688-A20EA4B648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533" y="4059513"/>
                <a:ext cx="1702975" cy="2256441"/>
              </a:xfrm>
              <a:prstGeom prst="rect">
                <a:avLst/>
              </a:prstGeom>
            </p:spPr>
          </p:pic>
          <p:sp>
            <p:nvSpPr>
              <p:cNvPr id="23" name="Текстово поле 35">
                <a:extLst>
                  <a:ext uri="{FF2B5EF4-FFF2-40B4-BE49-F238E27FC236}">
                    <a16:creationId xmlns:a16="http://schemas.microsoft.com/office/drawing/2014/main" id="{ED04C242-2109-C82E-F418-B39B7100B5CC}"/>
                  </a:ext>
                </a:extLst>
              </p:cNvPr>
              <p:cNvSpPr txBox="1"/>
              <p:nvPr/>
            </p:nvSpPr>
            <p:spPr>
              <a:xfrm>
                <a:off x="-126894" y="6257025"/>
                <a:ext cx="260115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bg-BG" sz="2000" b="1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Атанас</a:t>
                </a:r>
                <a:endParaRPr kumimoji="0" lang="bg-BG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</a:endParaRPr>
              </a:p>
              <a:p>
                <a:pPr algn="ctr"/>
                <a:r>
                  <a:rPr lang="bg-BG" sz="2000" b="1" dirty="0" err="1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Стригачев</a:t>
                </a:r>
                <a:endParaRPr lang="bg-BG" sz="20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27" name="Групиране 49">
              <a:extLst>
                <a:ext uri="{FF2B5EF4-FFF2-40B4-BE49-F238E27FC236}">
                  <a16:creationId xmlns:a16="http://schemas.microsoft.com/office/drawing/2014/main" id="{B19DBB0F-757B-1D1B-CF72-1FF7DB9C8C1D}"/>
                </a:ext>
              </a:extLst>
            </p:cNvPr>
            <p:cNvGrpSpPr/>
            <p:nvPr/>
          </p:nvGrpSpPr>
          <p:grpSpPr>
            <a:xfrm>
              <a:off x="7086460" y="4098548"/>
              <a:ext cx="2601158" cy="2843049"/>
              <a:chOff x="7018604" y="4087893"/>
              <a:chExt cx="2601158" cy="2843049"/>
            </a:xfrm>
          </p:grpSpPr>
          <p:pic>
            <p:nvPicPr>
              <p:cNvPr id="28" name="Картина 23">
                <a:extLst>
                  <a:ext uri="{FF2B5EF4-FFF2-40B4-BE49-F238E27FC236}">
                    <a16:creationId xmlns:a16="http://schemas.microsoft.com/office/drawing/2014/main" id="{132958EC-E00F-F34C-9C71-36C662E81D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97517" y="4087893"/>
                <a:ext cx="1746427" cy="2202886"/>
              </a:xfrm>
              <a:prstGeom prst="rect">
                <a:avLst/>
              </a:prstGeom>
            </p:spPr>
          </p:pic>
          <p:sp>
            <p:nvSpPr>
              <p:cNvPr id="29" name="Текстово поле 39">
                <a:extLst>
                  <a:ext uri="{FF2B5EF4-FFF2-40B4-BE49-F238E27FC236}">
                    <a16:creationId xmlns:a16="http://schemas.microsoft.com/office/drawing/2014/main" id="{026B8EF0-1E53-254F-EAD7-5AB185F175AE}"/>
                  </a:ext>
                </a:extLst>
              </p:cNvPr>
              <p:cNvSpPr txBox="1"/>
              <p:nvPr/>
            </p:nvSpPr>
            <p:spPr>
              <a:xfrm>
                <a:off x="7018604" y="6223056"/>
                <a:ext cx="260115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bg-BG" sz="2000" b="1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Борис</a:t>
                </a:r>
                <a:r>
                  <a:rPr kumimoji="0" lang="bg-BG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702030302020204" pitchFamily="66" charset="0"/>
                  </a:rPr>
                  <a:t> </a:t>
                </a:r>
              </a:p>
              <a:p>
                <a:pPr algn="ctr"/>
                <a:r>
                  <a:rPr lang="bg-BG" sz="2000" b="1" dirty="0" err="1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Манушев</a:t>
                </a:r>
                <a:endParaRPr lang="bg-BG" sz="20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30" name="Групиране 50">
              <a:extLst>
                <a:ext uri="{FF2B5EF4-FFF2-40B4-BE49-F238E27FC236}">
                  <a16:creationId xmlns:a16="http://schemas.microsoft.com/office/drawing/2014/main" id="{DD2D2F26-63F4-38D6-6EFC-EF66FC0F5B68}"/>
                </a:ext>
              </a:extLst>
            </p:cNvPr>
            <p:cNvGrpSpPr/>
            <p:nvPr/>
          </p:nvGrpSpPr>
          <p:grpSpPr>
            <a:xfrm>
              <a:off x="9293616" y="4130133"/>
              <a:ext cx="2601158" cy="2760883"/>
              <a:chOff x="9293616" y="4130133"/>
              <a:chExt cx="2601158" cy="2760883"/>
            </a:xfrm>
          </p:grpSpPr>
          <p:pic>
            <p:nvPicPr>
              <p:cNvPr id="31" name="Картина 24">
                <a:extLst>
                  <a:ext uri="{FF2B5EF4-FFF2-40B4-BE49-F238E27FC236}">
                    <a16:creationId xmlns:a16="http://schemas.microsoft.com/office/drawing/2014/main" id="{FC8D1DF3-FF37-99D6-5992-DF0E2DD6AC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40742" y="4130133"/>
                <a:ext cx="1731556" cy="2115200"/>
              </a:xfrm>
              <a:prstGeom prst="rect">
                <a:avLst/>
              </a:prstGeom>
            </p:spPr>
          </p:pic>
          <p:sp>
            <p:nvSpPr>
              <p:cNvPr id="32" name="Текстово поле 40">
                <a:extLst>
                  <a:ext uri="{FF2B5EF4-FFF2-40B4-BE49-F238E27FC236}">
                    <a16:creationId xmlns:a16="http://schemas.microsoft.com/office/drawing/2014/main" id="{D1CB5A1A-80BC-DFDF-1380-FD3BC85EFB37}"/>
                  </a:ext>
                </a:extLst>
              </p:cNvPr>
              <p:cNvSpPr txBox="1"/>
              <p:nvPr/>
            </p:nvSpPr>
            <p:spPr>
              <a:xfrm>
                <a:off x="9293616" y="6183130"/>
                <a:ext cx="260115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bg-BG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702030302020204" pitchFamily="66" charset="0"/>
                  </a:rPr>
                  <a:t>Ангел </a:t>
                </a:r>
              </a:p>
              <a:p>
                <a:pPr algn="ctr"/>
                <a:r>
                  <a:rPr lang="bg-BG" sz="2000" b="1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Йорданов</a:t>
                </a:r>
                <a:endParaRPr lang="bg-BG" sz="20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33" name="Групиране 51">
              <a:extLst>
                <a:ext uri="{FF2B5EF4-FFF2-40B4-BE49-F238E27FC236}">
                  <a16:creationId xmlns:a16="http://schemas.microsoft.com/office/drawing/2014/main" id="{4CD22417-687C-6DDE-1BB3-2CB157AE2919}"/>
                </a:ext>
              </a:extLst>
            </p:cNvPr>
            <p:cNvGrpSpPr/>
            <p:nvPr/>
          </p:nvGrpSpPr>
          <p:grpSpPr>
            <a:xfrm>
              <a:off x="4810156" y="4057781"/>
              <a:ext cx="2601158" cy="2870700"/>
              <a:chOff x="200027" y="1069006"/>
              <a:chExt cx="2601158" cy="2870700"/>
            </a:xfrm>
          </p:grpSpPr>
          <p:pic>
            <p:nvPicPr>
              <p:cNvPr id="34" name="Picture 9">
                <a:extLst>
                  <a:ext uri="{FF2B5EF4-FFF2-40B4-BE49-F238E27FC236}">
                    <a16:creationId xmlns:a16="http://schemas.microsoft.com/office/drawing/2014/main" id="{B29CB4CB-BD4D-47A6-EADC-4AC7DF4B50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lum bright="18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12" t="12157" r="58496" b="56764"/>
              <a:stretch>
                <a:fillRect/>
              </a:stretch>
            </p:blipFill>
            <p:spPr bwMode="auto">
              <a:xfrm>
                <a:off x="602374" y="1069006"/>
                <a:ext cx="1796464" cy="2203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Текстово поле 53">
                <a:extLst>
                  <a:ext uri="{FF2B5EF4-FFF2-40B4-BE49-F238E27FC236}">
                    <a16:creationId xmlns:a16="http://schemas.microsoft.com/office/drawing/2014/main" id="{9D5155A3-50F5-8A79-0FB6-C50BB7649A0F}"/>
                  </a:ext>
                </a:extLst>
              </p:cNvPr>
              <p:cNvSpPr txBox="1"/>
              <p:nvPr/>
            </p:nvSpPr>
            <p:spPr>
              <a:xfrm>
                <a:off x="200027" y="3231820"/>
                <a:ext cx="260115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bg-BG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702030302020204" pitchFamily="66" charset="0"/>
                  </a:rPr>
                  <a:t>Иван </a:t>
                </a:r>
              </a:p>
              <a:p>
                <a:pPr algn="ctr"/>
                <a:r>
                  <a:rPr lang="bg-BG" sz="2000" b="1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Манджуков</a:t>
                </a:r>
                <a:endParaRPr lang="bg-BG" sz="2000" b="1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A1D27D9-0456-7383-874B-38F96F7831B9}"/>
                </a:ext>
              </a:extLst>
            </p:cNvPr>
            <p:cNvGrpSpPr/>
            <p:nvPr/>
          </p:nvGrpSpPr>
          <p:grpSpPr>
            <a:xfrm>
              <a:off x="9305941" y="1131067"/>
              <a:ext cx="2601158" cy="2880876"/>
              <a:chOff x="9305941" y="1131067"/>
              <a:chExt cx="2601158" cy="2880876"/>
            </a:xfrm>
          </p:grpSpPr>
          <p:sp>
            <p:nvSpPr>
              <p:cNvPr id="38" name="Текстово поле 8">
                <a:extLst>
                  <a:ext uri="{FF2B5EF4-FFF2-40B4-BE49-F238E27FC236}">
                    <a16:creationId xmlns:a16="http://schemas.microsoft.com/office/drawing/2014/main" id="{85CF95C7-859C-9980-EE97-7BE08FEAFDDA}"/>
                  </a:ext>
                </a:extLst>
              </p:cNvPr>
              <p:cNvSpPr txBox="1"/>
              <p:nvPr/>
            </p:nvSpPr>
            <p:spPr>
              <a:xfrm>
                <a:off x="9305941" y="3304057"/>
                <a:ext cx="260115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bg-BG" sz="2000" b="1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Славко</a:t>
                </a:r>
                <a:endParaRPr kumimoji="0" lang="bg-BG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</a:endParaRPr>
              </a:p>
              <a:p>
                <a:pPr algn="ctr"/>
                <a:r>
                  <a:rPr lang="bg-BG" sz="2000" b="1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Орманджиев</a:t>
                </a: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C06B7FF-02F0-B1EB-BD03-543B79B93F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787258" y="1131067"/>
                <a:ext cx="1785260" cy="2285307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B0992FB-6725-0C9B-E11A-D86B136ADC3A}"/>
                </a:ext>
              </a:extLst>
            </p:cNvPr>
            <p:cNvGrpSpPr/>
            <p:nvPr/>
          </p:nvGrpSpPr>
          <p:grpSpPr>
            <a:xfrm>
              <a:off x="2427716" y="4126598"/>
              <a:ext cx="2601158" cy="2806331"/>
              <a:chOff x="2427716" y="4126598"/>
              <a:chExt cx="2601158" cy="2806331"/>
            </a:xfrm>
          </p:grpSpPr>
          <p:sp>
            <p:nvSpPr>
              <p:cNvPr id="26" name="Текстово поле 37">
                <a:extLst>
                  <a:ext uri="{FF2B5EF4-FFF2-40B4-BE49-F238E27FC236}">
                    <a16:creationId xmlns:a16="http://schemas.microsoft.com/office/drawing/2014/main" id="{2416488D-C791-D356-E567-43C590AB7E6F}"/>
                  </a:ext>
                </a:extLst>
              </p:cNvPr>
              <p:cNvSpPr txBox="1"/>
              <p:nvPr/>
            </p:nvSpPr>
            <p:spPr>
              <a:xfrm>
                <a:off x="2427716" y="6225043"/>
                <a:ext cx="260115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bg-BG" sz="2000" b="1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Иван</a:t>
                </a:r>
                <a:endParaRPr kumimoji="0" lang="bg-BG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</a:endParaRPr>
              </a:p>
              <a:p>
                <a:pPr algn="ctr"/>
                <a:r>
                  <a:rPr lang="bg-BG" sz="2000" b="1" dirty="0">
                    <a:latin typeface="Comic Sans MS" panose="030F0702030302020204" pitchFamily="66" charset="0"/>
                  </a:rPr>
                  <a:t>Узунов</a:t>
                </a: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405EA22-63C5-7F7C-DB6E-D532BA2E5B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22389" y="4126598"/>
                <a:ext cx="1679339" cy="214678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6085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F2457-4FA5-4492-F83F-5197BD088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DD0C-1193-C0BD-384C-AD3B961F7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bg-BG" sz="4000" dirty="0">
                <a:latin typeface="Comic Sans MS" panose="030F0702030302020204" pitchFamily="66" charset="0"/>
              </a:rPr>
              <a:t>И катедрени хора сега…</a:t>
            </a:r>
            <a:endParaRPr lang="en-US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A6E756-BB70-890C-8EFF-812374FE6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t>4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22A3D0-E6C9-4B71-1B49-D2E49F009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9" y="297656"/>
            <a:ext cx="1100931" cy="1100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105092-0362-BEB6-791C-D7E6722B9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359" y="248840"/>
            <a:ext cx="864172" cy="110093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0434571-39ED-D1B7-4333-F12A7197916A}"/>
              </a:ext>
            </a:extLst>
          </p:cNvPr>
          <p:cNvGrpSpPr/>
          <p:nvPr/>
        </p:nvGrpSpPr>
        <p:grpSpPr>
          <a:xfrm>
            <a:off x="169905" y="1054095"/>
            <a:ext cx="12022095" cy="5632311"/>
            <a:chOff x="169905" y="1054095"/>
            <a:chExt cx="12022095" cy="5632311"/>
          </a:xfrm>
        </p:grpSpPr>
        <p:sp>
          <p:nvSpPr>
            <p:cNvPr id="4" name="Текстово поле 3">
              <a:extLst>
                <a:ext uri="{FF2B5EF4-FFF2-40B4-BE49-F238E27FC236}">
                  <a16:creationId xmlns:a16="http://schemas.microsoft.com/office/drawing/2014/main" id="{744A771E-87E5-F09F-3F5B-8D7356514702}"/>
                </a:ext>
              </a:extLst>
            </p:cNvPr>
            <p:cNvSpPr txBox="1"/>
            <p:nvPr/>
          </p:nvSpPr>
          <p:spPr>
            <a:xfrm>
              <a:off x="169905" y="1054095"/>
              <a:ext cx="7207078" cy="5632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2000" dirty="0">
                <a:latin typeface="Comic Sans MS" panose="030F0702030302020204" pitchFamily="66" charset="0"/>
              </a:endParaRPr>
            </a:p>
            <a:p>
              <a:r>
                <a:rPr lang="ru-RU" sz="2000" dirty="0">
                  <a:latin typeface="Comic Sans MS" panose="030F0702030302020204" pitchFamily="66" charset="0"/>
                </a:rPr>
                <a:t>1.	Проф. </a:t>
              </a:r>
              <a:r>
                <a:rPr lang="ru-RU" sz="2000" dirty="0" err="1">
                  <a:latin typeface="Comic Sans MS" panose="030F0702030302020204" pitchFamily="66" charset="0"/>
                </a:rPr>
                <a:t>дфзн</a:t>
              </a:r>
              <a:r>
                <a:rPr lang="ru-RU" sz="2000" dirty="0">
                  <a:latin typeface="Comic Sans MS" panose="030F0702030302020204" pitchFamily="66" charset="0"/>
                </a:rPr>
                <a:t>. Георги Райновски	ЯФ	</a:t>
              </a:r>
            </a:p>
            <a:p>
              <a:r>
                <a:rPr lang="ru-RU" sz="2000" dirty="0">
                  <a:latin typeface="Comic Sans MS" panose="030F0702030302020204" pitchFamily="66" charset="0"/>
                </a:rPr>
                <a:t>2.	Доц. д-р Борислав Павлов		ФЕЧ</a:t>
              </a:r>
            </a:p>
            <a:p>
              <a:pPr marL="457200" indent="-457200">
                <a:buAutoNum type="arabicPeriod" startAt="3"/>
              </a:pPr>
              <a:r>
                <a:rPr lang="ru-RU" sz="2000" dirty="0">
                  <a:latin typeface="Comic Sans MS" panose="030F0702030302020204" pitchFamily="66" charset="0"/>
                </a:rPr>
                <a:t>      Доц. д-р </a:t>
              </a:r>
              <a:r>
                <a:rPr lang="ru-RU" sz="2000" dirty="0" err="1">
                  <a:latin typeface="Comic Sans MS" panose="030F0702030302020204" pitchFamily="66" charset="0"/>
                </a:rPr>
                <a:t>Венелин</a:t>
              </a:r>
              <a:r>
                <a:rPr lang="ru-RU" sz="2000" dirty="0">
                  <a:latin typeface="Comic Sans MS" panose="030F0702030302020204" pitchFamily="66" charset="0"/>
                </a:rPr>
                <a:t> </a:t>
              </a:r>
              <a:r>
                <a:rPr lang="ru-RU" sz="2000" dirty="0" err="1">
                  <a:latin typeface="Comic Sans MS" panose="030F0702030302020204" pitchFamily="66" charset="0"/>
                </a:rPr>
                <a:t>Кожухаров</a:t>
              </a:r>
              <a:r>
                <a:rPr lang="ru-RU" sz="2000" dirty="0">
                  <a:latin typeface="Comic Sans MS" panose="030F0702030302020204" pitchFamily="66" charset="0"/>
                </a:rPr>
                <a:t>		ФЕЧ</a:t>
              </a:r>
            </a:p>
            <a:p>
              <a:pPr marL="457200" indent="-457200">
                <a:buAutoNum type="arabicPeriod" startAt="3"/>
              </a:pPr>
              <a:r>
                <a:rPr lang="ru-RU" sz="2000" dirty="0">
                  <a:latin typeface="Comic Sans MS" panose="030F0702030302020204" pitchFamily="66" charset="0"/>
                </a:rPr>
                <a:t>      Доц. д-р Диана Кочева		ЯФ</a:t>
              </a:r>
            </a:p>
            <a:p>
              <a:pPr marL="546100" lvl="1" indent="-546100">
                <a:buAutoNum type="arabicPeriod" startAt="5"/>
              </a:pPr>
              <a:r>
                <a:rPr lang="ru-RU" sz="2000" dirty="0">
                  <a:latin typeface="Comic Sans MS" panose="030F0702030302020204" pitchFamily="66" charset="0"/>
                </a:rPr>
                <a:t>     Доц. д-р Ивелина Димитрова		ДЛ</a:t>
              </a:r>
            </a:p>
            <a:p>
              <a:r>
                <a:rPr lang="ru-RU" sz="2000" dirty="0">
                  <a:latin typeface="Comic Sans MS" panose="030F0702030302020204" pitchFamily="66" charset="0"/>
                </a:rPr>
                <a:t>6.	Доц. д-р </a:t>
              </a:r>
              <a:r>
                <a:rPr lang="ru-RU" sz="2000" dirty="0" err="1">
                  <a:latin typeface="Comic Sans MS" panose="030F0702030302020204" pitchFamily="66" charset="0"/>
                </a:rPr>
                <a:t>Илко</a:t>
              </a:r>
              <a:r>
                <a:rPr lang="ru-RU" sz="2000" dirty="0">
                  <a:latin typeface="Comic Sans MS" panose="030F0702030302020204" pitchFamily="66" charset="0"/>
                </a:rPr>
                <a:t> Русинов		ЯЕ</a:t>
              </a:r>
            </a:p>
            <a:p>
              <a:r>
                <a:rPr lang="ru-RU" sz="2000" dirty="0">
                  <a:latin typeface="Comic Sans MS" panose="030F0702030302020204" pitchFamily="66" charset="0"/>
                </a:rPr>
                <a:t>7.	Доц. д-р Калин </a:t>
              </a:r>
              <a:r>
                <a:rPr lang="ru-RU" sz="2000" dirty="0" err="1">
                  <a:latin typeface="Comic Sans MS" panose="030F0702030302020204" pitchFamily="66" charset="0"/>
                </a:rPr>
                <a:t>Гладнишки</a:t>
              </a:r>
              <a:r>
                <a:rPr lang="ru-RU" sz="2000" dirty="0">
                  <a:latin typeface="Comic Sans MS" panose="030F0702030302020204" pitchFamily="66" charset="0"/>
                </a:rPr>
                <a:t>		ЯФ</a:t>
              </a:r>
            </a:p>
            <a:p>
              <a:r>
                <a:rPr lang="ru-RU" sz="2000" dirty="0">
                  <a:latin typeface="Comic Sans MS" panose="030F0702030302020204" pitchFamily="66" charset="0"/>
                </a:rPr>
                <a:t>8.	Доц. д-р </a:t>
              </a:r>
              <a:r>
                <a:rPr lang="ru-RU" sz="2000" dirty="0" err="1">
                  <a:latin typeface="Comic Sans MS" panose="030F0702030302020204" pitchFamily="66" charset="0"/>
                </a:rPr>
                <a:t>Красимир</a:t>
              </a:r>
              <a:r>
                <a:rPr lang="ru-RU" sz="2000" dirty="0">
                  <a:latin typeface="Comic Sans MS" panose="030F0702030302020204" pitchFamily="66" charset="0"/>
                </a:rPr>
                <a:t> Митев		МФ</a:t>
              </a:r>
            </a:p>
            <a:p>
              <a:r>
                <a:rPr lang="ru-RU" sz="2000" dirty="0">
                  <a:latin typeface="Comic Sans MS" panose="030F0702030302020204" pitchFamily="66" charset="0"/>
                </a:rPr>
                <a:t>9.	Доц. д-р Мариян Богомилов		ФЕЧ</a:t>
              </a:r>
            </a:p>
            <a:p>
              <a:r>
                <a:rPr lang="ru-RU" sz="2000" dirty="0">
                  <a:latin typeface="Comic Sans MS" panose="030F0702030302020204" pitchFamily="66" charset="0"/>
                </a:rPr>
                <a:t>10.	Доц. д-р </a:t>
              </a:r>
              <a:r>
                <a:rPr lang="ru-RU" sz="2000" dirty="0" err="1">
                  <a:latin typeface="Comic Sans MS" panose="030F0702030302020204" pitchFamily="66" charset="0"/>
                </a:rPr>
                <a:t>Пейчо</a:t>
              </a:r>
              <a:r>
                <a:rPr lang="ru-RU" sz="2000" dirty="0">
                  <a:latin typeface="Comic Sans MS" panose="030F0702030302020204" pitchFamily="66" charset="0"/>
                </a:rPr>
                <a:t> Петков		ФЕЧ</a:t>
              </a:r>
            </a:p>
            <a:p>
              <a:r>
                <a:rPr lang="ru-RU" sz="2000" dirty="0">
                  <a:latin typeface="Comic Sans MS" panose="030F0702030302020204" pitchFamily="66" charset="0"/>
                </a:rPr>
                <a:t>11.	Доц. д-р Стефан </a:t>
              </a:r>
              <a:r>
                <a:rPr lang="ru-RU" sz="2000" dirty="0" err="1">
                  <a:latin typeface="Comic Sans MS" panose="030F0702030302020204" pitchFamily="66" charset="0"/>
                </a:rPr>
                <a:t>Лалковски</a:t>
              </a:r>
              <a:r>
                <a:rPr lang="ru-RU" sz="2000" dirty="0">
                  <a:latin typeface="Comic Sans MS" panose="030F0702030302020204" pitchFamily="66" charset="0"/>
                </a:rPr>
                <a:t>		ЯФ</a:t>
              </a:r>
            </a:p>
            <a:p>
              <a:r>
                <a:rPr lang="ru-RU" sz="2000" dirty="0">
                  <a:latin typeface="Comic Sans MS" panose="030F0702030302020204" pitchFamily="66" charset="0"/>
                </a:rPr>
                <a:t>12.	Доц. д-р </a:t>
              </a:r>
              <a:r>
                <a:rPr lang="ru-RU" sz="2000" dirty="0" err="1">
                  <a:latin typeface="Comic Sans MS" panose="030F0702030302020204" pitchFamily="66" charset="0"/>
                </a:rPr>
                <a:t>Страхил</a:t>
              </a:r>
              <a:r>
                <a:rPr lang="ru-RU" sz="2000" dirty="0">
                  <a:latin typeface="Comic Sans MS" panose="030F0702030302020204" pitchFamily="66" charset="0"/>
                </a:rPr>
                <a:t> </a:t>
              </a:r>
              <a:r>
                <a:rPr lang="ru-RU" sz="2000" dirty="0" err="1">
                  <a:latin typeface="Comic Sans MS" panose="030F0702030302020204" pitchFamily="66" charset="0"/>
                </a:rPr>
                <a:t>Бойчев</a:t>
              </a:r>
              <a:r>
                <a:rPr lang="ru-RU" sz="2000" dirty="0">
                  <a:latin typeface="Comic Sans MS" panose="030F0702030302020204" pitchFamily="66" charset="0"/>
                </a:rPr>
                <a:t>		ДЛ</a:t>
              </a:r>
            </a:p>
            <a:p>
              <a:r>
                <a:rPr lang="ru-RU" sz="2000" dirty="0">
                  <a:latin typeface="Comic Sans MS" panose="030F0702030302020204" pitchFamily="66" charset="0"/>
                </a:rPr>
                <a:t>13.	Гл. ас. д-р Галина Ванкова		ФЕЧ</a:t>
              </a:r>
            </a:p>
            <a:p>
              <a:r>
                <a:rPr lang="ru-RU" sz="2000" dirty="0">
                  <a:latin typeface="Comic Sans MS" panose="030F0702030302020204" pitchFamily="66" charset="0"/>
                </a:rPr>
                <a:t>14.	Гл. ас. д-р </a:t>
              </a:r>
              <a:r>
                <a:rPr lang="ru-RU" sz="2000" dirty="0" err="1">
                  <a:latin typeface="Comic Sans MS" panose="030F0702030302020204" pitchFamily="66" charset="0"/>
                </a:rPr>
                <a:t>Димитър</a:t>
              </a:r>
              <a:r>
                <a:rPr lang="ru-RU" sz="2000" dirty="0">
                  <a:latin typeface="Comic Sans MS" panose="030F0702030302020204" pitchFamily="66" charset="0"/>
                </a:rPr>
                <a:t> Михайлов	ФЕЧ</a:t>
              </a:r>
            </a:p>
            <a:p>
              <a:r>
                <a:rPr lang="ru-RU" sz="2000" dirty="0">
                  <a:latin typeface="Comic Sans MS" panose="030F0702030302020204" pitchFamily="66" charset="0"/>
                </a:rPr>
                <a:t>15.	Гл. ас. д-р Мартин </a:t>
              </a:r>
              <a:r>
                <a:rPr lang="ru-RU" sz="2000" dirty="0" err="1">
                  <a:latin typeface="Comic Sans MS" panose="030F0702030302020204" pitchFamily="66" charset="0"/>
                </a:rPr>
                <a:t>Джонголов</a:t>
              </a:r>
              <a:r>
                <a:rPr lang="ru-RU" sz="2000" dirty="0">
                  <a:latin typeface="Comic Sans MS" panose="030F0702030302020204" pitchFamily="66" charset="0"/>
                </a:rPr>
                <a:t>	ЯФ</a:t>
              </a:r>
            </a:p>
            <a:p>
              <a:r>
                <a:rPr lang="ru-RU" sz="2000" dirty="0">
                  <a:latin typeface="Comic Sans MS" panose="030F0702030302020204" pitchFamily="66" charset="0"/>
                </a:rPr>
                <a:t>16.	Гл. ас. д-р </a:t>
              </a:r>
              <a:r>
                <a:rPr lang="ru-RU" sz="2000" dirty="0" err="1">
                  <a:latin typeface="Comic Sans MS" panose="030F0702030302020204" pitchFamily="66" charset="0"/>
                </a:rPr>
                <a:t>Момчил</a:t>
              </a:r>
              <a:r>
                <a:rPr lang="ru-RU" sz="2000" dirty="0">
                  <a:latin typeface="Comic Sans MS" panose="030F0702030302020204" pitchFamily="66" charset="0"/>
                </a:rPr>
                <a:t> Найденов		ФЕЧ</a:t>
              </a:r>
            </a:p>
            <a:p>
              <a:r>
                <a:rPr lang="ru-RU" sz="2000" dirty="0">
                  <a:latin typeface="Comic Sans MS" panose="030F0702030302020204" pitchFamily="66" charset="0"/>
                </a:rPr>
                <a:t>17.	Гл. ас. д-р Николай Петров		ЯТЕ</a:t>
              </a:r>
            </a:p>
          </p:txBody>
        </p:sp>
        <p:sp>
          <p:nvSpPr>
            <p:cNvPr id="6" name="Текстово поле 5">
              <a:extLst>
                <a:ext uri="{FF2B5EF4-FFF2-40B4-BE49-F238E27FC236}">
                  <a16:creationId xmlns:a16="http://schemas.microsoft.com/office/drawing/2014/main" id="{8E47E321-65F1-45B4-AA99-6F2EA1FD937A}"/>
                </a:ext>
              </a:extLst>
            </p:cNvPr>
            <p:cNvSpPr txBox="1"/>
            <p:nvPr/>
          </p:nvSpPr>
          <p:spPr>
            <a:xfrm>
              <a:off x="6795186" y="1092190"/>
              <a:ext cx="5396814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2000" dirty="0">
                <a:latin typeface="Comic Sans MS" panose="030F0702030302020204" pitchFamily="66" charset="0"/>
              </a:endParaRPr>
            </a:p>
            <a:p>
              <a:r>
                <a:rPr lang="ru-RU" sz="2000" dirty="0">
                  <a:latin typeface="Comic Sans MS" panose="030F0702030302020204" pitchFamily="66" charset="0"/>
                </a:rPr>
                <a:t>18.	Физик Васил Вергилов	ФЕЧ</a:t>
              </a:r>
            </a:p>
            <a:p>
              <a:r>
                <a:rPr lang="ru-RU" sz="2000" dirty="0">
                  <a:latin typeface="Comic Sans MS" panose="030F0702030302020204" pitchFamily="66" charset="0"/>
                </a:rPr>
                <a:t>19.	Физик Васил </a:t>
              </a:r>
              <a:r>
                <a:rPr lang="ru-RU" sz="2000" dirty="0" err="1">
                  <a:latin typeface="Comic Sans MS" panose="030F0702030302020204" pitchFamily="66" charset="0"/>
                </a:rPr>
                <a:t>Гурев</a:t>
              </a:r>
              <a:r>
                <a:rPr lang="ru-RU" sz="2000" dirty="0">
                  <a:latin typeface="Comic Sans MS" panose="030F0702030302020204" pitchFamily="66" charset="0"/>
                </a:rPr>
                <a:t>		ЯФ</a:t>
              </a:r>
            </a:p>
            <a:p>
              <a:r>
                <a:rPr lang="ru-RU" sz="2000" dirty="0">
                  <a:latin typeface="Comic Sans MS" panose="030F0702030302020204" pitchFamily="66" charset="0"/>
                </a:rPr>
                <a:t>20.	Физик д-р Георги Георгиев	МФ</a:t>
              </a:r>
            </a:p>
            <a:p>
              <a:pPr marL="901700" indent="-901700">
                <a:buAutoNum type="arabicPeriod" startAt="21"/>
              </a:pPr>
              <a:r>
                <a:rPr lang="ru-RU" sz="2000" dirty="0">
                  <a:latin typeface="Comic Sans MS" panose="030F0702030302020204" pitchFamily="66" charset="0"/>
                </a:rPr>
                <a:t>Физик д-р Симона Илиева	ФЕЧ</a:t>
              </a:r>
            </a:p>
            <a:p>
              <a:pPr marL="901700" indent="-901700">
                <a:buAutoNum type="arabicPeriod" startAt="21"/>
              </a:pPr>
              <a:r>
                <a:rPr lang="ru-RU" sz="2000" dirty="0">
                  <a:latin typeface="Comic Sans MS" panose="030F0702030302020204" pitchFamily="66" charset="0"/>
                </a:rPr>
                <a:t>Физик д-р Стоян Кадалев	ЯТЕ</a:t>
              </a:r>
            </a:p>
            <a:p>
              <a:pPr marL="457200" indent="-457200">
                <a:buAutoNum type="arabicPeriod" startAt="23"/>
              </a:pPr>
              <a:r>
                <a:rPr lang="ru-RU" sz="2000" dirty="0">
                  <a:latin typeface="Comic Sans MS" panose="030F0702030302020204" pitchFamily="66" charset="0"/>
                </a:rPr>
                <a:t>      Физик </a:t>
              </a:r>
              <a:r>
                <a:rPr lang="ru-RU" sz="2000" dirty="0" err="1">
                  <a:latin typeface="Comic Sans MS" panose="030F0702030302020204" pitchFamily="66" charset="0"/>
                </a:rPr>
                <a:t>Татяна</a:t>
              </a:r>
              <a:r>
                <a:rPr lang="ru-RU" sz="2000" dirty="0">
                  <a:latin typeface="Comic Sans MS" panose="030F0702030302020204" pitchFamily="66" charset="0"/>
                </a:rPr>
                <a:t> Младенова</a:t>
              </a:r>
            </a:p>
            <a:p>
              <a:pPr marL="457200" indent="-457200">
                <a:buAutoNum type="arabicPeriod" startAt="23"/>
              </a:pPr>
              <a:endParaRPr lang="ru-RU" sz="2000" dirty="0">
                <a:latin typeface="Comic Sans MS" panose="030F0702030302020204" pitchFamily="66" charset="0"/>
              </a:endParaRPr>
            </a:p>
            <a:p>
              <a:r>
                <a:rPr lang="ru-RU" sz="2000" dirty="0">
                  <a:latin typeface="Comic Sans MS" panose="030F0702030302020204" pitchFamily="66" charset="0"/>
                </a:rPr>
                <a:t>+ 11 </a:t>
              </a:r>
              <a:r>
                <a:rPr lang="ru-RU" sz="2000" dirty="0" err="1">
                  <a:latin typeface="Comic Sans MS" panose="030F0702030302020204" pitchFamily="66" charset="0"/>
                </a:rPr>
                <a:t>докторанти</a:t>
              </a:r>
              <a:endParaRPr lang="ru-RU" sz="20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376257-088E-AAFB-45BA-5B1DA3260B13}"/>
              </a:ext>
            </a:extLst>
          </p:cNvPr>
          <p:cNvGrpSpPr/>
          <p:nvPr/>
        </p:nvGrpSpPr>
        <p:grpSpPr>
          <a:xfrm>
            <a:off x="2500182" y="1332886"/>
            <a:ext cx="8590008" cy="5249111"/>
            <a:chOff x="1800996" y="804444"/>
            <a:chExt cx="8590008" cy="524911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FB01BC2-B916-830A-8839-47643425D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00996" y="804444"/>
              <a:ext cx="8590008" cy="5249111"/>
            </a:xfrm>
            <a:prstGeom prst="rect">
              <a:avLst/>
            </a:prstGeom>
          </p:spPr>
        </p:pic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1F57ED51-1BD8-FB5D-314C-1BE346F1B510}"/>
                </a:ext>
              </a:extLst>
            </p:cNvPr>
            <p:cNvSpPr txBox="1">
              <a:spLocks/>
            </p:cNvSpPr>
            <p:nvPr/>
          </p:nvSpPr>
          <p:spPr>
            <a:xfrm>
              <a:off x="2271583" y="5467739"/>
              <a:ext cx="6339017" cy="5103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bg-BG" sz="4000" dirty="0">
                  <a:latin typeface="Comic Sans MS" panose="030F0702030302020204" pitchFamily="66" charset="0"/>
                </a:rPr>
                <a:t>преди 10 години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901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D7434-44B3-A9C9-BF34-4FAA52D89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6CCAC-BB48-FBD7-9EB3-A571CCDA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bg-BG" sz="4000" dirty="0">
                <a:latin typeface="Comic Sans MS" panose="030F0702030302020204" pitchFamily="66" charset="0"/>
              </a:rPr>
              <a:t>Бакалавърски, магистърски и </a:t>
            </a:r>
            <a:br>
              <a:rPr lang="bg-BG" sz="4000" dirty="0">
                <a:latin typeface="Comic Sans MS" panose="030F0702030302020204" pitchFamily="66" charset="0"/>
              </a:rPr>
            </a:br>
            <a:r>
              <a:rPr lang="bg-BG" sz="4000" dirty="0">
                <a:latin typeface="Comic Sans MS" panose="030F0702030302020204" pitchFamily="66" charset="0"/>
              </a:rPr>
              <a:t>докторски специалности</a:t>
            </a:r>
            <a:endParaRPr lang="en-US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32134-9F0D-4461-7835-F0A2D3304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t>5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D134A0-CBDA-FDFD-AAF9-D39263A46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9" y="297656"/>
            <a:ext cx="1100931" cy="1100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50FF6A-8BF8-F1C1-10C8-E4D885E99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359" y="248840"/>
            <a:ext cx="864172" cy="1100931"/>
          </a:xfrm>
          <a:prstGeom prst="rect">
            <a:avLst/>
          </a:prstGeom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8EE9B87E-6233-076B-B35B-D67F5D31DA91}"/>
              </a:ext>
            </a:extLst>
          </p:cNvPr>
          <p:cNvSpPr txBox="1"/>
          <p:nvPr/>
        </p:nvSpPr>
        <p:spPr>
          <a:xfrm>
            <a:off x="1939131" y="1374776"/>
            <a:ext cx="65245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dirty="0">
                <a:latin typeface="Comic Sans MS" panose="030F0702030302020204" pitchFamily="66" charset="0"/>
              </a:rPr>
              <a:t>Бакалавърски програми (8 семестъра):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Медицинска физика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Ядрена техника и ядрена енергетика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702030302020204" pitchFamily="66" charset="0"/>
              </a:rPr>
              <a:t>Quantum, Nuclear and Particle Physics (in English)</a:t>
            </a:r>
          </a:p>
        </p:txBody>
      </p:sp>
      <p:sp>
        <p:nvSpPr>
          <p:cNvPr id="7" name="Текстово поле 3">
            <a:extLst>
              <a:ext uri="{FF2B5EF4-FFF2-40B4-BE49-F238E27FC236}">
                <a16:creationId xmlns:a16="http://schemas.microsoft.com/office/drawing/2014/main" id="{A30669FE-D8B3-9B49-3486-929955171E79}"/>
              </a:ext>
            </a:extLst>
          </p:cNvPr>
          <p:cNvSpPr txBox="1"/>
          <p:nvPr/>
        </p:nvSpPr>
        <p:spPr>
          <a:xfrm>
            <a:off x="1939131" y="2919314"/>
            <a:ext cx="87543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dirty="0">
                <a:latin typeface="Comic Sans MS" panose="030F0702030302020204" pitchFamily="66" charset="0"/>
              </a:rPr>
              <a:t>Магистърски програми: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Медицинска физика (3 или 4 семестъра)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702030302020204" pitchFamily="66" charset="0"/>
              </a:rPr>
              <a:t>Medical Physics (in English, 3 terms)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Физика на ядрото и елементарните частици (3 или 5 семестъра)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702030302020204" pitchFamily="66" charset="0"/>
              </a:rPr>
              <a:t>Nuclear and Particle Physics (in English, 3 or 5 terms)</a:t>
            </a:r>
            <a:endParaRPr lang="bg-BG" sz="2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Ядрена енергетика и технологии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bg-BG" sz="2000" dirty="0">
                <a:latin typeface="Comic Sans MS" panose="030F0702030302020204" pitchFamily="66" charset="0"/>
              </a:rPr>
              <a:t>(3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bg-BG" sz="2000" dirty="0">
                <a:latin typeface="Comic Sans MS" panose="030F0702030302020204" pitchFamily="66" charset="0"/>
              </a:rPr>
              <a:t>или </a:t>
            </a:r>
            <a:r>
              <a:rPr lang="en-US" sz="2000" dirty="0">
                <a:latin typeface="Comic Sans MS" panose="030F0702030302020204" pitchFamily="66" charset="0"/>
              </a:rPr>
              <a:t>4</a:t>
            </a:r>
            <a:r>
              <a:rPr lang="bg-BG" sz="2000" dirty="0">
                <a:latin typeface="Comic Sans MS" panose="030F0702030302020204" pitchFamily="66" charset="0"/>
              </a:rPr>
              <a:t> семестъра)</a:t>
            </a:r>
          </a:p>
        </p:txBody>
      </p:sp>
      <p:sp>
        <p:nvSpPr>
          <p:cNvPr id="9" name="Текстово поле 5">
            <a:extLst>
              <a:ext uri="{FF2B5EF4-FFF2-40B4-BE49-F238E27FC236}">
                <a16:creationId xmlns:a16="http://schemas.microsoft.com/office/drawing/2014/main" id="{B184DD69-910E-18C2-0B82-468F63161869}"/>
              </a:ext>
            </a:extLst>
          </p:cNvPr>
          <p:cNvSpPr txBox="1"/>
          <p:nvPr/>
        </p:nvSpPr>
        <p:spPr>
          <a:xfrm>
            <a:off x="1939131" y="5188468"/>
            <a:ext cx="73196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dirty="0">
                <a:latin typeface="Comic Sans MS" panose="030F0702030302020204" pitchFamily="66" charset="0"/>
              </a:rPr>
              <a:t>Докторантури: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Ядрена физика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Физика на елементарните частици и високите енергии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Неутронна физика и физика на ядрените реактори</a:t>
            </a:r>
          </a:p>
        </p:txBody>
      </p:sp>
    </p:spTree>
    <p:extLst>
      <p:ext uri="{BB962C8B-B14F-4D97-AF65-F5344CB8AC3E}">
        <p14:creationId xmlns:p14="http://schemas.microsoft.com/office/powerpoint/2010/main" val="121755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FE745-F1EA-0B6B-247A-E0DA02565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01B3-B426-777A-0F23-F9E791271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bg-BG" sz="4000" dirty="0">
                <a:latin typeface="Comic Sans MS" panose="030F0702030302020204" pitchFamily="66" charset="0"/>
              </a:rPr>
              <a:t>Бакалавърски курсове</a:t>
            </a:r>
            <a:endParaRPr lang="en-US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EB66A-010B-396A-8745-19E52A960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t>6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FD7AC5-5E31-5FD1-F751-C9281A2A2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9" y="297656"/>
            <a:ext cx="1100931" cy="1100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12B054-E6EC-1610-FC15-E40C623B7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359" y="248840"/>
            <a:ext cx="864172" cy="1100931"/>
          </a:xfrm>
          <a:prstGeom prst="rect">
            <a:avLst/>
          </a:prstGeom>
        </p:spPr>
      </p:pic>
      <p:sp>
        <p:nvSpPr>
          <p:cNvPr id="4" name="Текстово поле 2">
            <a:extLst>
              <a:ext uri="{FF2B5EF4-FFF2-40B4-BE49-F238E27FC236}">
                <a16:creationId xmlns:a16="http://schemas.microsoft.com/office/drawing/2014/main" id="{7E32E14D-EBAA-3A63-B7CD-8B806DE3D477}"/>
              </a:ext>
            </a:extLst>
          </p:cNvPr>
          <p:cNvSpPr txBox="1"/>
          <p:nvPr/>
        </p:nvSpPr>
        <p:spPr>
          <a:xfrm>
            <a:off x="434341" y="1510902"/>
            <a:ext cx="47739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>
                <a:latin typeface="Comic Sans MS" panose="030F0702030302020204" pitchFamily="66" charset="0"/>
              </a:rPr>
              <a:t>Базисни курсове: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Физика на атомите, молекулите и йонизиращите лъчения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Ядрена физика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Физика на елементарните частици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6" name="Текстово поле 3">
            <a:extLst>
              <a:ext uri="{FF2B5EF4-FFF2-40B4-BE49-F238E27FC236}">
                <a16:creationId xmlns:a16="http://schemas.microsoft.com/office/drawing/2014/main" id="{484E9A06-D8E8-1EFD-C33D-C0F706B56C33}"/>
              </a:ext>
            </a:extLst>
          </p:cNvPr>
          <p:cNvSpPr txBox="1"/>
          <p:nvPr/>
        </p:nvSpPr>
        <p:spPr>
          <a:xfrm>
            <a:off x="5934901" y="1510902"/>
            <a:ext cx="644759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dirty="0">
                <a:latin typeface="Comic Sans MS" panose="030F0702030302020204" pitchFamily="66" charset="0"/>
              </a:rPr>
              <a:t>Профилиращи и изборни курсове: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Експериментална ядрена физика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Comic Sans MS" panose="030F0702030302020204" pitchFamily="66" charset="0"/>
              </a:rPr>
              <a:t>Детектори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йонизиращи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лъчения</a:t>
            </a:r>
            <a:endParaRPr lang="ru-RU" sz="2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omic Sans MS" panose="030F0702030302020204" pitchFamily="66" charset="0"/>
              </a:rPr>
              <a:t>Дозиметрия и </a:t>
            </a:r>
            <a:r>
              <a:rPr lang="ru-RU" sz="2000" dirty="0" err="1">
                <a:latin typeface="Comic Sans MS" panose="030F0702030302020204" pitchFamily="66" charset="0"/>
              </a:rPr>
              <a:t>лъчезащита</a:t>
            </a:r>
            <a:endParaRPr lang="ru-RU" sz="2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omic Sans MS" panose="030F0702030302020204" pitchFamily="66" charset="0"/>
              </a:rPr>
              <a:t>Метрология на </a:t>
            </a:r>
            <a:r>
              <a:rPr lang="ru-RU" sz="2000" dirty="0" err="1">
                <a:latin typeface="Comic Sans MS" panose="030F0702030302020204" pitchFamily="66" charset="0"/>
              </a:rPr>
              <a:t>йонизиращите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лъчения</a:t>
            </a:r>
            <a:endParaRPr lang="ru-RU" sz="2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omic Sans MS" panose="030F0702030302020204" pitchFamily="66" charset="0"/>
              </a:rPr>
              <a:t>Ядрена </a:t>
            </a:r>
            <a:r>
              <a:rPr lang="ru-RU" sz="2000" dirty="0" err="1">
                <a:latin typeface="Comic Sans MS" panose="030F0702030302020204" pitchFamily="66" charset="0"/>
              </a:rPr>
              <a:t>електроника</a:t>
            </a:r>
            <a:endParaRPr lang="ru-RU" sz="2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Comic Sans MS" panose="030F0702030302020204" pitchFamily="66" charset="0"/>
              </a:rPr>
              <a:t>Ядрени</a:t>
            </a:r>
            <a:r>
              <a:rPr lang="ru-RU" sz="2000" dirty="0">
                <a:latin typeface="Comic Sans MS" panose="030F0702030302020204" pitchFamily="66" charset="0"/>
              </a:rPr>
              <a:t> реакции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omic Sans MS" panose="030F0702030302020204" pitchFamily="66" charset="0"/>
              </a:rPr>
              <a:t>Монте Карло </a:t>
            </a:r>
            <a:r>
              <a:rPr lang="ru-RU" sz="2000" dirty="0" err="1">
                <a:latin typeface="Comic Sans MS" panose="030F0702030302020204" pitchFamily="66" charset="0"/>
              </a:rPr>
              <a:t>симулации</a:t>
            </a:r>
            <a:endParaRPr lang="ru-RU" sz="2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Comic Sans MS" panose="030F0702030302020204" pitchFamily="66" charset="0"/>
              </a:rPr>
              <a:t>Машинно</a:t>
            </a:r>
            <a:r>
              <a:rPr lang="ru-RU" sz="2000" dirty="0">
                <a:latin typeface="Comic Sans MS" panose="030F0702030302020204" pitchFamily="66" charset="0"/>
              </a:rPr>
              <a:t> самообучение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omic Sans MS" panose="030F0702030302020204" pitchFamily="66" charset="0"/>
              </a:rPr>
              <a:t>Теоретична ядрена физика</a:t>
            </a:r>
            <a:endParaRPr lang="bg-BG" sz="2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Анализ на данни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Увод в ядрените технологии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Ядрен горивен цикъл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Comic Sans MS" panose="030F0702030302020204" pitchFamily="66" charset="0"/>
              </a:rPr>
              <a:t>Изчислителни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методи</a:t>
            </a:r>
            <a:r>
              <a:rPr lang="ru-RU" sz="2000" dirty="0">
                <a:latin typeface="Comic Sans MS" panose="030F0702030302020204" pitchFamily="66" charset="0"/>
              </a:rPr>
              <a:t> в </a:t>
            </a:r>
            <a:r>
              <a:rPr lang="ru-RU" sz="2000" dirty="0" err="1">
                <a:latin typeface="Comic Sans MS" panose="030F0702030302020204" pitchFamily="66" charset="0"/>
              </a:rPr>
              <a:t>ядрените</a:t>
            </a:r>
            <a:r>
              <a:rPr lang="ru-RU" sz="2000" dirty="0">
                <a:latin typeface="Comic Sans MS" panose="030F0702030302020204" pitchFamily="66" charset="0"/>
              </a:rPr>
              <a:t> технологии</a:t>
            </a:r>
            <a:endParaRPr lang="bg-BG" sz="2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Физика на ядрените реактори</a:t>
            </a:r>
          </a:p>
        </p:txBody>
      </p:sp>
    </p:spTree>
    <p:extLst>
      <p:ext uri="{BB962C8B-B14F-4D97-AF65-F5344CB8AC3E}">
        <p14:creationId xmlns:p14="http://schemas.microsoft.com/office/powerpoint/2010/main" val="235819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C8CF2-8419-4E75-0463-8AF384D82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9D864-A231-4668-581B-A21BA3D13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bg-BG" sz="4000" dirty="0">
                <a:latin typeface="Comic Sans MS" panose="030F0702030302020204" pitchFamily="66" charset="0"/>
              </a:rPr>
              <a:t>Магистърски курсове</a:t>
            </a:r>
            <a:endParaRPr lang="en-US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9D404-D2C3-DD96-673E-5A0DC81E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t>7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600F73-26AE-02C5-4C15-DA49B8D1A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9" y="297656"/>
            <a:ext cx="1100931" cy="1100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BBB3F-6C0C-E4D7-CA34-90BC6FFBB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359" y="248840"/>
            <a:ext cx="864172" cy="1100931"/>
          </a:xfrm>
          <a:prstGeom prst="rect">
            <a:avLst/>
          </a:prstGeom>
        </p:spPr>
      </p:pic>
      <p:sp>
        <p:nvSpPr>
          <p:cNvPr id="3" name="Текстово поле 3">
            <a:extLst>
              <a:ext uri="{FF2B5EF4-FFF2-40B4-BE49-F238E27FC236}">
                <a16:creationId xmlns:a16="http://schemas.microsoft.com/office/drawing/2014/main" id="{6B63C57B-85D7-6E74-55F2-B820F313AA1A}"/>
              </a:ext>
            </a:extLst>
          </p:cNvPr>
          <p:cNvSpPr txBox="1"/>
          <p:nvPr/>
        </p:nvSpPr>
        <p:spPr>
          <a:xfrm>
            <a:off x="107661" y="1559718"/>
            <a:ext cx="850293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omic Sans MS" panose="030F0702030302020204" pitchFamily="66" charset="0"/>
              </a:rPr>
              <a:t>Стандартен </a:t>
            </a:r>
            <a:r>
              <a:rPr lang="bg-BG" sz="2000" dirty="0">
                <a:latin typeface="Comic Sans MS" panose="030F0702030302020204" pitchFamily="66" charset="0"/>
              </a:rPr>
              <a:t>модел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силните</a:t>
            </a:r>
            <a:r>
              <a:rPr lang="ru-RU" sz="2000" dirty="0">
                <a:latin typeface="Comic Sans MS" panose="030F0702030302020204" pitchFamily="66" charset="0"/>
              </a:rPr>
              <a:t> и </a:t>
            </a:r>
            <a:r>
              <a:rPr lang="ru-RU" sz="2000" dirty="0" err="1">
                <a:latin typeface="Comic Sans MS" panose="030F0702030302020204" pitchFamily="66" charset="0"/>
              </a:rPr>
              <a:t>електрослаби</a:t>
            </a:r>
            <a:r>
              <a:rPr lang="ru-RU" sz="2000" dirty="0">
                <a:latin typeface="Comic Sans MS" panose="030F0702030302020204" pitchFamily="66" charset="0"/>
              </a:rPr>
              <a:t> взаимодействия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Comic Sans MS" panose="030F0702030302020204" pitchFamily="66" charset="0"/>
              </a:rPr>
              <a:t>Симетрии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във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физиката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елементарните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частици</a:t>
            </a:r>
            <a:endParaRPr lang="ru-RU" sz="2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Ядрени модели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Ядрена структура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Моделиране на физическите процеси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Comic Sans MS" panose="030F0702030302020204" pitchFamily="66" charset="0"/>
              </a:rPr>
              <a:t>Радиоактивност</a:t>
            </a:r>
            <a:r>
              <a:rPr lang="ru-RU" sz="2000" dirty="0">
                <a:latin typeface="Comic Sans MS" panose="030F0702030302020204" pitchFamily="66" charset="0"/>
              </a:rPr>
              <a:t> в </a:t>
            </a:r>
            <a:r>
              <a:rPr lang="ru-RU" sz="2000" dirty="0" err="1">
                <a:latin typeface="Comic Sans MS" panose="030F0702030302020204" pitchFamily="66" charset="0"/>
              </a:rPr>
              <a:t>околната</a:t>
            </a:r>
            <a:r>
              <a:rPr lang="ru-RU" sz="2000" dirty="0">
                <a:latin typeface="Comic Sans MS" panose="030F0702030302020204" pitchFamily="66" charset="0"/>
              </a:rPr>
              <a:t> среда. </a:t>
            </a:r>
            <a:r>
              <a:rPr lang="ru-RU" sz="2000" dirty="0" err="1">
                <a:latin typeface="Comic Sans MS" panose="030F0702030302020204" pitchFamily="66" charset="0"/>
              </a:rPr>
              <a:t>Радиоекология</a:t>
            </a:r>
            <a:endParaRPr lang="ru-RU" sz="2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Физика извън Стандартния модел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omic Sans MS" panose="030F0702030302020204" pitchFamily="66" charset="0"/>
              </a:rPr>
              <a:t>Монте Карло </a:t>
            </a:r>
            <a:r>
              <a:rPr lang="ru-RU" sz="2000" dirty="0" err="1">
                <a:latin typeface="Comic Sans MS" panose="030F0702030302020204" pitchFamily="66" charset="0"/>
              </a:rPr>
              <a:t>симулиране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взаимодействието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йонизиращите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лъчения</a:t>
            </a:r>
            <a:r>
              <a:rPr lang="ru-RU" sz="2000" dirty="0">
                <a:latin typeface="Comic Sans MS" panose="030F0702030302020204" pitchFamily="66" charset="0"/>
              </a:rPr>
              <a:t> с </a:t>
            </a:r>
            <a:r>
              <a:rPr lang="ru-RU" sz="2000" dirty="0" err="1">
                <a:latin typeface="Comic Sans MS" panose="030F0702030302020204" pitchFamily="66" charset="0"/>
              </a:rPr>
              <a:t>веществото</a:t>
            </a:r>
            <a:r>
              <a:rPr lang="ru-RU" sz="2000" dirty="0">
                <a:latin typeface="Comic Sans MS" panose="030F0702030302020204" pitchFamily="66" charset="0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Comic Sans MS" panose="030F0702030302020204" pitchFamily="66" charset="0"/>
              </a:rPr>
              <a:t>Експериментални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методи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ядрената</a:t>
            </a:r>
            <a:r>
              <a:rPr lang="ru-RU" sz="2000" dirty="0">
                <a:latin typeface="Comic Sans MS" panose="030F0702030302020204" pitchFamily="66" charset="0"/>
              </a:rPr>
              <a:t> физика в </a:t>
            </a:r>
            <a:r>
              <a:rPr lang="ru-RU" sz="2000" dirty="0" err="1">
                <a:latin typeface="Comic Sans MS" panose="030F0702030302020204" pitchFamily="66" charset="0"/>
              </a:rPr>
              <a:t>медицината</a:t>
            </a:r>
            <a:endParaRPr lang="ru-RU" sz="2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Comic Sans MS" panose="030F0702030302020204" pitchFamily="66" charset="0"/>
              </a:rPr>
              <a:t>Моделиране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взаимодействията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биологични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молекули</a:t>
            </a:r>
            <a:endParaRPr lang="ru-RU" sz="2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Comic Sans MS" panose="030F0702030302020204" pitchFamily="66" charset="0"/>
              </a:rPr>
              <a:t>Експлоатационна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реакторна</a:t>
            </a:r>
            <a:r>
              <a:rPr lang="ru-RU" sz="2000" dirty="0">
                <a:latin typeface="Comic Sans MS" panose="030F0702030302020204" pitchFamily="66" charset="0"/>
              </a:rPr>
              <a:t> физика и ядрена </a:t>
            </a:r>
            <a:r>
              <a:rPr lang="ru-RU" sz="2000" dirty="0" err="1">
                <a:latin typeface="Comic Sans MS" panose="030F0702030302020204" pitchFamily="66" charset="0"/>
              </a:rPr>
              <a:t>безопасност</a:t>
            </a:r>
            <a:endParaRPr lang="ru-RU" sz="2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Топлофизика на АЕЦ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Надеждност в ядрената енергетика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Реакторен анализ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Физика на ядреното делене</a:t>
            </a:r>
          </a:p>
        </p:txBody>
      </p:sp>
      <p:pic>
        <p:nvPicPr>
          <p:cNvPr id="7" name="Картина 6" descr="Картина, която съдържа Мажорелово синьо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8C5F90CE-EDFA-D300-0BA8-BAAE9CAD6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029" y="5019298"/>
            <a:ext cx="2212171" cy="1654808"/>
          </a:xfrm>
          <a:prstGeom prst="rect">
            <a:avLst/>
          </a:prstGeom>
        </p:spPr>
      </p:pic>
      <p:pic>
        <p:nvPicPr>
          <p:cNvPr id="9" name="Картина 7">
            <a:extLst>
              <a:ext uri="{FF2B5EF4-FFF2-40B4-BE49-F238E27FC236}">
                <a16:creationId xmlns:a16="http://schemas.microsoft.com/office/drawing/2014/main" id="{BE57CEC4-AF14-A66C-0100-D9676BD96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4783" y="3226956"/>
            <a:ext cx="2414834" cy="1611461"/>
          </a:xfrm>
          <a:prstGeom prst="rect">
            <a:avLst/>
          </a:prstGeom>
        </p:spPr>
      </p:pic>
      <p:pic>
        <p:nvPicPr>
          <p:cNvPr id="11" name="Картина 8">
            <a:extLst>
              <a:ext uri="{FF2B5EF4-FFF2-40B4-BE49-F238E27FC236}">
                <a16:creationId xmlns:a16="http://schemas.microsoft.com/office/drawing/2014/main" id="{3AE2D78D-7D1A-9495-A4FB-EBEBA900B4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5009" y="1514952"/>
            <a:ext cx="2414834" cy="157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4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59548-6C15-284B-8B8C-B4B5C2C9E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41CD5A3-6F73-435F-014A-6B7468E7F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43" y="1048566"/>
            <a:ext cx="4189810" cy="2787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24C144-9544-58A4-2904-8414A4E6A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bg-BG" sz="4000" dirty="0">
                <a:latin typeface="Comic Sans MS" panose="030F0702030302020204" pitchFamily="66" charset="0"/>
              </a:rPr>
              <a:t>Учебно-научни лаборатории</a:t>
            </a:r>
            <a:endParaRPr lang="en-US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68F984-E292-2558-77E7-90D1DE34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t>8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17B519-AE93-45BD-2EA1-7CA6E01C9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9" y="297656"/>
            <a:ext cx="1100931" cy="1100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437416-4384-3D16-0B5C-88410CF6A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2359" y="248840"/>
            <a:ext cx="864172" cy="110093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3712FF2-64F8-6548-D0B7-B9EDDEAAFDA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pPr/>
              <a:t>8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3" name="Текстово поле 3">
            <a:extLst>
              <a:ext uri="{FF2B5EF4-FFF2-40B4-BE49-F238E27FC236}">
                <a16:creationId xmlns:a16="http://schemas.microsoft.com/office/drawing/2014/main" id="{43768DCD-D41C-E541-9376-ECBF6941E7E9}"/>
              </a:ext>
            </a:extLst>
          </p:cNvPr>
          <p:cNvSpPr txBox="1"/>
          <p:nvPr/>
        </p:nvSpPr>
        <p:spPr>
          <a:xfrm>
            <a:off x="195213" y="1173254"/>
            <a:ext cx="72070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Comic Sans MS" panose="030F0702030302020204" pitchFamily="66" charset="0"/>
              </a:rPr>
              <a:t>Атомна</a:t>
            </a:r>
            <a:r>
              <a:rPr lang="ru-RU" sz="2000" dirty="0">
                <a:latin typeface="Comic Sans MS" panose="030F0702030302020204" pitchFamily="66" charset="0"/>
              </a:rPr>
              <a:t> и ядрена физика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Comic Sans MS" panose="030F0702030302020204" pitchFamily="66" charset="0"/>
              </a:rPr>
              <a:t>Експериментална</a:t>
            </a:r>
            <a:r>
              <a:rPr lang="ru-RU" sz="2000" dirty="0">
                <a:latin typeface="Comic Sans MS" panose="030F0702030302020204" pitchFamily="66" charset="0"/>
              </a:rPr>
              <a:t> ядрена физика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omic Sans MS" panose="030F0702030302020204" pitchFamily="66" charset="0"/>
              </a:rPr>
              <a:t>Ядрена структура, ядрена спектроскопия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omic Sans MS" panose="030F0702030302020204" pitchFamily="66" charset="0"/>
              </a:rPr>
              <a:t>Дозиметрия и </a:t>
            </a:r>
            <a:r>
              <a:rPr lang="ru-RU" sz="2000" dirty="0" err="1">
                <a:latin typeface="Comic Sans MS" panose="030F0702030302020204" pitchFamily="66" charset="0"/>
              </a:rPr>
              <a:t>лъчезащита</a:t>
            </a:r>
            <a:endParaRPr lang="en-US" sz="20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Метрология на йонизиращите лъчения</a:t>
            </a:r>
            <a:endParaRPr lang="ru-RU" sz="20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omic Sans MS" panose="030F0702030302020204" pitchFamily="66" charset="0"/>
              </a:rPr>
              <a:t>Ядрена </a:t>
            </a:r>
            <a:r>
              <a:rPr lang="ru-RU" sz="2000" dirty="0" err="1">
                <a:latin typeface="Comic Sans MS" panose="030F0702030302020204" pitchFamily="66" charset="0"/>
              </a:rPr>
              <a:t>електроника</a:t>
            </a:r>
            <a:endParaRPr lang="ru-RU" sz="20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omic Sans MS" panose="030F0702030302020204" pitchFamily="66" charset="0"/>
              </a:rPr>
              <a:t>Физика на </a:t>
            </a:r>
            <a:r>
              <a:rPr lang="ru-RU" sz="2000" dirty="0" err="1">
                <a:latin typeface="Comic Sans MS" panose="030F0702030302020204" pitchFamily="66" charset="0"/>
              </a:rPr>
              <a:t>елементарните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частици</a:t>
            </a:r>
            <a:endParaRPr lang="en-US" sz="20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000" dirty="0">
                <a:latin typeface="Comic Sans MS" panose="030F0702030302020204" pitchFamily="66" charset="0"/>
              </a:rPr>
              <a:t>Приложна ядрена физика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ACFA0-BD1E-0E46-4120-BFD3CE92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912" y="1489360"/>
            <a:ext cx="4009662" cy="2811710"/>
          </a:xfrm>
          <a:prstGeom prst="rect">
            <a:avLst/>
          </a:prstGeom>
        </p:spPr>
      </p:pic>
      <p:pic>
        <p:nvPicPr>
          <p:cNvPr id="15" name="Картина 23" descr="Картина, която съдържа текст, на закрито, стена, дрехи&#10;&#10;Описанието е генерирано автоматично">
            <a:extLst>
              <a:ext uri="{FF2B5EF4-FFF2-40B4-BE49-F238E27FC236}">
                <a16:creationId xmlns:a16="http://schemas.microsoft.com/office/drawing/2014/main" id="{2F2AA403-97CC-AE7E-2294-827775EFAF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274" y="1782238"/>
            <a:ext cx="4296820" cy="2983670"/>
          </a:xfrm>
          <a:prstGeom prst="rect">
            <a:avLst/>
          </a:prstGeom>
        </p:spPr>
      </p:pic>
      <p:pic>
        <p:nvPicPr>
          <p:cNvPr id="16" name="Картина 5" descr="Картина, която съдържа на закрито, стена, Компютърен монитор, обзавеждане&#10;&#10;Описанието е генерирано автоматично">
            <a:extLst>
              <a:ext uri="{FF2B5EF4-FFF2-40B4-BE49-F238E27FC236}">
                <a16:creationId xmlns:a16="http://schemas.microsoft.com/office/drawing/2014/main" id="{33BF5674-CA71-6621-80E6-6226D6CE8A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57" y="2495194"/>
            <a:ext cx="4195882" cy="31469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DF34A4-37A1-1FA3-7A4A-5AFC42BFD7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852" y="2870222"/>
            <a:ext cx="4085223" cy="27234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8528E2-5FEC-8A37-F876-FC76F268AA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145" y="3522478"/>
            <a:ext cx="4411813" cy="29353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2FDF5C-AB40-C54B-67C4-4CEB86B811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26" y="3680220"/>
            <a:ext cx="4218050" cy="2902548"/>
          </a:xfrm>
          <a:prstGeom prst="rect">
            <a:avLst/>
          </a:prstGeom>
        </p:spPr>
      </p:pic>
      <p:pic>
        <p:nvPicPr>
          <p:cNvPr id="20" name="Картина 27" descr="Картина, която съдържа на закрито, стена, бутилка,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BC62A990-82F9-8707-ED01-6AADFF478E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96" y="3623981"/>
            <a:ext cx="4383095" cy="273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25E56-053B-E525-177F-C451A6CF3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BAF66-C640-86B7-6DD1-2F13B45E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bg-BG" sz="4000" dirty="0">
                <a:latin typeface="Comic Sans MS" panose="030F0702030302020204" pitchFamily="66" charset="0"/>
              </a:rPr>
              <a:t>Изследователски направления</a:t>
            </a:r>
            <a:endParaRPr lang="en-US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A20DDB-E867-18A7-36D8-CAB50F94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t>9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3782E6-C69B-8BE2-9B3D-A2EA7C23C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9" y="297656"/>
            <a:ext cx="1100931" cy="1100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98240B-C838-46C7-71EE-85FE61309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359" y="248840"/>
            <a:ext cx="864172" cy="110093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8844403-7911-F3C3-E79E-AEC59BA8ED8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E5DAF6-79B1-4158-968E-A334379E4509}" type="slidenum">
              <a:rPr lang="en-US" sz="1600" smtClean="0">
                <a:latin typeface="Comic Sans MS" panose="030F0702030302020204" pitchFamily="66" charset="0"/>
              </a:rPr>
              <a:pPr/>
              <a:t>9</a:t>
            </a:fld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BF5E652E-B99C-871A-036D-AAD5AC59FD7E}"/>
              </a:ext>
            </a:extLst>
          </p:cNvPr>
          <p:cNvSpPr txBox="1"/>
          <p:nvPr/>
        </p:nvSpPr>
        <p:spPr>
          <a:xfrm>
            <a:off x="468355" y="2070606"/>
            <a:ext cx="1143308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err="1">
                <a:latin typeface="Comic Sans MS" panose="030F0702030302020204" pitchFamily="66" charset="0"/>
              </a:rPr>
              <a:t>Детекторна</a:t>
            </a:r>
            <a:r>
              <a:rPr lang="ru-RU" sz="3200" dirty="0">
                <a:latin typeface="Comic Sans MS" panose="030F0702030302020204" pitchFamily="66" charset="0"/>
              </a:rPr>
              <a:t> физика и ядрена </a:t>
            </a:r>
            <a:r>
              <a:rPr lang="ru-RU" sz="3200" dirty="0" err="1">
                <a:latin typeface="Comic Sans MS" panose="030F0702030302020204" pitchFamily="66" charset="0"/>
              </a:rPr>
              <a:t>електроника</a:t>
            </a:r>
            <a:endParaRPr lang="ru-RU" sz="32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latin typeface="Comic Sans MS" panose="030F0702030302020204" pitchFamily="66" charset="0"/>
              </a:rPr>
              <a:t>Дозиметрия и </a:t>
            </a:r>
            <a:r>
              <a:rPr lang="ru-RU" sz="3200" dirty="0" err="1">
                <a:latin typeface="Comic Sans MS" panose="030F0702030302020204" pitchFamily="66" charset="0"/>
              </a:rPr>
              <a:t>радиационна</a:t>
            </a:r>
            <a:r>
              <a:rPr lang="ru-RU" sz="3200" dirty="0">
                <a:latin typeface="Comic Sans MS" panose="030F0702030302020204" pitchFamily="66" charset="0"/>
              </a:rPr>
              <a:t> защита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err="1">
                <a:latin typeface="Comic Sans MS" panose="030F0702030302020204" pitchFamily="66" charset="0"/>
              </a:rPr>
              <a:t>Медицинска</a:t>
            </a:r>
            <a:r>
              <a:rPr lang="ru-RU" sz="3200" dirty="0">
                <a:latin typeface="Comic Sans MS" panose="030F0702030302020204" pitchFamily="66" charset="0"/>
              </a:rPr>
              <a:t> физика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latin typeface="Comic Sans MS" panose="030F0702030302020204" pitchFamily="66" charset="0"/>
              </a:rPr>
              <a:t>Физика на </a:t>
            </a:r>
            <a:r>
              <a:rPr lang="ru-RU" sz="3200" dirty="0" err="1">
                <a:latin typeface="Comic Sans MS" panose="030F0702030302020204" pitchFamily="66" charset="0"/>
              </a:rPr>
              <a:t>елементарните</a:t>
            </a:r>
            <a:r>
              <a:rPr lang="ru-RU" sz="3200" dirty="0"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latin typeface="Comic Sans MS" panose="030F0702030302020204" pitchFamily="66" charset="0"/>
              </a:rPr>
              <a:t>частици</a:t>
            </a:r>
            <a:r>
              <a:rPr lang="ru-RU" sz="3200" dirty="0">
                <a:latin typeface="Comic Sans MS" panose="030F0702030302020204" pitchFamily="66" charset="0"/>
              </a:rPr>
              <a:t> и </a:t>
            </a:r>
            <a:r>
              <a:rPr lang="ru-RU" sz="3200" dirty="0" err="1">
                <a:latin typeface="Comic Sans MS" panose="030F0702030302020204" pitchFamily="66" charset="0"/>
              </a:rPr>
              <a:t>високите</a:t>
            </a:r>
            <a:r>
              <a:rPr lang="ru-RU" sz="3200" dirty="0"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latin typeface="Comic Sans MS" panose="030F0702030302020204" pitchFamily="66" charset="0"/>
              </a:rPr>
              <a:t>енергии</a:t>
            </a:r>
            <a:endParaRPr lang="ru-RU" sz="32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latin typeface="Comic Sans MS" panose="030F0702030302020204" pitchFamily="66" charset="0"/>
              </a:rPr>
              <a:t>Ядрена техника и ядрена </a:t>
            </a:r>
            <a:r>
              <a:rPr lang="ru-RU" sz="3200" dirty="0" err="1">
                <a:latin typeface="Comic Sans MS" panose="030F0702030302020204" pitchFamily="66" charset="0"/>
              </a:rPr>
              <a:t>енергетика</a:t>
            </a:r>
            <a:endParaRPr lang="ru-RU" sz="32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latin typeface="Comic Sans MS" panose="030F0702030302020204" pitchFamily="66" charset="0"/>
              </a:rPr>
              <a:t>Ядрена физика</a:t>
            </a:r>
          </a:p>
        </p:txBody>
      </p:sp>
    </p:spTree>
    <p:extLst>
      <p:ext uri="{BB962C8B-B14F-4D97-AF65-F5344CB8AC3E}">
        <p14:creationId xmlns:p14="http://schemas.microsoft.com/office/powerpoint/2010/main" val="343524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17563</TotalTime>
  <Words>940</Words>
  <Application>Microsoft Office PowerPoint</Application>
  <PresentationFormat>Widescreen</PresentationFormat>
  <Paragraphs>202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Liberation Serif</vt:lpstr>
      <vt:lpstr>Times New Roman</vt:lpstr>
      <vt:lpstr>Office Theme</vt:lpstr>
      <vt:lpstr>Катедра „Атомна физика”:  образование и наука</vt:lpstr>
      <vt:lpstr>Началото</vt:lpstr>
      <vt:lpstr>Катедрени хора преди…</vt:lpstr>
      <vt:lpstr>И катедрени хора сега…</vt:lpstr>
      <vt:lpstr>Бакалавърски, магистърски и  докторски специалности</vt:lpstr>
      <vt:lpstr>Бакалавърски курсове</vt:lpstr>
      <vt:lpstr>Магистърски курсове</vt:lpstr>
      <vt:lpstr>Учебно-научни лаборатории</vt:lpstr>
      <vt:lpstr>Изследователски направления</vt:lpstr>
      <vt:lpstr>Научни колаборации</vt:lpstr>
      <vt:lpstr>Научни колаборации</vt:lpstr>
      <vt:lpstr>Постижения за последните 5 години (2021 – 26 г.)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ESSnuSB progress on the design of the near and far neutrino detectors and the simulation of the physics potential</dc:title>
  <dc:creator>Мариян Величков Богомилов</dc:creator>
  <cp:lastModifiedBy>Мариян Величков Богомилов</cp:lastModifiedBy>
  <cp:revision>707</cp:revision>
  <dcterms:created xsi:type="dcterms:W3CDTF">2021-02-17T09:33:34Z</dcterms:created>
  <dcterms:modified xsi:type="dcterms:W3CDTF">2026-04-15T14:32:47Z</dcterms:modified>
</cp:coreProperties>
</file>