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6"/>
  </p:notesMasterIdLst>
  <p:sldIdLst>
    <p:sldId id="357" r:id="rId2"/>
    <p:sldId id="523" r:id="rId3"/>
    <p:sldId id="527" r:id="rId4"/>
    <p:sldId id="528" r:id="rId5"/>
    <p:sldId id="529" r:id="rId6"/>
    <p:sldId id="530" r:id="rId7"/>
    <p:sldId id="531" r:id="rId8"/>
    <p:sldId id="512" r:id="rId9"/>
    <p:sldId id="311" r:id="rId10"/>
    <p:sldId id="310" r:id="rId11"/>
    <p:sldId id="469" r:id="rId12"/>
    <p:sldId id="538" r:id="rId13"/>
    <p:sldId id="468" r:id="rId14"/>
    <p:sldId id="484" r:id="rId15"/>
    <p:sldId id="485" r:id="rId16"/>
    <p:sldId id="499" r:id="rId17"/>
    <p:sldId id="492" r:id="rId18"/>
    <p:sldId id="490" r:id="rId19"/>
    <p:sldId id="533" r:id="rId20"/>
    <p:sldId id="532" r:id="rId21"/>
    <p:sldId id="491" r:id="rId22"/>
    <p:sldId id="534" r:id="rId23"/>
    <p:sldId id="488" r:id="rId24"/>
    <p:sldId id="481" r:id="rId25"/>
    <p:sldId id="478" r:id="rId26"/>
    <p:sldId id="257" r:id="rId27"/>
    <p:sldId id="537" r:id="rId28"/>
    <p:sldId id="470" r:id="rId29"/>
    <p:sldId id="526" r:id="rId30"/>
    <p:sldId id="516" r:id="rId31"/>
    <p:sldId id="465" r:id="rId32"/>
    <p:sldId id="535" r:id="rId33"/>
    <p:sldId id="487" r:id="rId34"/>
    <p:sldId id="515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7030A0"/>
    <a:srgbClr val="055EA9"/>
    <a:srgbClr val="00A0E3"/>
    <a:srgbClr val="009846"/>
    <a:srgbClr val="EF7F1A"/>
    <a:srgbClr val="00A1E4"/>
    <a:srgbClr val="E5097F"/>
    <a:srgbClr val="09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317" autoAdjust="0"/>
  </p:normalViewPr>
  <p:slideViewPr>
    <p:cSldViewPr showGuides="1">
      <p:cViewPr>
        <p:scale>
          <a:sx n="108" d="100"/>
          <a:sy n="108" d="100"/>
        </p:scale>
        <p:origin x="1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980D-66B0-4D50-A05F-077B3630EDC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118C-E7F4-4887-8B7B-88B2FA8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77A3F9F0-07B6-4C75-B5B0-FA90D46185B2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22576AE8-B587-46B4-9947-FE0E846BBE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75" y="154221"/>
            <a:ext cx="11832252" cy="472302"/>
          </a:xfrm>
          <a:prstGeom prst="rect">
            <a:avLst/>
          </a:prstGeom>
        </p:spPr>
        <p:txBody>
          <a:bodyPr lIns="36000" tIns="0" rIns="36000" bIns="0"/>
          <a:lstStyle>
            <a:lvl1pPr algn="l">
              <a:lnSpc>
                <a:spcPct val="100000"/>
              </a:lnSpc>
              <a:defRPr sz="28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3352" y="6525344"/>
            <a:ext cx="7493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2576AE8-B587-46B4-9947-FE0E846BBE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EF7A71-F5BB-BF09-CDE1-4BEE0F4C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60EF63-D815-66D3-F524-169A1DE9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B19-DE70-4AFC-9AC3-6F533BA1FA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F5CFC-8321-4AD0-B4C7-E05B34049AB9}"/>
              </a:ext>
            </a:extLst>
          </p:cNvPr>
          <p:cNvSpPr txBox="1">
            <a:spLocks/>
          </p:cNvSpPr>
          <p:nvPr userDrawn="1"/>
        </p:nvSpPr>
        <p:spPr>
          <a:xfrm>
            <a:off x="263352" y="6525344"/>
            <a:ext cx="749300" cy="30777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22576AE8-B587-46B4-9947-FE0E846BB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3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tint val="80000"/>
                <a:satMod val="250000"/>
              </a:schemeClr>
            </a:gs>
            <a:gs pos="100000">
              <a:srgbClr val="CC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94657"/>
            <a:ext cx="10972800" cy="523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9600" y="0"/>
            <a:ext cx="10972800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200" b="0" dirty="0"/>
          </a:p>
        </p:txBody>
      </p:sp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3804667" y="6651663"/>
            <a:ext cx="45826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Катедра „Атомна физика“ на 80 години, 16 – 18 април 2026, София</a:t>
            </a:r>
            <a:endParaRPr lang="en-GB" sz="1200" b="0" i="1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318C-5946-4DC4-AF09-09BBAC48A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352" y="6525344"/>
            <a:ext cx="7493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2576AE8-B587-46B4-9947-FE0E846BBE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45C2AC7-B688-48A8-B164-5465457BEC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0399" y="6597352"/>
            <a:ext cx="8233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sz="1400" b="0" dirty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bg-BG" sz="1400" b="0" dirty="0">
                <a:solidFill>
                  <a:schemeClr val="bg2">
                    <a:lumMod val="50000"/>
                  </a:schemeClr>
                </a:solidFill>
              </a:rPr>
              <a:t>Георгиев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696" r:id="rId4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tmp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hysletb.2017.01.049" TargetMode="External"/><Relationship Id="rId3" Type="http://schemas.openxmlformats.org/officeDocument/2006/relationships/hyperlink" Target="https://doi.org/10.1103/PhysRevC.67.014306" TargetMode="External"/><Relationship Id="rId7" Type="http://schemas.openxmlformats.org/officeDocument/2006/relationships/hyperlink" Target="https://doi.org/10.1007/s10751-013-0895-5" TargetMode="Externa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03/PhysRevC.87.034316" TargetMode="External"/><Relationship Id="rId5" Type="http://schemas.openxmlformats.org/officeDocument/2006/relationships/hyperlink" Target="https://doi.org/10.1103/PhysRevC.85.034310" TargetMode="External"/><Relationship Id="rId4" Type="http://schemas.openxmlformats.org/officeDocument/2006/relationships/hyperlink" Target="https://doi.org/10.1016/j.nuclphysa.2004.04.032" TargetMode="External"/><Relationship Id="rId9" Type="http://schemas.openxmlformats.org/officeDocument/2006/relationships/hyperlink" Target="https://doi.org/10.1103/rlxr-931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gif"/><Relationship Id="rId18" Type="http://schemas.openxmlformats.org/officeDocument/2006/relationships/image" Target="../media/image111.png"/><Relationship Id="rId3" Type="http://schemas.openxmlformats.org/officeDocument/2006/relationships/image" Target="../media/image96.jpe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jpeg"/><Relationship Id="rId16" Type="http://schemas.openxmlformats.org/officeDocument/2006/relationships/image" Target="../media/image109.png"/><Relationship Id="rId20" Type="http://schemas.openxmlformats.org/officeDocument/2006/relationships/image" Target="../media/image1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sv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14378" y="764704"/>
            <a:ext cx="8099705" cy="1071595"/>
          </a:xfrm>
        </p:spPr>
        <p:txBody>
          <a:bodyPr lIns="0" rIns="0" anchor="ctr">
            <a:noAutofit/>
          </a:bodyPr>
          <a:lstStyle/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/>
              </a:rPr>
              <a:t>Ядрени моменти и спинове на екзотични ядра. Лични наблюдения от последния четвърт век </a:t>
            </a:r>
            <a:endParaRPr lang="bg-BG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57410" y="1960405"/>
            <a:ext cx="5818910" cy="388475"/>
          </a:xfrm>
        </p:spPr>
        <p:txBody>
          <a:bodyPr>
            <a:normAutofit fontScale="70000" lnSpcReduction="20000"/>
          </a:bodyPr>
          <a:lstStyle/>
          <a:p>
            <a:r>
              <a:rPr lang="bg-BG" sz="3300" i="1" dirty="0">
                <a:solidFill>
                  <a:schemeClr val="bg2">
                    <a:lumMod val="50000"/>
                  </a:schemeClr>
                </a:solidFill>
              </a:rPr>
              <a:t>Георги Георгиев</a:t>
            </a:r>
            <a:r>
              <a:rPr lang="fr-FR" sz="33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3300" i="1" dirty="0">
                <a:solidFill>
                  <a:schemeClr val="bg2">
                    <a:lumMod val="50000"/>
                  </a:schemeClr>
                </a:solidFill>
              </a:rPr>
              <a:t>CNRS</a:t>
            </a:r>
            <a:r>
              <a:rPr lang="fr-FR" sz="33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bg-BG" sz="3300" i="1" dirty="0">
                <a:solidFill>
                  <a:schemeClr val="bg2">
                    <a:lumMod val="50000"/>
                  </a:schemeClr>
                </a:solidFill>
              </a:rPr>
              <a:t>Франция</a:t>
            </a:r>
            <a:endParaRPr lang="fr-FR" sz="33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4" descr="Катедра &quot;Атомна физика&quot; на 80 години">
            <a:extLst>
              <a:ext uri="{FF2B5EF4-FFF2-40B4-BE49-F238E27FC236}">
                <a16:creationId xmlns:a16="http://schemas.microsoft.com/office/drawing/2014/main" id="{26B49813-B16B-4631-B4C9-D954D922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215" y="271295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7857C68-865C-4EE0-80FF-5785E8A2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90" y="5644852"/>
            <a:ext cx="64579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A7DF25C-EB6F-4AF8-B30D-1E64D1A3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2608714"/>
            <a:ext cx="8562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2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447EFADC-5359-4E55-94E0-56F4E73C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952501"/>
            <a:ext cx="6981825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FED37-53A9-4715-A12A-600116D4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>
                <a:latin typeface="Comic Sans MS" panose="030F0702030302020204" pitchFamily="66" charset="0"/>
              </a:rPr>
              <a:t>D-Day – 6 </a:t>
            </a:r>
            <a:r>
              <a:rPr lang="bg-BG" altLang="fr-FR" sz="2800" dirty="0">
                <a:latin typeface="Comic Sans MS" panose="030F0702030302020204" pitchFamily="66" charset="0"/>
              </a:rPr>
              <a:t>Юни 1944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553A-5F25-4B99-8886-B85353DC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Първи стъпки в</a:t>
            </a:r>
            <a:r>
              <a:rPr lang="en-US" dirty="0"/>
              <a:t> GANIL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bg-B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края на миналия век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/>
              <a:t> </a:t>
            </a:r>
          </a:p>
        </p:txBody>
      </p:sp>
      <p:pic>
        <p:nvPicPr>
          <p:cNvPr id="4" name="Picture 10" descr="nucl_chart_gan03.jpg                                           0002B796Macintosh HD                   ABA78158:">
            <a:extLst>
              <a:ext uri="{FF2B5EF4-FFF2-40B4-BE49-F238E27FC236}">
                <a16:creationId xmlns:a16="http://schemas.microsoft.com/office/drawing/2014/main" id="{2BCA5A31-2AC4-43BD-B0DF-4BF6AEBEA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2" r="22645"/>
          <a:stretch/>
        </p:blipFill>
        <p:spPr bwMode="auto">
          <a:xfrm>
            <a:off x="7916565" y="188640"/>
            <a:ext cx="4084091" cy="18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sch_fe61_str.jpg                                               0002B796Macintosh HD                   ABA78158:">
            <a:extLst>
              <a:ext uri="{FF2B5EF4-FFF2-40B4-BE49-F238E27FC236}">
                <a16:creationId xmlns:a16="http://schemas.microsoft.com/office/drawing/2014/main" id="{3B73C757-0BFF-49D3-A0C2-FD23CA3C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27" y="772601"/>
            <a:ext cx="2347522" cy="27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A908FC-8169-49AD-B1EC-EF705C345CDE}"/>
              </a:ext>
            </a:extLst>
          </p:cNvPr>
          <p:cNvGrpSpPr/>
          <p:nvPr/>
        </p:nvGrpSpPr>
        <p:grpSpPr>
          <a:xfrm>
            <a:off x="293123" y="1329113"/>
            <a:ext cx="4434725" cy="4260127"/>
            <a:chOff x="191344" y="2263265"/>
            <a:chExt cx="3665062" cy="3520766"/>
          </a:xfrm>
        </p:grpSpPr>
        <p:pic>
          <p:nvPicPr>
            <p:cNvPr id="7" name="Picture 6" descr="fe654w_str.jpg                                                 0002B796Macintosh HD                   ABA78158:">
              <a:extLst>
                <a:ext uri="{FF2B5EF4-FFF2-40B4-BE49-F238E27FC236}">
                  <a16:creationId xmlns:a16="http://schemas.microsoft.com/office/drawing/2014/main" id="{C9A3B5E6-E3AD-4F92-A984-10820A02F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2263265"/>
              <a:ext cx="3665062" cy="174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fe207w_str.jpg                                                 0002B796Macintosh HD                   ABA78158:">
              <a:extLst>
                <a:ext uri="{FF2B5EF4-FFF2-40B4-BE49-F238E27FC236}">
                  <a16:creationId xmlns:a16="http://schemas.microsoft.com/office/drawing/2014/main" id="{A45AD30F-5C4A-4BCE-8733-277F4E3F5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4042232"/>
              <a:ext cx="3665062" cy="174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 descr="fe61_ali_str.jpg                                               0002B796Macintosh HD                   ABA78158:">
            <a:extLst>
              <a:ext uri="{FF2B5EF4-FFF2-40B4-BE49-F238E27FC236}">
                <a16:creationId xmlns:a16="http://schemas.microsoft.com/office/drawing/2014/main" id="{56F7C94A-0206-448B-8DCE-ED11F7F8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129338"/>
            <a:ext cx="3653555" cy="18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7E6D62-E197-44C8-BAA4-0B7186EBA816}"/>
              </a:ext>
            </a:extLst>
          </p:cNvPr>
          <p:cNvSpPr/>
          <p:nvPr/>
        </p:nvSpPr>
        <p:spPr>
          <a:xfrm>
            <a:off x="228665" y="870099"/>
            <a:ext cx="5062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  <a:latin typeface="Palatino Linotype"/>
                <a:cs typeface="Arial" pitchFamily="34" charset="0"/>
              </a:rPr>
              <a:t>µ</a:t>
            </a:r>
            <a:r>
              <a:rPr lang="en-US" sz="1600" b="0" dirty="0">
                <a:solidFill>
                  <a:srgbClr val="0000CC"/>
                </a:solidFill>
                <a:latin typeface="Palatino Linotype"/>
                <a:cs typeface="Arial" pitchFamily="34" charset="0"/>
              </a:rPr>
              <a:t> -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I. </a:t>
            </a:r>
            <a:r>
              <a:rPr lang="en-US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Matea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 </a:t>
            </a:r>
            <a:r>
              <a:rPr lang="en-US" sz="16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et al.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; PRL 93, 142503 (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2004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) </a:t>
            </a:r>
          </a:p>
        </p:txBody>
      </p:sp>
      <p:pic>
        <p:nvPicPr>
          <p:cNvPr id="18" name="Picture 15" descr="fit_sum_M2">
            <a:extLst>
              <a:ext uri="{FF2B5EF4-FFF2-40B4-BE49-F238E27FC236}">
                <a16:creationId xmlns:a16="http://schemas.microsoft.com/office/drawing/2014/main" id="{455B53FE-1792-4064-8909-28888D17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/>
          <a:stretch/>
        </p:blipFill>
        <p:spPr bwMode="auto">
          <a:xfrm>
            <a:off x="8359070" y="4201662"/>
            <a:ext cx="349674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D305-F308-47F4-91D0-6D27EB33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3363B-EF73-4F28-9D80-187ABB7783EF}"/>
              </a:ext>
            </a:extLst>
          </p:cNvPr>
          <p:cNvSpPr txBox="1"/>
          <p:nvPr/>
        </p:nvSpPr>
        <p:spPr>
          <a:xfrm>
            <a:off x="2544631" y="6011996"/>
            <a:ext cx="5567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CC33"/>
                </a:solidFill>
                <a:latin typeface="Palatino Linotype"/>
                <a:cs typeface="Arial" pitchFamily="34" charset="0"/>
              </a:rPr>
              <a:t>Q</a:t>
            </a:r>
            <a:r>
              <a:rPr lang="en-US" sz="1800" b="0" dirty="0">
                <a:solidFill>
                  <a:prstClr val="black"/>
                </a:solidFill>
                <a:latin typeface="Palatino Linotype"/>
                <a:cs typeface="Arial" pitchFamily="34" charset="0"/>
              </a:rPr>
              <a:t>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- N. Vermeulen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et al.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; </a:t>
            </a:r>
            <a:r>
              <a:rPr lang="pt-B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PRC 75, 051302(R) (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2007</a:t>
            </a:r>
            <a:r>
              <a:rPr lang="pt-B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Arial" pitchFamily="34" charset="0"/>
              </a:rPr>
              <a:t>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ED3B3-0D2E-4FCD-8551-45E2A68C9B58}"/>
              </a:ext>
            </a:extLst>
          </p:cNvPr>
          <p:cNvSpPr txBox="1"/>
          <p:nvPr/>
        </p:nvSpPr>
        <p:spPr>
          <a:xfrm flipH="1">
            <a:off x="4749217" y="4151131"/>
            <a:ext cx="3534938" cy="923330"/>
          </a:xfrm>
          <a:prstGeom prst="rect">
            <a:avLst/>
          </a:prstGeom>
          <a:ln/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b="0" dirty="0">
                <a:latin typeface="+mn-lt"/>
              </a:rPr>
              <a:t>Ориентация на спиновете</a:t>
            </a:r>
            <a:r>
              <a:rPr lang="en-US" b="0" dirty="0">
                <a:latin typeface="+mn-lt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FF"/>
                </a:solidFill>
                <a:latin typeface="+mn-lt"/>
              </a:rPr>
              <a:t>-</a:t>
            </a:r>
            <a:r>
              <a:rPr lang="bg-BG" b="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3333FF"/>
                </a:solidFill>
                <a:latin typeface="+mn-lt"/>
              </a:rPr>
              <a:t>15.9(8) % - </a:t>
            </a:r>
            <a:r>
              <a:rPr lang="bg-BG" b="0" dirty="0">
                <a:solidFill>
                  <a:srgbClr val="3333FF"/>
                </a:solidFill>
              </a:rPr>
              <a:t>на крилото</a:t>
            </a:r>
            <a:endParaRPr lang="en-US" b="0" dirty="0">
              <a:solidFill>
                <a:srgbClr val="3333FF"/>
              </a:solidFill>
              <a:latin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+</a:t>
            </a:r>
            <a:r>
              <a:rPr lang="bg-BG" b="0" dirty="0">
                <a:latin typeface="+mn-lt"/>
              </a:rPr>
              <a:t> </a:t>
            </a:r>
            <a:r>
              <a:rPr lang="en-US" b="0" dirty="0">
                <a:latin typeface="+mn-lt"/>
              </a:rPr>
              <a:t>6.2(7) % </a:t>
            </a:r>
            <a:r>
              <a:rPr lang="bg-BG" b="0" dirty="0">
                <a:latin typeface="+mn-lt"/>
              </a:rPr>
              <a:t> </a:t>
            </a:r>
            <a:r>
              <a:rPr lang="en-US" b="0" dirty="0">
                <a:latin typeface="+mn-lt"/>
              </a:rPr>
              <a:t>- </a:t>
            </a:r>
            <a:r>
              <a:rPr lang="bg-BG" b="0" dirty="0">
                <a:latin typeface="+mn-lt"/>
              </a:rPr>
              <a:t>в центъра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13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7EE7-42CA-4B7D-B41B-A8F617D9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128" y="154221"/>
            <a:ext cx="8889746" cy="472302"/>
          </a:xfrm>
        </p:spPr>
        <p:txBody>
          <a:bodyPr/>
          <a:lstStyle/>
          <a:p>
            <a:r>
              <a:rPr lang="en-GB" dirty="0"/>
              <a:t>NSCL </a:t>
            </a:r>
            <a:r>
              <a:rPr lang="bg-BG" dirty="0"/>
              <a:t>в Мичиган, САЩ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A6A4E-B2B4-46C6-8949-16AD98F6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 descr="National Superconducting Cyclotron Laboratory (NSCL) – sciencesprings">
            <a:extLst>
              <a:ext uri="{FF2B5EF4-FFF2-40B4-BE49-F238E27FC236}">
                <a16:creationId xmlns:a16="http://schemas.microsoft.com/office/drawing/2014/main" id="{1E7DD54E-E3F3-447B-8E5A-9C57A4E1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145005" cy="14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neral layout of experimental equipment at NSCL for use with fast,... |  Download Scientific Diagram">
            <a:extLst>
              <a:ext uri="{FF2B5EF4-FFF2-40B4-BE49-F238E27FC236}">
                <a16:creationId xmlns:a16="http://schemas.microsoft.com/office/drawing/2014/main" id="{636575D3-A0DE-4380-BDE4-1EC48E8F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0" y="1700808"/>
            <a:ext cx="80962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8ED6C50F-AEA3-4FA4-8B00-6FC47559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05" y="287878"/>
            <a:ext cx="4406759" cy="24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0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EDA6-2BE9-4BD5-9D9E-39D2DA6D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NSCL – </a:t>
            </a:r>
            <a:r>
              <a:rPr lang="bg-BG" sz="2400" dirty="0">
                <a:solidFill>
                  <a:srgbClr val="0000CC"/>
                </a:solidFill>
                <a:cs typeface="Arial" pitchFamily="34" charset="0"/>
              </a:rPr>
              <a:t>магнитни моменти около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N=40 – </a:t>
            </a:r>
            <a:r>
              <a:rPr lang="bg-BG" sz="2400" dirty="0">
                <a:solidFill>
                  <a:srgbClr val="FF0000"/>
                </a:solidFill>
                <a:cs typeface="Arial" pitchFamily="34" charset="0"/>
              </a:rPr>
              <a:t>К. Стойчев </a:t>
            </a:r>
            <a:r>
              <a:rPr lang="en-US" sz="2400" i="1" dirty="0">
                <a:solidFill>
                  <a:srgbClr val="FF0000"/>
                </a:solidFill>
                <a:cs typeface="Arial" pitchFamily="34" charset="0"/>
              </a:rPr>
              <a:t>et al.,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приета във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P</a:t>
            </a:r>
            <a:r>
              <a:rPr lang="en-GB" sz="2400" dirty="0" err="1">
                <a:solidFill>
                  <a:srgbClr val="FF0000"/>
                </a:solidFill>
                <a:latin typeface="Palatino Linotype"/>
                <a:cs typeface="Arial" pitchFamily="34" charset="0"/>
              </a:rPr>
              <a:t>hys</a:t>
            </a:r>
            <a:r>
              <a:rPr lang="en-GB" sz="2400" dirty="0">
                <a:solidFill>
                  <a:srgbClr val="FF0000"/>
                </a:solidFill>
                <a:latin typeface="Palatino Linotype"/>
                <a:cs typeface="Arial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Rev. 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77424E3-CB75-4E98-B7C0-DAA19F8B9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5" y="3602926"/>
            <a:ext cx="2304111" cy="2346354"/>
          </a:xfrm>
        </p:spPr>
      </p:pic>
      <p:pic>
        <p:nvPicPr>
          <p:cNvPr id="7" name="Picture 4" descr="Petia0016">
            <a:extLst>
              <a:ext uri="{FF2B5EF4-FFF2-40B4-BE49-F238E27FC236}">
                <a16:creationId xmlns:a16="http://schemas.microsoft.com/office/drawing/2014/main" id="{0FD72964-1981-4B9D-9B6B-34A809706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17087"/>
          <a:stretch/>
        </p:blipFill>
        <p:spPr bwMode="auto">
          <a:xfrm>
            <a:off x="323849" y="2494941"/>
            <a:ext cx="4692031" cy="4002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F222A3B-3B5C-47BE-B27D-26C0775C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433" y="3789040"/>
            <a:ext cx="3749177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en-US" sz="1600" b="0" baseline="30000" dirty="0">
                <a:solidFill>
                  <a:srgbClr val="000066"/>
                </a:solidFill>
                <a:latin typeface="+mn-lt"/>
              </a:rPr>
              <a:t>76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Ge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сноп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 130 MeV/u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en-US" sz="1600" b="0" baseline="30000" dirty="0">
                <a:solidFill>
                  <a:srgbClr val="000066"/>
                </a:solidFill>
                <a:latin typeface="+mn-lt"/>
              </a:rPr>
              <a:t>9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Be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мишена</a:t>
            </a:r>
            <a:endParaRPr lang="en-US" altLang="en-US" sz="1600" b="0" dirty="0">
              <a:solidFill>
                <a:srgbClr val="000066"/>
              </a:solidFill>
              <a:latin typeface="+mn-lt"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en-US" sz="1600" u="sng" dirty="0">
                <a:solidFill>
                  <a:srgbClr val="FF0000"/>
                </a:solidFill>
                <a:latin typeface="+mn-lt"/>
              </a:rPr>
              <a:t>6+ </a:t>
            </a:r>
            <a:r>
              <a:rPr lang="bg-BG" altLang="en-US" sz="1600" u="sng" dirty="0">
                <a:solidFill>
                  <a:srgbClr val="FF0000"/>
                </a:solidFill>
                <a:latin typeface="+mn-lt"/>
              </a:rPr>
              <a:t>откъснати нуклона</a:t>
            </a:r>
            <a:endParaRPr lang="en-US" altLang="en-US" sz="1600" u="sng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4 </a:t>
            </a:r>
            <a:r>
              <a:rPr lang="en-US" altLang="en-US" sz="1600" b="0" dirty="0" err="1">
                <a:solidFill>
                  <a:srgbClr val="000066"/>
                </a:solidFill>
                <a:latin typeface="+mn-lt"/>
              </a:rPr>
              <a:t>SeGA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детектори</a:t>
            </a:r>
            <a:endParaRPr lang="en-US" altLang="en-US" sz="1600" b="0" dirty="0">
              <a:solidFill>
                <a:srgbClr val="000066"/>
              </a:solidFill>
              <a:latin typeface="+mn-lt"/>
            </a:endParaRP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тънък сцинтилатор за 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t=0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A1900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сепаратор</a:t>
            </a:r>
            <a:r>
              <a:rPr lang="en-US" altLang="en-US" sz="1600" b="0" dirty="0">
                <a:solidFill>
                  <a:srgbClr val="000066"/>
                </a:solidFill>
                <a:latin typeface="+mn-lt"/>
              </a:rPr>
              <a:t> ~90% </a:t>
            </a:r>
            <a:r>
              <a:rPr lang="bg-BG" altLang="en-US" sz="1600" b="0" dirty="0">
                <a:solidFill>
                  <a:srgbClr val="000066"/>
                </a:solidFill>
                <a:latin typeface="+mn-lt"/>
              </a:rPr>
              <a:t>чистота на вторичния сноп</a:t>
            </a:r>
            <a:endParaRPr lang="en-US" altLang="en-US" sz="1600" b="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CBEB8-38E3-44D6-BBE7-A6EBF2F58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r="8084" b="23675"/>
          <a:stretch/>
        </p:blipFill>
        <p:spPr>
          <a:xfrm>
            <a:off x="6672064" y="777127"/>
            <a:ext cx="5402041" cy="211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0861D2-D4C4-47DF-B432-2006CC8CF30A}"/>
              </a:ext>
            </a:extLst>
          </p:cNvPr>
          <p:cNvSpPr txBox="1"/>
          <p:nvPr/>
        </p:nvSpPr>
        <p:spPr>
          <a:xfrm>
            <a:off x="911424" y="1069285"/>
            <a:ext cx="5448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bg-BG" sz="2400" b="0" dirty="0">
                <a:latin typeface="+mn-lt"/>
              </a:rPr>
              <a:t>Неутронно  богати ядра около </a:t>
            </a:r>
            <a:r>
              <a:rPr lang="en-US" sz="2400" b="0" dirty="0">
                <a:latin typeface="+mn-lt"/>
              </a:rPr>
              <a:t>N=40 </a:t>
            </a:r>
            <a:br>
              <a:rPr lang="bg-BG" sz="2400" b="0" dirty="0">
                <a:latin typeface="+mn-lt"/>
              </a:rPr>
            </a:br>
            <a:r>
              <a:rPr lang="bg-BG" sz="2400" b="0" dirty="0">
                <a:solidFill>
                  <a:srgbClr val="3333FF"/>
                </a:solidFill>
                <a:latin typeface="+mn-lt"/>
              </a:rPr>
              <a:t>“Двойно магично“ ли е </a:t>
            </a:r>
            <a:r>
              <a:rPr lang="en-US" sz="2400" b="0" baseline="30000" dirty="0">
                <a:solidFill>
                  <a:srgbClr val="3333FF"/>
                </a:solidFill>
                <a:latin typeface="+mn-lt"/>
              </a:rPr>
              <a:t>68</a:t>
            </a:r>
            <a:r>
              <a:rPr lang="en-US" sz="2400" b="0" dirty="0">
                <a:solidFill>
                  <a:srgbClr val="3333FF"/>
                </a:solidFill>
                <a:latin typeface="+mn-lt"/>
              </a:rPr>
              <a:t>Ni?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ED6A6D-5547-4061-AE40-A1759B5C15B2}"/>
              </a:ext>
            </a:extLst>
          </p:cNvPr>
          <p:cNvSpPr/>
          <p:nvPr/>
        </p:nvSpPr>
        <p:spPr>
          <a:xfrm>
            <a:off x="9891962" y="1484784"/>
            <a:ext cx="596104" cy="637331"/>
          </a:xfrm>
          <a:prstGeom prst="ellipse">
            <a:avLst/>
          </a:prstGeom>
          <a:noFill/>
          <a:ln w="3492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583381-4E1F-49CA-9BE1-D1341A7CAC5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5447928" y="1700808"/>
            <a:ext cx="4444034" cy="102642"/>
          </a:xfrm>
          <a:prstGeom prst="straightConnector1">
            <a:avLst/>
          </a:prstGeom>
          <a:ln w="28575">
            <a:solidFill>
              <a:srgbClr val="3333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A8628-C1BC-4A59-A925-1216F708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4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057F-694F-4148-951C-0B6B183B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Нечетни маси</a:t>
            </a:r>
            <a:r>
              <a:rPr lang="en-GB" dirty="0"/>
              <a:t> – </a:t>
            </a:r>
            <a:r>
              <a:rPr lang="en-GB" baseline="30000" dirty="0"/>
              <a:t>67</a:t>
            </a:r>
            <a:r>
              <a:rPr lang="en-GB" dirty="0"/>
              <a:t>Ni </a:t>
            </a:r>
            <a:r>
              <a:rPr lang="bg-BG" dirty="0"/>
              <a:t>и</a:t>
            </a:r>
            <a:r>
              <a:rPr lang="en-GB" dirty="0"/>
              <a:t> </a:t>
            </a:r>
            <a:r>
              <a:rPr lang="en-GB" baseline="30000" dirty="0"/>
              <a:t>69</a:t>
            </a:r>
            <a:r>
              <a:rPr lang="en-GB" dirty="0"/>
              <a:t>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3A170-423E-4039-8871-5A37EFF0713A}"/>
              </a:ext>
            </a:extLst>
          </p:cNvPr>
          <p:cNvSpPr txBox="1"/>
          <p:nvPr/>
        </p:nvSpPr>
        <p:spPr>
          <a:xfrm>
            <a:off x="2567608" y="862192"/>
            <a:ext cx="17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baseline="30000" dirty="0"/>
              <a:t>67</a:t>
            </a:r>
            <a:r>
              <a:rPr lang="en-GB" b="0" dirty="0"/>
              <a:t>Ni, 9/2</a:t>
            </a:r>
            <a:r>
              <a:rPr lang="en-GB" b="0" baseline="30000" dirty="0"/>
              <a:t>+</a:t>
            </a:r>
            <a:r>
              <a:rPr lang="en-GB" b="0" dirty="0"/>
              <a:t>, 13 µs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8870C-0766-4A51-ACB6-707009291535}"/>
              </a:ext>
            </a:extLst>
          </p:cNvPr>
          <p:cNvSpPr txBox="1"/>
          <p:nvPr/>
        </p:nvSpPr>
        <p:spPr>
          <a:xfrm>
            <a:off x="7071226" y="8369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baseline="30000" dirty="0"/>
              <a:t>69</a:t>
            </a:r>
            <a:r>
              <a:rPr lang="en-GB" b="0" dirty="0"/>
              <a:t>Ni, 17/2</a:t>
            </a:r>
            <a:r>
              <a:rPr lang="en-GB" b="0" baseline="30000" dirty="0"/>
              <a:t>-</a:t>
            </a:r>
            <a:r>
              <a:rPr lang="en-GB" b="0" dirty="0"/>
              <a:t>, 439 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DA796-6E51-413E-9C40-DF10AC4D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56" y="5805264"/>
            <a:ext cx="2692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9C86E-A19B-414C-A171-7DE89495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96" y="5805264"/>
            <a:ext cx="2777067" cy="385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91517-453D-488F-986A-3311E7EEA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493"/>
            <a:ext cx="4421048" cy="3792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1B78A-5982-48F0-A3E9-F4CC98582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08" y="1508493"/>
            <a:ext cx="4421048" cy="3792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78B010-3C1A-4E4F-A768-75299D2DDD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96" y="662075"/>
            <a:ext cx="2064718" cy="2622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968523-FF0B-4CAC-B8B9-0BB9E38C0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" y="871941"/>
            <a:ext cx="1194213" cy="1707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F8186-65EF-40F2-BEC9-9226E01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251B4-97E7-4BE3-B31D-F5F9522A41B4}"/>
              </a:ext>
            </a:extLst>
          </p:cNvPr>
          <p:cNvSpPr txBox="1"/>
          <p:nvPr/>
        </p:nvSpPr>
        <p:spPr>
          <a:xfrm>
            <a:off x="7608168" y="116632"/>
            <a:ext cx="45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К. Стойчев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et al.,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приета във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P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hys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Rev.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0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28B0-C295-4CC5-94A0-B32B708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aseline="30000" dirty="0"/>
              <a:t>70</a:t>
            </a:r>
            <a:r>
              <a:rPr lang="en-GB" sz="2400" dirty="0"/>
              <a:t>Ni </a:t>
            </a:r>
            <a:r>
              <a:rPr lang="bg-BG" sz="2400" dirty="0"/>
              <a:t>и сравнения с някои теоретични пресмятания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A1800-669C-4AC0-B6B5-3640F4088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8" y="764704"/>
            <a:ext cx="1590641" cy="28963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0EB7F-26E2-4E53-A7C2-12AA0A1A3C9C}"/>
              </a:ext>
            </a:extLst>
          </p:cNvPr>
          <p:cNvSpPr txBox="1"/>
          <p:nvPr/>
        </p:nvSpPr>
        <p:spPr>
          <a:xfrm>
            <a:off x="6161462" y="4005064"/>
            <a:ext cx="5695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 Narrow" panose="020B0606020202030204" pitchFamily="34" charset="0"/>
              </a:rPr>
              <a:t>g</a:t>
            </a:r>
            <a:r>
              <a:rPr lang="en-GB" sz="2000" b="0" dirty="0"/>
              <a:t> </a:t>
            </a:r>
            <a:r>
              <a:rPr lang="bg-BG" sz="2000" b="0" dirty="0"/>
              <a:t>факторите в изотопите на никела се</a:t>
            </a:r>
            <a:r>
              <a:rPr lang="en-GB" sz="2000" b="0" dirty="0"/>
              <a:t> </a:t>
            </a:r>
            <a:r>
              <a:rPr lang="bg-BG" sz="2000" b="0" dirty="0"/>
              <a:t>възпроизвеждат добре, използвайки стойности за свободни нуклони и </a:t>
            </a:r>
            <a:r>
              <a:rPr lang="en-GB" sz="2000" b="0" dirty="0">
                <a:solidFill>
                  <a:srgbClr val="7030A0"/>
                </a:solidFill>
              </a:rPr>
              <a:t>LNPS </a:t>
            </a:r>
            <a:r>
              <a:rPr lang="bg-BG" sz="2000" b="0" dirty="0">
                <a:solidFill>
                  <a:srgbClr val="7030A0"/>
                </a:solidFill>
              </a:rPr>
              <a:t>взаимодейстието</a:t>
            </a:r>
            <a:endParaRPr lang="en-GB" sz="2000" b="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/>
              <a:t>Фактор на намаляване</a:t>
            </a:r>
            <a:r>
              <a:rPr lang="en-GB" sz="2000" b="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0.9 </a:t>
            </a:r>
            <a:r>
              <a:rPr lang="bg-BG" sz="2000" b="0" dirty="0"/>
              <a:t>е по-подходящ в този случай, в сравнение със „стандартния“ </a:t>
            </a:r>
            <a:r>
              <a:rPr lang="en-GB" sz="2000" dirty="0">
                <a:solidFill>
                  <a:srgbClr val="3333FF"/>
                </a:solidFill>
              </a:rPr>
              <a:t>0.7</a:t>
            </a:r>
            <a:r>
              <a:rPr lang="en-GB" sz="2000" b="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B0AFA-6DE3-4E99-8614-57C3CAFE6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77" y="753536"/>
            <a:ext cx="4050107" cy="3447923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DDBF4636-157B-4110-ADE2-BC3C64F4889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02000" y="4742164"/>
            <a:ext cx="24050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09B220BB-044C-49F5-B3E1-73E2C5A4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501008"/>
            <a:ext cx="2650806" cy="38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5FA016-6F25-4D57-9C00-1497959B4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648000"/>
            <a:ext cx="5982706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AE8C98-B2D4-41B7-98D3-D4C4884CB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648000"/>
            <a:ext cx="5982707" cy="288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2AFA7-F630-41F0-B206-B7CF4F2C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F9842-1077-4961-A594-7721F65BB2B3}"/>
              </a:ext>
            </a:extLst>
          </p:cNvPr>
          <p:cNvSpPr txBox="1"/>
          <p:nvPr/>
        </p:nvSpPr>
        <p:spPr>
          <a:xfrm>
            <a:off x="7680176" y="188640"/>
            <a:ext cx="45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К. Стойчев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et al.,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приета във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P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hys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rial" pitchFamily="34" charset="0"/>
              </a:rPr>
              <a:t>Rev. C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6F55CE-096C-4987-A49B-C43544A9E0D9}"/>
              </a:ext>
            </a:extLst>
          </p:cNvPr>
          <p:cNvGrpSpPr/>
          <p:nvPr/>
        </p:nvGrpSpPr>
        <p:grpSpPr>
          <a:xfrm>
            <a:off x="407368" y="5014512"/>
            <a:ext cx="9454264" cy="1438824"/>
            <a:chOff x="545847" y="5007459"/>
            <a:chExt cx="9454264" cy="14388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176C97-176F-43B0-9768-659F20CF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847" y="5007459"/>
              <a:ext cx="5118105" cy="143882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687308-F2BF-4C84-9AF4-E61CF5628B3D}"/>
                </a:ext>
              </a:extLst>
            </p:cNvPr>
            <p:cNvSpPr/>
            <p:nvPr/>
          </p:nvSpPr>
          <p:spPr>
            <a:xfrm>
              <a:off x="4727848" y="5301974"/>
              <a:ext cx="936104" cy="114430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505A5F-CEE0-4ABF-80FD-E4E9B5B4B37E}"/>
                </a:ext>
              </a:extLst>
            </p:cNvPr>
            <p:cNvSpPr txBox="1"/>
            <p:nvPr/>
          </p:nvSpPr>
          <p:spPr>
            <a:xfrm>
              <a:off x="5783892" y="5710516"/>
              <a:ext cx="4216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55EA9"/>
                  </a:solidFill>
                  <a:latin typeface="+mn-lt"/>
                  <a:sym typeface="Wingdings" panose="05000000000000000000" pitchFamily="2" charset="2"/>
                </a:rPr>
                <a:t> 3 – 7% </a:t>
              </a:r>
              <a:r>
                <a:rPr lang="bg-BG" dirty="0">
                  <a:solidFill>
                    <a:srgbClr val="055EA9"/>
                  </a:solidFill>
                  <a:latin typeface="+mn-lt"/>
                  <a:sym typeface="Wingdings" panose="05000000000000000000" pitchFamily="2" charset="2"/>
                </a:rPr>
                <a:t>ориентация на спиновете</a:t>
              </a:r>
              <a:endParaRPr lang="en-GB" dirty="0">
                <a:solidFill>
                  <a:srgbClr val="055EA9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6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42E752-2536-41F3-B261-EF74378C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988840"/>
            <a:ext cx="9850632" cy="4640066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9DC6D64-3907-4AF7-9BF3-B7C900D1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8640"/>
            <a:ext cx="5766400" cy="20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FCC6BF-E9D5-4CC9-9B96-2C5C3B5B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20394"/>
            <a:ext cx="11832252" cy="472302"/>
          </a:xfrm>
        </p:spPr>
        <p:txBody>
          <a:bodyPr/>
          <a:lstStyle/>
          <a:p>
            <a:r>
              <a:rPr lang="en-GB" dirty="0"/>
              <a:t>RIKEN </a:t>
            </a:r>
            <a:r>
              <a:rPr lang="bg-BG" dirty="0"/>
              <a:t>в Токио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3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30F-E649-4C36-996C-056C2CFE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4" y="130252"/>
            <a:ext cx="11832252" cy="472302"/>
          </a:xfrm>
        </p:spPr>
        <p:txBody>
          <a:bodyPr/>
          <a:lstStyle/>
          <a:p>
            <a:r>
              <a:rPr lang="bg-BG" sz="2400" dirty="0"/>
              <a:t>Ядрена структура около двойно магичното ядро </a:t>
            </a:r>
            <a:r>
              <a:rPr lang="en-GB" sz="2400" baseline="30000" dirty="0"/>
              <a:t>132</a:t>
            </a:r>
            <a:r>
              <a:rPr lang="en-GB" sz="2400" dirty="0"/>
              <a:t>Sn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300CE-1440-4E5E-A12F-72DB510ED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6"/>
          <a:stretch/>
        </p:blipFill>
        <p:spPr>
          <a:xfrm>
            <a:off x="6744072" y="1556792"/>
            <a:ext cx="2212562" cy="388843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55913CF-CB3A-4116-9AE6-03431F2C6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695811"/>
            <a:ext cx="2472260" cy="3749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1BFFA-ECAE-42B7-88A7-E9E360B71BFC}"/>
              </a:ext>
            </a:extLst>
          </p:cNvPr>
          <p:cNvSpPr txBox="1"/>
          <p:nvPr/>
        </p:nvSpPr>
        <p:spPr>
          <a:xfrm>
            <a:off x="6778601" y="5661248"/>
            <a:ext cx="1928689" cy="39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baseline="30000" dirty="0">
                <a:latin typeface="+mn-lt"/>
              </a:rPr>
              <a:t>130</a:t>
            </a:r>
            <a:r>
              <a:rPr lang="en-GB" sz="2000" b="0" dirty="0">
                <a:latin typeface="+mn-lt"/>
              </a:rPr>
              <a:t>Sn 10</a:t>
            </a:r>
            <a:r>
              <a:rPr lang="en-GB" sz="2000" b="0" baseline="30000" dirty="0">
                <a:latin typeface="+mn-lt"/>
              </a:rPr>
              <a:t>+</a:t>
            </a:r>
            <a:r>
              <a:rPr lang="en-GB" sz="2000" b="0" dirty="0">
                <a:latin typeface="+mn-lt"/>
                <a:sym typeface="Wingdings" panose="05000000000000000000" pitchFamily="2" charset="2"/>
              </a:rPr>
              <a:t>:</a:t>
            </a:r>
            <a:r>
              <a:rPr lang="en-GB" sz="2000" b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GB" sz="2000" b="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GB" sz="2000" b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h</a:t>
            </a:r>
            <a:r>
              <a:rPr lang="en-GB" sz="2000" b="0" baseline="-25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11/2</a:t>
            </a:r>
            <a:r>
              <a:rPr lang="en-GB" sz="2000" b="0" baseline="30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 </a:t>
            </a:r>
            <a:endParaRPr lang="en-GB" sz="2000" b="0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0122EC-2C66-451B-A3C0-A5456DA02A18}"/>
                  </a:ext>
                </a:extLst>
              </p:cNvPr>
              <p:cNvSpPr txBox="1"/>
              <p:nvPr/>
            </p:nvSpPr>
            <p:spPr>
              <a:xfrm>
                <a:off x="9392931" y="5693186"/>
                <a:ext cx="26077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0" baseline="30000" dirty="0">
                    <a:latin typeface="+mn-lt"/>
                  </a:rPr>
                  <a:t>132</a:t>
                </a:r>
                <a:r>
                  <a:rPr lang="en-GB" sz="2000" b="0" dirty="0">
                    <a:latin typeface="+mn-lt"/>
                  </a:rPr>
                  <a:t>Sn 8</a:t>
                </a:r>
                <a:r>
                  <a:rPr lang="en-GB" sz="2000" b="0" baseline="30000" dirty="0">
                    <a:latin typeface="+mn-lt"/>
                  </a:rPr>
                  <a:t>+</a:t>
                </a:r>
                <a:r>
                  <a:rPr lang="en-GB" sz="2000" b="0" dirty="0">
                    <a:latin typeface="+mn-lt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effectLst/>
                    <a:latin typeface="+mn-lt"/>
                  </a:rPr>
                  <a:t>h</a:t>
                </a:r>
                <a:r>
                  <a:rPr lang="en-US" sz="2000" b="0" baseline="-25000" dirty="0">
                    <a:solidFill>
                      <a:srgbClr val="FF0000"/>
                    </a:solidFill>
                    <a:effectLst/>
                    <a:latin typeface="+mn-lt"/>
                  </a:rPr>
                  <a:t>11/2</a:t>
                </a:r>
                <a:r>
                  <a:rPr lang="en-US" sz="2000" b="0" baseline="30000" dirty="0">
                    <a:solidFill>
                      <a:srgbClr val="FF0000"/>
                    </a:solidFill>
                    <a:effectLst/>
                    <a:latin typeface="+mn-lt"/>
                  </a:rPr>
                  <a:t>-1</a:t>
                </a:r>
                <a14:m>
                  <m:oMath xmlns:m="http://schemas.openxmlformats.org/officeDocument/2006/math">
                    <m:r>
                      <a:rPr lang="fr-FR" sz="20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⊗</m:t>
                    </m:r>
                    <m:r>
                      <m:rPr>
                        <m:sty m:val="p"/>
                      </m:rPr>
                      <a:rPr lang="fr-FR" sz="20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effectLst/>
                    <a:latin typeface="+mn-lt"/>
                  </a:rPr>
                  <a:t>f</a:t>
                </a:r>
                <a:r>
                  <a:rPr lang="en-US" sz="2000" b="0" baseline="-25000" dirty="0">
                    <a:solidFill>
                      <a:srgbClr val="FF0000"/>
                    </a:solidFill>
                    <a:effectLst/>
                    <a:latin typeface="+mn-lt"/>
                  </a:rPr>
                  <a:t>7/2</a:t>
                </a:r>
                <a:endParaRPr lang="en-GB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0122EC-2C66-451B-A3C0-A5456DA0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931" y="5693186"/>
                <a:ext cx="2607725" cy="400110"/>
              </a:xfrm>
              <a:prstGeom prst="rect">
                <a:avLst/>
              </a:prstGeom>
              <a:blipFill>
                <a:blip r:embed="rId4"/>
                <a:stretch>
                  <a:fillRect l="-701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4">
            <a:extLst>
              <a:ext uri="{FF2B5EF4-FFF2-40B4-BE49-F238E27FC236}">
                <a16:creationId xmlns:a16="http://schemas.microsoft.com/office/drawing/2014/main" id="{B74729E5-7752-4459-90B7-21104B288B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5" r="70757" b="10120"/>
          <a:stretch/>
        </p:blipFill>
        <p:spPr>
          <a:xfrm>
            <a:off x="3029078" y="692696"/>
            <a:ext cx="2130818" cy="2416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9397A-CD27-4902-B445-B981946AF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3" y="908720"/>
            <a:ext cx="6229771" cy="550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64F24-55F4-49A8-82FB-D629F6CD6A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86" y="65404"/>
            <a:ext cx="3339883" cy="11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3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D2AF-121D-4EA3-9BAE-C88230E3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„Чистота на вълновите функции“</a:t>
            </a:r>
            <a:r>
              <a:rPr lang="en-US" b="0" dirty="0"/>
              <a:t> </a:t>
            </a:r>
            <a:r>
              <a:rPr lang="bg-BG" b="0" dirty="0"/>
              <a:t>около </a:t>
            </a:r>
            <a:r>
              <a:rPr lang="en-US" b="0" baseline="30000" dirty="0"/>
              <a:t>132</a:t>
            </a:r>
            <a:r>
              <a:rPr lang="en-US" b="0" dirty="0"/>
              <a:t>Sn?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17341D-C140-4856-B513-7CEF3059F9A5}"/>
              </a:ext>
            </a:extLst>
          </p:cNvPr>
          <p:cNvSpPr txBox="1">
            <a:spLocks/>
          </p:cNvSpPr>
          <p:nvPr/>
        </p:nvSpPr>
        <p:spPr>
          <a:xfrm>
            <a:off x="179875" y="154221"/>
            <a:ext cx="11832252" cy="472302"/>
          </a:xfrm>
          <a:prstGeom prst="rect">
            <a:avLst/>
          </a:prstGeom>
        </p:spPr>
        <p:txBody>
          <a:bodyPr lIns="36000" tIns="0" rIns="3600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C72BD-0B6B-4421-97C7-89DC06487849}"/>
              </a:ext>
            </a:extLst>
          </p:cNvPr>
          <p:cNvSpPr txBox="1"/>
          <p:nvPr/>
        </p:nvSpPr>
        <p:spPr>
          <a:xfrm>
            <a:off x="399010" y="4292920"/>
            <a:ext cx="627396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/>
              <a:t>Константни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0" dirty="0"/>
              <a:t> </a:t>
            </a:r>
            <a:r>
              <a:rPr lang="bg-BG" sz="2000" b="0" dirty="0"/>
              <a:t>фактори</a:t>
            </a:r>
            <a:r>
              <a:rPr lang="en-US" sz="2000" b="0" dirty="0"/>
              <a:t> </a:t>
            </a:r>
            <a:r>
              <a:rPr lang="bg-BG" sz="2000" b="0" dirty="0"/>
              <a:t>на </a:t>
            </a:r>
            <a:r>
              <a:rPr lang="bg-BG" sz="2000" i="1" dirty="0">
                <a:solidFill>
                  <a:srgbClr val="3333FF"/>
                </a:solidFill>
              </a:rPr>
              <a:t>всички </a:t>
            </a:r>
            <a:r>
              <a:rPr lang="en-US" sz="2000" i="1" dirty="0">
                <a:solidFill>
                  <a:srgbClr val="3333FF"/>
                </a:solidFill>
              </a:rPr>
              <a:t>11/2</a:t>
            </a:r>
            <a:r>
              <a:rPr lang="en-US" sz="2000" i="1" baseline="30000" dirty="0">
                <a:solidFill>
                  <a:srgbClr val="3333FF"/>
                </a:solidFill>
              </a:rPr>
              <a:t>-</a:t>
            </a:r>
            <a:r>
              <a:rPr lang="en-US" sz="2000" i="1" dirty="0">
                <a:solidFill>
                  <a:srgbClr val="3333FF"/>
                </a:solidFill>
              </a:rPr>
              <a:t> </a:t>
            </a:r>
            <a:r>
              <a:rPr lang="bg-BG" sz="2000" i="1" dirty="0">
                <a:solidFill>
                  <a:srgbClr val="3333FF"/>
                </a:solidFill>
              </a:rPr>
              <a:t>състояния</a:t>
            </a:r>
            <a:endParaRPr lang="en-US" sz="2000" i="1" dirty="0">
              <a:solidFill>
                <a:srgbClr val="3333FF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bg-BG" sz="2000" b="0" i="1" dirty="0"/>
              <a:t>Колко </a:t>
            </a:r>
            <a:r>
              <a:rPr lang="bg-BG" sz="2000" i="1" dirty="0">
                <a:solidFill>
                  <a:srgbClr val="7030A0"/>
                </a:solidFill>
              </a:rPr>
              <a:t>“чиста“ е вълновата функция </a:t>
            </a:r>
            <a:r>
              <a:rPr lang="bg-BG" sz="2000" b="0" i="1" dirty="0"/>
              <a:t>точно в </a:t>
            </a:r>
            <a:r>
              <a:rPr lang="fr-FR" sz="2000" b="0" i="1" baseline="30000" dirty="0"/>
              <a:t>132</a:t>
            </a:r>
            <a:r>
              <a:rPr lang="fr-FR" sz="2000" b="0" i="1" dirty="0"/>
              <a:t>Sn </a:t>
            </a:r>
            <a:r>
              <a:rPr lang="bg-BG" sz="2000" b="0" i="1" dirty="0"/>
              <a:t>и могат ли </a:t>
            </a:r>
            <a:r>
              <a:rPr lang="bg-BG" sz="2000" i="1" dirty="0">
                <a:solidFill>
                  <a:srgbClr val="FF0000"/>
                </a:solidFill>
              </a:rPr>
              <a:t>високо спиновите състояниа </a:t>
            </a:r>
            <a:r>
              <a:rPr lang="bg-BG" sz="2000" b="0" i="1" dirty="0"/>
              <a:t>да ни датат повече информация</a:t>
            </a:r>
            <a:r>
              <a:rPr lang="en-US" sz="2000" b="0" i="1" dirty="0"/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BE01D-E081-40D2-A80F-1AA290E4D537}"/>
              </a:ext>
            </a:extLst>
          </p:cNvPr>
          <p:cNvGrpSpPr/>
          <p:nvPr/>
        </p:nvGrpSpPr>
        <p:grpSpPr>
          <a:xfrm>
            <a:off x="6705363" y="1196752"/>
            <a:ext cx="5079269" cy="4429465"/>
            <a:chOff x="6561347" y="692696"/>
            <a:chExt cx="5079269" cy="4429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4B9D88-96F1-4CB0-A74E-A8503D9CD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0" r="4008" b="3327"/>
            <a:stretch/>
          </p:blipFill>
          <p:spPr>
            <a:xfrm>
              <a:off x="6561347" y="692696"/>
              <a:ext cx="5079269" cy="4104456"/>
            </a:xfrm>
            <a:prstGeom prst="rect">
              <a:avLst/>
            </a:prstGeom>
          </p:spPr>
        </p:pic>
        <p:pic>
          <p:nvPicPr>
            <p:cNvPr id="15" name="Content Placeholder 4">
              <a:extLst>
                <a:ext uri="{FF2B5EF4-FFF2-40B4-BE49-F238E27FC236}">
                  <a16:creationId xmlns:a16="http://schemas.microsoft.com/office/drawing/2014/main" id="{726A71FD-2794-4FD4-8D28-65439B42A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6480" y="4592069"/>
              <a:ext cx="1134341" cy="27709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266437-E3A6-476D-B749-A8D807464EFB}"/>
                </a:ext>
              </a:extLst>
            </p:cNvPr>
            <p:cNvSpPr/>
            <p:nvPr/>
          </p:nvSpPr>
          <p:spPr>
            <a:xfrm>
              <a:off x="8436557" y="4845162"/>
              <a:ext cx="31320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i="1" dirty="0">
                  <a:latin typeface="+mj-lt"/>
                </a:rPr>
                <a:t>A.R. Vernon et al.,  Nature 607, 260 (2022)</a:t>
              </a:r>
              <a:endParaRPr lang="en-US" sz="1200" b="0" i="1" dirty="0">
                <a:latin typeface="+mj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D9B46-10C9-49A6-881E-05D0136A2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68" y="69740"/>
            <a:ext cx="3339883" cy="11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A3B5FC-683F-45E4-B119-796C3D1190D7}"/>
              </a:ext>
            </a:extLst>
          </p:cNvPr>
          <p:cNvSpPr txBox="1"/>
          <p:nvPr/>
        </p:nvSpPr>
        <p:spPr>
          <a:xfrm>
            <a:off x="6764092" y="5802044"/>
            <a:ext cx="5092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0" i="1" dirty="0"/>
              <a:t>Възпроизведени от теорията използвайки </a:t>
            </a:r>
            <a:br>
              <a:rPr lang="bg-BG" sz="2000" b="0" i="1" dirty="0"/>
            </a:br>
            <a:r>
              <a:rPr lang="en-GB" sz="2000" i="1" dirty="0">
                <a:solidFill>
                  <a:srgbClr val="00B050"/>
                </a:solidFill>
              </a:rPr>
              <a:t>g </a:t>
            </a:r>
            <a:r>
              <a:rPr lang="bg-BG" sz="2000" i="1" dirty="0">
                <a:solidFill>
                  <a:srgbClr val="00B050"/>
                </a:solidFill>
              </a:rPr>
              <a:t>фактори на свободни нуклони</a:t>
            </a:r>
            <a:endParaRPr lang="en-GB" sz="2000" i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8853D-816A-47D2-83AF-B40DCA257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60000"/>
            <a:ext cx="5760000" cy="2677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7011F-D35B-4C13-92C7-AEF06571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0099DA7-AA24-43DB-90C1-7ED2DCEC1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6"/>
          <a:stretch/>
        </p:blipFill>
        <p:spPr>
          <a:xfrm>
            <a:off x="121424" y="768495"/>
            <a:ext cx="1431114" cy="2516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420CE-2B06-47BC-9775-E7930B74B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2656"/>
            <a:ext cx="3456384" cy="2123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1E0F8-CB6B-4277-8091-B07DDD15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130</a:t>
            </a:r>
            <a:r>
              <a:rPr lang="en-US" dirty="0"/>
              <a:t>Sn (10</a:t>
            </a:r>
            <a:r>
              <a:rPr lang="en-US" baseline="30000" dirty="0"/>
              <a:t>+</a:t>
            </a:r>
            <a:r>
              <a:rPr lang="en-US" dirty="0"/>
              <a:t>) –</a:t>
            </a:r>
            <a:r>
              <a:rPr lang="bg-BG" dirty="0"/>
              <a:t> първи опит </a:t>
            </a:r>
            <a:r>
              <a:rPr lang="en-US" dirty="0"/>
              <a:t>(2018)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2AF65-5964-41F8-951D-A901146B9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8" b="24844"/>
          <a:stretch/>
        </p:blipFill>
        <p:spPr>
          <a:xfrm>
            <a:off x="8621533" y="224644"/>
            <a:ext cx="3395564" cy="171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69BBC0A7-E296-42D6-86BA-E88E743720BB}"/>
              </a:ext>
            </a:extLst>
          </p:cNvPr>
          <p:cNvSpPr txBox="1"/>
          <p:nvPr/>
        </p:nvSpPr>
        <p:spPr>
          <a:xfrm>
            <a:off x="1559497" y="725795"/>
            <a:ext cx="4392487" cy="830997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Първичен сноп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–</a:t>
            </a:r>
            <a:r>
              <a:rPr kumimoji="0" lang="en-US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 	</a:t>
            </a:r>
            <a:r>
              <a:rPr kumimoji="0" lang="en-US" altLang="ja-JP" sz="16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238</a:t>
            </a:r>
            <a:r>
              <a:rPr kumimoji="0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U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@345 MeV/u, </a:t>
            </a:r>
            <a:r>
              <a:rPr kumimoji="0" lang="en-US" altLang="ja-JP" sz="1600" b="0" kern="0" dirty="0">
                <a:solidFill>
                  <a:srgbClr val="5B6973"/>
                </a:solidFill>
                <a:ea typeface="小塚ゴシック Pr6N M" pitchFamily="34" charset="-128"/>
                <a:cs typeface="Calibri" panose="020F0502020204030204" pitchFamily="34" charset="0"/>
              </a:rPr>
              <a:t>4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0 </a:t>
            </a:r>
            <a:r>
              <a:rPr kumimoji="0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pnA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5B6973"/>
              </a:solidFill>
              <a:effectLst/>
              <a:uLnTx/>
              <a:uFillTx/>
              <a:ea typeface="小塚ゴシック Pr6N M" pitchFamily="34" charset="-128"/>
              <a:cs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Вторичен сноп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 – 	</a:t>
            </a:r>
            <a:r>
              <a:rPr kumimoji="0" lang="en-US" altLang="ja-JP" sz="16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132</a:t>
            </a:r>
            <a:r>
              <a:rPr kumimoji="0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Sn,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 223 MeV/u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ja-JP" sz="1600" b="0" kern="0" dirty="0">
                <a:solidFill>
                  <a:srgbClr val="000000">
                    <a:lumMod val="65000"/>
                    <a:lumOff val="35000"/>
                  </a:srgbClr>
                </a:solidFill>
                <a:ea typeface="小塚ゴシック Pr6N M" pitchFamily="34" charset="-128"/>
                <a:cs typeface="Calibri" panose="020F0502020204030204" pitchFamily="34" charset="0"/>
              </a:rPr>
              <a:t>Треричен сноп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小塚ゴシック Pr6N M" pitchFamily="34" charset="-128"/>
                <a:cs typeface="Calibri" panose="020F0502020204030204" pitchFamily="34" charset="0"/>
              </a:rPr>
              <a:t> – 	</a:t>
            </a:r>
            <a:r>
              <a:rPr kumimoji="0" lang="en-US" altLang="ja-JP" sz="1600" kern="0" baseline="30000" dirty="0">
                <a:solidFill>
                  <a:srgbClr val="0000FF"/>
                </a:solidFill>
                <a:ea typeface="小塚ゴシック Pr6N M" pitchFamily="34" charset="-128"/>
                <a:cs typeface="Calibri" panose="020F0502020204030204" pitchFamily="34" charset="0"/>
              </a:rPr>
              <a:t>130</a:t>
            </a:r>
            <a:r>
              <a:rPr kumimoji="0" lang="en-US" altLang="ja-JP" sz="1600" kern="0" dirty="0">
                <a:solidFill>
                  <a:srgbClr val="0000FF"/>
                </a:solidFill>
                <a:ea typeface="小塚ゴシック Pr6N M" pitchFamily="34" charset="-128"/>
                <a:cs typeface="Calibri" panose="020F0502020204030204" pitchFamily="34" charset="0"/>
              </a:rPr>
              <a:t>Sn,</a:t>
            </a:r>
            <a:r>
              <a:rPr kumimoji="0" lang="en-US" altLang="ja-JP" sz="1600" kern="0" dirty="0">
                <a:solidFill>
                  <a:srgbClr val="FF0000"/>
                </a:solidFill>
                <a:ea typeface="小塚ゴシック Pr6N M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ja-JP" sz="1600" b="0" kern="0" dirty="0">
                <a:solidFill>
                  <a:srgbClr val="5B6973"/>
                </a:solidFill>
                <a:ea typeface="小塚ゴシック Pr6N M" pitchFamily="34" charset="-128"/>
                <a:cs typeface="Calibri" panose="020F0502020204030204" pitchFamily="34" charset="0"/>
              </a:rPr>
              <a:t>170 MeV/u</a:t>
            </a:r>
            <a:r>
              <a:rPr kumimoji="0" lang="en-US" altLang="ja-JP" sz="1600" kern="0" dirty="0">
                <a:solidFill>
                  <a:srgbClr val="FF0000"/>
                </a:solidFill>
                <a:ea typeface="小塚ゴシック Pr6N M" pitchFamily="34" charset="-128"/>
                <a:cs typeface="Calibri" panose="020F0502020204030204" pitchFamily="34" charset="0"/>
              </a:rPr>
              <a:t> 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ea typeface="小塚ゴシック Pr6N M" pitchFamily="34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8AB0E8DD-6F03-4DA1-9F99-C69A2413E34A}"/>
              </a:ext>
            </a:extLst>
          </p:cNvPr>
          <p:cNvSpPr txBox="1"/>
          <p:nvPr/>
        </p:nvSpPr>
        <p:spPr>
          <a:xfrm>
            <a:off x="7235477" y="1772816"/>
            <a:ext cx="3022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>
                <a:solidFill>
                  <a:srgbClr val="5B6973"/>
                </a:solidFill>
                <a:ea typeface="小塚ゴシック Pro R" pitchFamily="34" charset="-128"/>
                <a:cs typeface="Calibri" panose="020F0502020204030204" pitchFamily="34" charset="0"/>
              </a:rPr>
              <a:t>TDPAD </a:t>
            </a:r>
            <a:r>
              <a:rPr kumimoji="1" lang="bg-BG" altLang="ja-JP" sz="1600" b="0" dirty="0">
                <a:solidFill>
                  <a:srgbClr val="5B6973"/>
                </a:solidFill>
                <a:ea typeface="小塚ゴシック Pro R" pitchFamily="34" charset="-128"/>
                <a:cs typeface="Calibri" panose="020F0502020204030204" pitchFamily="34" charset="0"/>
              </a:rPr>
              <a:t>установка</a:t>
            </a:r>
            <a:r>
              <a:rPr kumimoji="1" lang="en-US" altLang="ja-JP" sz="1600" b="0" dirty="0">
                <a:solidFill>
                  <a:srgbClr val="5B6973"/>
                </a:solidFill>
                <a:ea typeface="小塚ゴシック Pro R" pitchFamily="34" charset="-128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bg-BG" altLang="ja-JP" sz="1600" b="0" dirty="0">
                <a:ea typeface="小塚ゴシック Pro R" pitchFamily="34" charset="-128"/>
                <a:cs typeface="Calibri" panose="020F0502020204030204" pitchFamily="34" charset="0"/>
              </a:rPr>
              <a:t>пластичен сцинтилатор</a:t>
            </a:r>
            <a:r>
              <a:rPr kumimoji="1" lang="en-US" altLang="ja-JP" sz="1600" b="0" dirty="0">
                <a:ea typeface="小塚ゴシック Pro R" pitchFamily="34" charset="-128"/>
                <a:cs typeface="Calibri" panose="020F0502020204030204" pitchFamily="34" charset="0"/>
              </a:rPr>
              <a:t> (t=0)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dirty="0">
                <a:solidFill>
                  <a:schemeClr val="accent1">
                    <a:lumMod val="75000"/>
                  </a:schemeClr>
                </a:solidFill>
                <a:ea typeface="小塚ゴシック Pro R" pitchFamily="34" charset="-128"/>
                <a:cs typeface="Calibri" panose="020F0502020204030204" pitchFamily="34" charset="0"/>
              </a:rPr>
              <a:t>4 Ge (LE) + </a:t>
            </a:r>
            <a:r>
              <a:rPr kumimoji="1" lang="en-US" altLang="ja-JP" sz="1600" b="0" dirty="0">
                <a:solidFill>
                  <a:srgbClr val="0070C0"/>
                </a:solidFill>
                <a:ea typeface="小塚ゴシック Pro R" pitchFamily="34" charset="-128"/>
                <a:cs typeface="Calibri" panose="020F0502020204030204" pitchFamily="34" charset="0"/>
              </a:rPr>
              <a:t>2 LaBr</a:t>
            </a:r>
            <a:r>
              <a:rPr kumimoji="1" lang="en-US" altLang="ja-JP" sz="1600" b="0" baseline="-25000" dirty="0">
                <a:solidFill>
                  <a:srgbClr val="0070C0"/>
                </a:solidFill>
                <a:ea typeface="小塚ゴシック Pro R" pitchFamily="34" charset="-128"/>
                <a:cs typeface="Calibri" panose="020F0502020204030204" pitchFamily="34" charset="0"/>
              </a:rPr>
              <a:t>3</a:t>
            </a:r>
            <a:r>
              <a:rPr kumimoji="1" lang="en-US" altLang="ja-JP" sz="1600" b="0" dirty="0">
                <a:solidFill>
                  <a:srgbClr val="0070C0"/>
                </a:solidFill>
                <a:ea typeface="小塚ゴシック Pro R" pitchFamily="34" charset="-128"/>
                <a:cs typeface="Calibri" panose="020F0502020204030204" pitchFamily="34" charset="0"/>
              </a:rPr>
              <a:t> </a:t>
            </a:r>
            <a:r>
              <a:rPr kumimoji="1" lang="bg-BG" altLang="ja-JP" sz="1600" b="0" dirty="0">
                <a:solidFill>
                  <a:srgbClr val="72951A"/>
                </a:solidFill>
                <a:ea typeface="小塚ゴシック Pro R" pitchFamily="34" charset="-128"/>
                <a:cs typeface="Calibri" panose="020F0502020204030204" pitchFamily="34" charset="0"/>
              </a:rPr>
              <a:t>детектори</a:t>
            </a:r>
            <a:endParaRPr kumimoji="1" lang="en-US" altLang="ja-JP" sz="1600" b="0" dirty="0">
              <a:solidFill>
                <a:srgbClr val="72951A"/>
              </a:solidFill>
              <a:ea typeface="小塚ゴシック Pro R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bg-BG" altLang="ja-JP" sz="1600" b="0" dirty="0">
                <a:solidFill>
                  <a:srgbClr val="C00000"/>
                </a:solidFill>
                <a:ea typeface="小塚ゴシック Pro R" pitchFamily="34" charset="-128"/>
                <a:cs typeface="Calibri" panose="020F0502020204030204" pitchFamily="34" charset="0"/>
              </a:rPr>
              <a:t>Магнитно поле</a:t>
            </a:r>
            <a:r>
              <a:rPr kumimoji="1" lang="en-US" altLang="ja-JP" sz="1600" b="0" dirty="0">
                <a:solidFill>
                  <a:srgbClr val="C00000"/>
                </a:solidFill>
                <a:ea typeface="小塚ゴシック Pro R" pitchFamily="34" charset="-128"/>
                <a:cs typeface="Calibri" panose="020F0502020204030204" pitchFamily="34" charset="0"/>
              </a:rPr>
              <a:t> B=150 </a:t>
            </a:r>
            <a:r>
              <a:rPr kumimoji="1" lang="en-US" altLang="ja-JP" sz="1600" b="0" dirty="0" err="1">
                <a:solidFill>
                  <a:srgbClr val="C00000"/>
                </a:solidFill>
                <a:ea typeface="小塚ゴシック Pro R" pitchFamily="34" charset="-128"/>
                <a:cs typeface="Calibri" panose="020F0502020204030204" pitchFamily="34" charset="0"/>
              </a:rPr>
              <a:t>mT</a:t>
            </a:r>
            <a:endParaRPr kumimoji="1" lang="en-US" altLang="ja-JP" sz="1600" b="0" dirty="0">
              <a:solidFill>
                <a:srgbClr val="C00000"/>
              </a:solidFill>
              <a:ea typeface="小塚ゴシック Pro R" pitchFamily="34" charset="-128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53634A-6C11-4CE3-8812-CAA4A70963EB}"/>
              </a:ext>
            </a:extLst>
          </p:cNvPr>
          <p:cNvGrpSpPr/>
          <p:nvPr/>
        </p:nvGrpSpPr>
        <p:grpSpPr>
          <a:xfrm>
            <a:off x="1343472" y="1988840"/>
            <a:ext cx="4015364" cy="4876844"/>
            <a:chOff x="276414" y="1916832"/>
            <a:chExt cx="4015364" cy="4876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F62BDE-D71E-4B13-A522-15E67EB0E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4" y="1916832"/>
              <a:ext cx="3877263" cy="39604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F55345-0E06-41E5-9D55-3AF248FDC73C}"/>
                </a:ext>
              </a:extLst>
            </p:cNvPr>
            <p:cNvSpPr txBox="1"/>
            <p:nvPr/>
          </p:nvSpPr>
          <p:spPr>
            <a:xfrm>
              <a:off x="414515" y="5962679"/>
              <a:ext cx="3877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1600" b="0" dirty="0"/>
                <a:t>Наблюдавани осцилации за прехода от</a:t>
              </a:r>
              <a:r>
                <a:rPr lang="en-US" sz="1600" b="0" dirty="0"/>
                <a:t> </a:t>
              </a:r>
              <a:br>
                <a:rPr lang="bg-BG" sz="1600" b="0" dirty="0"/>
              </a:br>
              <a:r>
                <a:rPr lang="en-US" sz="1600" b="0" dirty="0"/>
                <a:t>96 keV </a:t>
              </a:r>
              <a:r>
                <a:rPr lang="bg-BG" sz="1600" b="0" dirty="0"/>
                <a:t>едновременно за </a:t>
              </a:r>
              <a:r>
                <a:rPr lang="en-US" sz="1600" b="0" dirty="0"/>
                <a:t>Ge </a:t>
              </a:r>
              <a:r>
                <a:rPr lang="bg-BG" sz="1600" b="0" dirty="0"/>
                <a:t>и </a:t>
              </a:r>
              <a:r>
                <a:rPr lang="en-US" sz="1600" b="0" dirty="0"/>
                <a:t>LaBr</a:t>
              </a:r>
              <a:r>
                <a:rPr lang="en-US" sz="1600" b="0" baseline="-25000" dirty="0"/>
                <a:t>3</a:t>
              </a:r>
              <a:r>
                <a:rPr lang="bg-BG" sz="1600" b="0" baseline="-25000" dirty="0"/>
                <a:t> </a:t>
              </a:r>
              <a:r>
                <a:rPr lang="bg-BG" sz="1600" b="0" dirty="0"/>
                <a:t>детектори</a:t>
              </a:r>
              <a:endParaRPr lang="en-US" sz="1600" b="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5409E9-7973-46E5-8C66-816026A7F293}"/>
              </a:ext>
            </a:extLst>
          </p:cNvPr>
          <p:cNvGrpSpPr/>
          <p:nvPr/>
        </p:nvGrpSpPr>
        <p:grpSpPr>
          <a:xfrm>
            <a:off x="6456040" y="2872909"/>
            <a:ext cx="4255880" cy="3764870"/>
            <a:chOff x="4295800" y="2872909"/>
            <a:chExt cx="4255880" cy="3764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D72FE2-BD38-4C7C-AE36-F0268C240378}"/>
                </a:ext>
              </a:extLst>
            </p:cNvPr>
            <p:cNvGrpSpPr/>
            <p:nvPr/>
          </p:nvGrpSpPr>
          <p:grpSpPr>
            <a:xfrm>
              <a:off x="4295800" y="2872909"/>
              <a:ext cx="3960440" cy="3004363"/>
              <a:chOff x="4606368" y="620688"/>
              <a:chExt cx="4252141" cy="341275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C5CD16-6B33-49A8-81E2-7C50371531CC}"/>
                  </a:ext>
                </a:extLst>
              </p:cNvPr>
              <p:cNvSpPr txBox="1"/>
              <p:nvPr/>
            </p:nvSpPr>
            <p:spPr>
              <a:xfrm>
                <a:off x="5784495" y="620688"/>
                <a:ext cx="1883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ymbol" panose="05050102010706020507" pitchFamily="18" charset="2"/>
                  </a:rPr>
                  <a:t>c</a:t>
                </a:r>
                <a:r>
                  <a:rPr lang="en-US" baseline="30000" dirty="0">
                    <a:latin typeface="Symbol" panose="05050102010706020507" pitchFamily="18" charset="2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 factor vs. B</a:t>
                </a:r>
                <a:r>
                  <a:rPr lang="en-US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b="0" baseline="-25000" dirty="0">
                  <a:latin typeface="Symbol" panose="05050102010706020507" pitchFamily="18" charset="2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9761D85-1E3B-4A61-934A-6BEE4BBA4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6368" y="990020"/>
                <a:ext cx="4252141" cy="304342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574CC0-D4D4-4E83-B6A1-BB911249DF50}"/>
                </a:ext>
              </a:extLst>
            </p:cNvPr>
            <p:cNvSpPr txBox="1"/>
            <p:nvPr/>
          </p:nvSpPr>
          <p:spPr>
            <a:xfrm>
              <a:off x="4464792" y="5909210"/>
              <a:ext cx="4086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 = -0.32(2); B2 = 0.24(9); A ~12%</a:t>
              </a:r>
              <a:endParaRPr lang="en-US" sz="2000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47BB5D-06E6-48BF-BE0B-CDE3CB0A2004}"/>
                </a:ext>
              </a:extLst>
            </p:cNvPr>
            <p:cNvSpPr txBox="1"/>
            <p:nvPr/>
          </p:nvSpPr>
          <p:spPr>
            <a:xfrm>
              <a:off x="4486715" y="6268447"/>
              <a:ext cx="3656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TimesNewRomanPSMT"/>
                </a:rPr>
                <a:t>T.J. Gray, PhD Thesis, ANU 2021</a:t>
              </a:r>
              <a:endParaRPr lang="en-US" b="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25915-3B1A-4DB3-AF44-E75AB232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818D-B8F7-4590-9D32-E8BCBA7E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472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2400" dirty="0"/>
              <a:t>Въведение</a:t>
            </a:r>
          </a:p>
          <a:p>
            <a:pPr lvl="1">
              <a:lnSpc>
                <a:spcPct val="110000"/>
              </a:lnSpc>
            </a:pPr>
            <a:r>
              <a:rPr lang="bg-BG" sz="1400" dirty="0"/>
              <a:t>Основни положения: </a:t>
            </a:r>
            <a:r>
              <a:rPr lang="bg-BG" sz="1400" b="1" dirty="0">
                <a:solidFill>
                  <a:srgbClr val="3333FF"/>
                </a:solidFill>
              </a:rPr>
              <a:t>времена на живот</a:t>
            </a:r>
            <a:r>
              <a:rPr lang="bg-BG" sz="1400" dirty="0"/>
              <a:t> на изследваните състояния; необходими </a:t>
            </a:r>
            <a:r>
              <a:rPr lang="bg-BG" sz="1400" b="1" dirty="0">
                <a:solidFill>
                  <a:srgbClr val="7030A0"/>
                </a:solidFill>
              </a:rPr>
              <a:t>полета</a:t>
            </a:r>
            <a:r>
              <a:rPr lang="bg-BG" sz="1400" dirty="0"/>
              <a:t>; </a:t>
            </a:r>
            <a:r>
              <a:rPr lang="bg-BG" sz="1400" b="1" dirty="0">
                <a:solidFill>
                  <a:srgbClr val="FF0000"/>
                </a:solidFill>
              </a:rPr>
              <a:t>ориентация на спиновете</a:t>
            </a:r>
          </a:p>
          <a:p>
            <a:pPr>
              <a:lnSpc>
                <a:spcPct val="110000"/>
              </a:lnSpc>
            </a:pPr>
            <a:r>
              <a:rPr lang="bg-BG" sz="2400" dirty="0"/>
              <a:t>Първи стъпки в </a:t>
            </a:r>
            <a:r>
              <a:rPr lang="bg-BG" sz="2400" dirty="0">
                <a:solidFill>
                  <a:srgbClr val="238D23"/>
                </a:solidFill>
              </a:rPr>
              <a:t>GANIL</a:t>
            </a:r>
          </a:p>
          <a:p>
            <a:pPr lvl="1">
              <a:lnSpc>
                <a:spcPct val="110000"/>
              </a:lnSpc>
            </a:pPr>
            <a:r>
              <a:rPr lang="bg-BG" sz="1400" dirty="0"/>
              <a:t>1999 - 2002 + … - </a:t>
            </a:r>
            <a:r>
              <a:rPr lang="bg-BG" sz="1400" baseline="30000" dirty="0"/>
              <a:t>61</a:t>
            </a:r>
            <a:r>
              <a:rPr lang="bg-BG" sz="1400" dirty="0"/>
              <a:t>Fe </a:t>
            </a:r>
            <a:r>
              <a:rPr lang="bg-BG" sz="1400" dirty="0">
                <a:sym typeface="Wingdings" panose="05000000000000000000" pitchFamily="2" charset="2"/>
              </a:rPr>
              <a:t> магнитен и квадруполен момент</a:t>
            </a:r>
          </a:p>
          <a:p>
            <a:pPr>
              <a:lnSpc>
                <a:spcPct val="110000"/>
              </a:lnSpc>
            </a:pPr>
            <a:r>
              <a:rPr lang="bg-BG" sz="2400" dirty="0"/>
              <a:t>Около </a:t>
            </a:r>
            <a:r>
              <a:rPr lang="bg-BG" sz="2400" baseline="30000" dirty="0"/>
              <a:t>68</a:t>
            </a:r>
            <a:r>
              <a:rPr lang="bg-BG" sz="2400" dirty="0"/>
              <a:t>Ni – изследвания в </a:t>
            </a:r>
            <a:r>
              <a:rPr lang="bg-BG" sz="2400" dirty="0">
                <a:solidFill>
                  <a:srgbClr val="7030A0"/>
                </a:solidFill>
              </a:rPr>
              <a:t>NSCL</a:t>
            </a:r>
            <a:r>
              <a:rPr lang="bg-BG" sz="2400" dirty="0"/>
              <a:t> (2005)</a:t>
            </a:r>
          </a:p>
          <a:p>
            <a:pPr lvl="1">
              <a:lnSpc>
                <a:spcPct val="110000"/>
              </a:lnSpc>
            </a:pPr>
            <a:r>
              <a:rPr lang="bg-BG" sz="1400" baseline="30000" dirty="0"/>
              <a:t>67</a:t>
            </a:r>
            <a:r>
              <a:rPr lang="bg-BG" sz="1400" dirty="0"/>
              <a:t>Ni, </a:t>
            </a:r>
            <a:r>
              <a:rPr lang="bg-BG" sz="1400" baseline="30000" dirty="0"/>
              <a:t>69</a:t>
            </a:r>
            <a:r>
              <a:rPr lang="bg-BG" sz="1400" dirty="0"/>
              <a:t>Ni and </a:t>
            </a:r>
            <a:r>
              <a:rPr lang="bg-BG" sz="1400" baseline="30000" dirty="0"/>
              <a:t>70</a:t>
            </a:r>
            <a:r>
              <a:rPr lang="bg-BG" sz="1400" dirty="0"/>
              <a:t>Ni – </a:t>
            </a:r>
            <a:r>
              <a:rPr lang="bg-BG" sz="1400" dirty="0">
                <a:solidFill>
                  <a:srgbClr val="C00000"/>
                </a:solidFill>
              </a:rPr>
              <a:t>К. Стойчев et al., приета за печат във Phys. Rev. C</a:t>
            </a:r>
          </a:p>
          <a:p>
            <a:pPr>
              <a:lnSpc>
                <a:spcPct val="110000"/>
              </a:lnSpc>
            </a:pPr>
            <a:r>
              <a:rPr lang="bg-BG" sz="2400" dirty="0"/>
              <a:t>Около двойно-магичното ядро </a:t>
            </a:r>
            <a:r>
              <a:rPr lang="bg-BG" sz="2400" baseline="30000" dirty="0"/>
              <a:t>132</a:t>
            </a:r>
            <a:r>
              <a:rPr lang="bg-BG" sz="2400" dirty="0"/>
              <a:t>Sn – експерименти в </a:t>
            </a:r>
            <a:r>
              <a:rPr lang="bg-BG" sz="2400" dirty="0">
                <a:solidFill>
                  <a:srgbClr val="C00000"/>
                </a:solidFill>
              </a:rPr>
              <a:t>RIKEN</a:t>
            </a:r>
          </a:p>
          <a:p>
            <a:pPr lvl="1">
              <a:lnSpc>
                <a:spcPct val="110000"/>
              </a:lnSpc>
            </a:pPr>
            <a:r>
              <a:rPr lang="bg-BG" sz="1400" baseline="30000" dirty="0"/>
              <a:t>130</a:t>
            </a:r>
            <a:r>
              <a:rPr lang="bg-BG" sz="1400" dirty="0"/>
              <a:t>Sn (10</a:t>
            </a:r>
            <a:r>
              <a:rPr lang="bg-BG" sz="1400" baseline="30000" dirty="0"/>
              <a:t>+</a:t>
            </a:r>
            <a:r>
              <a:rPr lang="bg-BG" sz="1400" dirty="0"/>
              <a:t>) в TDPAD (2018 и 2024)</a:t>
            </a:r>
          </a:p>
          <a:p>
            <a:pPr lvl="1">
              <a:lnSpc>
                <a:spcPct val="110000"/>
              </a:lnSpc>
            </a:pPr>
            <a:r>
              <a:rPr lang="bg-BG" sz="1400" baseline="30000" dirty="0"/>
              <a:t>132</a:t>
            </a:r>
            <a:r>
              <a:rPr lang="bg-BG" sz="1400" dirty="0"/>
              <a:t>Sn (6</a:t>
            </a:r>
            <a:r>
              <a:rPr lang="bg-BG" sz="1400" baseline="30000" dirty="0"/>
              <a:t>+</a:t>
            </a:r>
            <a:r>
              <a:rPr lang="bg-BG" sz="1400" dirty="0"/>
              <a:t>) в TDPAC (2024)</a:t>
            </a:r>
          </a:p>
          <a:p>
            <a:pPr>
              <a:lnSpc>
                <a:spcPct val="110000"/>
              </a:lnSpc>
            </a:pPr>
            <a:r>
              <a:rPr lang="bg-BG" sz="2400" dirty="0"/>
              <a:t>Идеи за по-нататъшно развитие - </a:t>
            </a:r>
            <a:r>
              <a:rPr lang="bg-BG" sz="2400" dirty="0">
                <a:solidFill>
                  <a:schemeClr val="accent4">
                    <a:lumMod val="75000"/>
                  </a:schemeClr>
                </a:solidFill>
              </a:rPr>
              <a:t>ядрени моменти в TDPAC</a:t>
            </a:r>
            <a:r>
              <a:rPr lang="bg-BG" sz="2400" dirty="0"/>
              <a:t> и изучаване на спинове и поляризация с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АРГОС</a:t>
            </a:r>
          </a:p>
          <a:p>
            <a:pPr>
              <a:lnSpc>
                <a:spcPct val="110000"/>
              </a:lnSpc>
            </a:pPr>
            <a:r>
              <a:rPr lang="bg-BG" sz="2400" dirty="0"/>
              <a:t>Изводи и заключение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8F5A8-2D38-41ED-A8C8-6340C4E9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План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1F32-7E71-452E-81D4-361CAD41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888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0668-0203-472F-A2DB-6051AA40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NP1912-RIBF143R2 – </a:t>
            </a:r>
            <a:r>
              <a:rPr lang="bg-BG" dirty="0">
                <a:solidFill>
                  <a:srgbClr val="0000CC"/>
                </a:solidFill>
              </a:rPr>
              <a:t>втори опит - ноември</a:t>
            </a:r>
            <a:r>
              <a:rPr lang="en-GB" dirty="0">
                <a:solidFill>
                  <a:srgbClr val="0000CC"/>
                </a:solidFill>
              </a:rPr>
              <a:t>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6F327-D405-4F45-B970-A397E409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6"/>
          <a:stretch/>
        </p:blipFill>
        <p:spPr>
          <a:xfrm>
            <a:off x="400306" y="680712"/>
            <a:ext cx="2095294" cy="3684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CDD59-AAA8-4CE1-9C32-824C047E4D7E}"/>
              </a:ext>
            </a:extLst>
          </p:cNvPr>
          <p:cNvSpPr txBox="1"/>
          <p:nvPr/>
        </p:nvSpPr>
        <p:spPr>
          <a:xfrm>
            <a:off x="6646098" y="1154862"/>
            <a:ext cx="5245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/>
              <a:t>Обратен знак на амплитудите за </a:t>
            </a:r>
            <a:r>
              <a:rPr lang="en-GB" sz="2000" b="0" dirty="0"/>
              <a:t>96 keV (E2) </a:t>
            </a:r>
            <a:r>
              <a:rPr lang="bg-BG" sz="2000" b="0" dirty="0"/>
              <a:t>и </a:t>
            </a:r>
            <a:r>
              <a:rPr lang="en-GB" sz="2000" b="0" dirty="0"/>
              <a:t>391 keV (E1) </a:t>
            </a:r>
            <a:r>
              <a:rPr lang="bg-BG" sz="2000" b="0" dirty="0"/>
              <a:t>преходите</a:t>
            </a:r>
            <a:endParaRPr lang="en-GB" sz="20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6AD96-6E2E-4D6D-BCCD-567C8191C676}"/>
              </a:ext>
            </a:extLst>
          </p:cNvPr>
          <p:cNvSpPr txBox="1"/>
          <p:nvPr/>
        </p:nvSpPr>
        <p:spPr>
          <a:xfrm>
            <a:off x="529516" y="5157192"/>
            <a:ext cx="5233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Имплантации 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~200 </a:t>
            </a:r>
            <a:r>
              <a:rPr lang="bg-BG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йона в секунда</a:t>
            </a:r>
            <a:endParaRPr lang="en-GB" sz="20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Чистота на снопа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~85%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Изомерно отношение</a:t>
            </a:r>
            <a:r>
              <a:rPr lang="en-GB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2n) ~</a:t>
            </a:r>
            <a:r>
              <a:rPr lang="en-GB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Ориентация на спиновете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~ 64%</a:t>
            </a:r>
            <a:r>
              <a:rPr lang="bg-BG" sz="2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bg-BG" sz="2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000" b="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b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/p = +/- 0.35 %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8D59-B7E1-48FE-BF23-9337867DD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8001" r="5113" b="19550"/>
          <a:stretch/>
        </p:blipFill>
        <p:spPr>
          <a:xfrm>
            <a:off x="6576834" y="2996952"/>
            <a:ext cx="5567838" cy="34610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65C1E5-0D7A-45FD-A940-A8526119E398}"/>
              </a:ext>
            </a:extLst>
          </p:cNvPr>
          <p:cNvGrpSpPr/>
          <p:nvPr/>
        </p:nvGrpSpPr>
        <p:grpSpPr>
          <a:xfrm>
            <a:off x="2495600" y="620688"/>
            <a:ext cx="4263269" cy="4464496"/>
            <a:chOff x="2783632" y="620688"/>
            <a:chExt cx="4263269" cy="44644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6E440D-63B1-4E78-B0D2-B9A78D070560}"/>
                </a:ext>
              </a:extLst>
            </p:cNvPr>
            <p:cNvGrpSpPr/>
            <p:nvPr/>
          </p:nvGrpSpPr>
          <p:grpSpPr>
            <a:xfrm>
              <a:off x="2783632" y="620688"/>
              <a:ext cx="4263269" cy="4166580"/>
              <a:chOff x="2783632" y="620688"/>
              <a:chExt cx="4263269" cy="416658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4CAC6F8-8F41-4578-AF40-BDF6B103A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632" y="620688"/>
                <a:ext cx="4081234" cy="416658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83A67-C316-4F11-8297-4D25A9C8DA23}"/>
                  </a:ext>
                </a:extLst>
              </p:cNvPr>
              <p:cNvSpPr/>
              <p:nvPr/>
            </p:nvSpPr>
            <p:spPr>
              <a:xfrm rot="19879789">
                <a:off x="4290584" y="4275316"/>
                <a:ext cx="2756317" cy="320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4000" dirty="0"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Preliminary!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B0DF23-DCDB-4631-8C48-30D59EE4B35F}"/>
                </a:ext>
              </a:extLst>
            </p:cNvPr>
            <p:cNvSpPr txBox="1"/>
            <p:nvPr/>
          </p:nvSpPr>
          <p:spPr>
            <a:xfrm>
              <a:off x="4990702" y="4715852"/>
              <a:ext cx="1393330" cy="369332"/>
            </a:xfrm>
            <a:prstGeom prst="rect">
              <a:avLst/>
            </a:prstGeom>
            <a:solidFill>
              <a:srgbClr val="FF8A8A">
                <a:alpha val="28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|g| = 0.39(3)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BAE0A-4689-4928-B6A0-4BA29F4F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CF99-9619-4875-8CAD-D0ECD28D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/>
              <a:t>130</a:t>
            </a:r>
            <a:r>
              <a:rPr lang="en-GB" dirty="0"/>
              <a:t>Sn (10</a:t>
            </a:r>
            <a:r>
              <a:rPr lang="en-GB" baseline="30000" dirty="0"/>
              <a:t>+</a:t>
            </a:r>
            <a:r>
              <a:rPr lang="en-GB" dirty="0"/>
              <a:t>) </a:t>
            </a:r>
            <a:r>
              <a:rPr lang="bg-BG" dirty="0"/>
              <a:t>- нашият резултат спрямо теорията</a:t>
            </a:r>
            <a:r>
              <a:rPr lang="en-GB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1723-FCC5-487D-8F0F-8D29FBF075DC}"/>
              </a:ext>
            </a:extLst>
          </p:cNvPr>
          <p:cNvSpPr txBox="1"/>
          <p:nvPr/>
        </p:nvSpPr>
        <p:spPr>
          <a:xfrm>
            <a:off x="3786948" y="1076543"/>
            <a:ext cx="54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baseline="30000" dirty="0"/>
              <a:t>130</a:t>
            </a:r>
            <a:r>
              <a:rPr lang="en-GB" sz="2400" b="0" dirty="0"/>
              <a:t>Sn 10</a:t>
            </a:r>
            <a:r>
              <a:rPr lang="en-GB" sz="2400" b="0" baseline="30000" dirty="0"/>
              <a:t>+</a:t>
            </a:r>
            <a:r>
              <a:rPr lang="en-GB" sz="2400" b="0" dirty="0"/>
              <a:t> </a:t>
            </a:r>
            <a:r>
              <a:rPr lang="en-GB" sz="2400" b="0" dirty="0">
                <a:sym typeface="Wingdings" panose="05000000000000000000" pitchFamily="2" charset="2"/>
              </a:rPr>
              <a:t> </a:t>
            </a:r>
            <a:r>
              <a:rPr lang="en-GB" sz="2400" b="0" i="1" dirty="0">
                <a:sym typeface="Wingdings" panose="05000000000000000000" pitchFamily="2" charset="2"/>
              </a:rPr>
              <a:t>h</a:t>
            </a:r>
            <a:r>
              <a:rPr lang="en-GB" sz="2400" b="0" i="1" baseline="-25000" dirty="0">
                <a:sym typeface="Wingdings" panose="05000000000000000000" pitchFamily="2" charset="2"/>
              </a:rPr>
              <a:t>11/2</a:t>
            </a:r>
            <a:r>
              <a:rPr lang="en-GB" sz="2400" b="0" i="1" baseline="30000" dirty="0">
                <a:sym typeface="Wingdings" panose="05000000000000000000" pitchFamily="2" charset="2"/>
              </a:rPr>
              <a:t>2 </a:t>
            </a:r>
            <a:endParaRPr lang="en-GB" sz="2400" b="0" i="1" dirty="0">
              <a:sym typeface="Wingdings" panose="05000000000000000000" pitchFamily="2" charset="2"/>
            </a:endParaRPr>
          </a:p>
          <a:p>
            <a:r>
              <a:rPr lang="en-GB" sz="2400" b="0" i="1" dirty="0">
                <a:solidFill>
                  <a:srgbClr val="FF0000"/>
                </a:solidFill>
                <a:sym typeface="Wingdings" panose="05000000000000000000" pitchFamily="2" charset="2"/>
              </a:rPr>
              <a:t>Schmidt g </a:t>
            </a:r>
            <a:r>
              <a:rPr lang="bg-BG" sz="2400" b="0" i="1" dirty="0">
                <a:solidFill>
                  <a:srgbClr val="FF0000"/>
                </a:solidFill>
                <a:sym typeface="Wingdings" panose="05000000000000000000" pitchFamily="2" charset="2"/>
              </a:rPr>
              <a:t>фактор за свободни нуклони </a:t>
            </a:r>
            <a:r>
              <a:rPr lang="en-GB" sz="2400" b="0" i="1" dirty="0">
                <a:sym typeface="Wingdings" panose="05000000000000000000" pitchFamily="2" charset="2"/>
              </a:rPr>
              <a:t>g= - 0.348</a:t>
            </a:r>
            <a:endParaRPr lang="en-GB" sz="2400" b="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F1726E-FEDD-42BF-8805-3F0FC5020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240" y="2880000"/>
            <a:ext cx="5059550" cy="32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E8F64F-0D77-49FC-BABC-0493E5CF7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561" y="2880000"/>
            <a:ext cx="5066259" cy="324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3A3EB-EA6F-4967-8BED-0705F69F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20EBB-2AEC-49C5-A2A9-40EE401D57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6"/>
          <a:stretch/>
        </p:blipFill>
        <p:spPr>
          <a:xfrm>
            <a:off x="400306" y="680712"/>
            <a:ext cx="2095294" cy="368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00CDC-3582-4E07-BCCF-B7C94E7BA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2880000"/>
            <a:ext cx="50662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34C4-1E65-49AF-A810-6EAEE4DA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Ядрени моменти на късоживущи изомери</a:t>
            </a:r>
            <a:r>
              <a:rPr lang="en-US" dirty="0"/>
              <a:t> – </a:t>
            </a:r>
            <a:r>
              <a:rPr lang="bg-BG" dirty="0"/>
              <a:t>различни техники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AD3B-5A1B-4C15-A33A-A3417CF9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63" y="620688"/>
            <a:ext cx="10336874" cy="5826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sz="2200" dirty="0">
                <a:solidFill>
                  <a:schemeClr val="tx1"/>
                </a:solidFill>
              </a:rPr>
              <a:t>Времезависими ъглови разпределения (</a:t>
            </a:r>
            <a:r>
              <a:rPr lang="bg-BG" sz="2200" dirty="0">
                <a:solidFill>
                  <a:srgbClr val="0000CC"/>
                </a:solidFill>
              </a:rPr>
              <a:t>TDPAD</a:t>
            </a:r>
            <a:r>
              <a:rPr lang="bg-BG" sz="22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bg-BG" sz="2000" dirty="0">
                <a:solidFill>
                  <a:schemeClr val="tx1"/>
                </a:solidFill>
              </a:rPr>
              <a:t>в реакции на фрагментация – достъп до „цялата карта на нуклидите“</a:t>
            </a:r>
          </a:p>
          <a:p>
            <a:pPr lvl="1">
              <a:lnSpc>
                <a:spcPct val="150000"/>
              </a:lnSpc>
            </a:pPr>
            <a:r>
              <a:rPr lang="bg-BG" sz="2000" dirty="0">
                <a:solidFill>
                  <a:schemeClr val="tx1"/>
                </a:solidFill>
              </a:rPr>
              <a:t>НО! само за изомери с времена на живот </a:t>
            </a:r>
            <a:r>
              <a:rPr lang="bg-BG" sz="2000" b="1" dirty="0">
                <a:solidFill>
                  <a:srgbClr val="0000CC"/>
                </a:solidFill>
              </a:rPr>
              <a:t>t</a:t>
            </a:r>
            <a:r>
              <a:rPr lang="bg-BG" sz="2000" b="1" baseline="-25000" dirty="0">
                <a:solidFill>
                  <a:srgbClr val="0000CC"/>
                </a:solidFill>
              </a:rPr>
              <a:t>1/2</a:t>
            </a:r>
            <a:r>
              <a:rPr lang="bg-BG" sz="2000" b="1" dirty="0">
                <a:solidFill>
                  <a:srgbClr val="0000CC"/>
                </a:solidFill>
              </a:rPr>
              <a:t> ~200 ns - ~10 µs</a:t>
            </a:r>
          </a:p>
          <a:p>
            <a:pPr lvl="1">
              <a:lnSpc>
                <a:spcPct val="150000"/>
              </a:lnSpc>
            </a:pPr>
            <a:endParaRPr lang="bg-BG" sz="600" dirty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bg-BG" sz="1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bg-BG" sz="2200" b="1" dirty="0">
                <a:solidFill>
                  <a:srgbClr val="0000CC"/>
                </a:solidFill>
              </a:rPr>
              <a:t>??? Можем ли да мерим ядрени моменти на по-късоживущи </a:t>
            </a:r>
            <a:br>
              <a:rPr lang="bg-BG" sz="2200" b="1" dirty="0">
                <a:solidFill>
                  <a:srgbClr val="0000CC"/>
                </a:solidFill>
              </a:rPr>
            </a:br>
            <a:r>
              <a:rPr lang="bg-BG" sz="2200" b="1" dirty="0">
                <a:solidFill>
                  <a:srgbClr val="0000CC"/>
                </a:solidFill>
              </a:rPr>
              <a:t>изомери  (</a:t>
            </a:r>
            <a:r>
              <a:rPr lang="bg-BG" sz="2200" b="1" dirty="0">
                <a:solidFill>
                  <a:srgbClr val="C00000"/>
                </a:solidFill>
              </a:rPr>
              <a:t>t</a:t>
            </a:r>
            <a:r>
              <a:rPr lang="bg-BG" sz="2200" b="1" baseline="-25000" dirty="0">
                <a:solidFill>
                  <a:srgbClr val="C00000"/>
                </a:solidFill>
              </a:rPr>
              <a:t>1/2</a:t>
            </a:r>
            <a:r>
              <a:rPr lang="bg-BG" sz="2200" b="1" dirty="0">
                <a:solidFill>
                  <a:srgbClr val="C00000"/>
                </a:solidFill>
              </a:rPr>
              <a:t> = 1-200 ns</a:t>
            </a:r>
            <a:r>
              <a:rPr lang="bg-BG" sz="2200" b="1" dirty="0">
                <a:solidFill>
                  <a:srgbClr val="0000CC"/>
                </a:solidFill>
              </a:rPr>
              <a:t>) и как???</a:t>
            </a:r>
          </a:p>
          <a:p>
            <a:pPr>
              <a:lnSpc>
                <a:spcPct val="150000"/>
              </a:lnSpc>
            </a:pPr>
            <a:endParaRPr lang="bg-BG" sz="600" dirty="0"/>
          </a:p>
          <a:p>
            <a:pPr>
              <a:lnSpc>
                <a:spcPct val="150000"/>
              </a:lnSpc>
            </a:pPr>
            <a:r>
              <a:rPr lang="bg-BG" sz="2200" dirty="0"/>
              <a:t>Времезависими ъглови </a:t>
            </a:r>
            <a:r>
              <a:rPr lang="bg-BG" sz="2200" dirty="0">
                <a:solidFill>
                  <a:srgbClr val="FF0000"/>
                </a:solidFill>
              </a:rPr>
              <a:t>корелации</a:t>
            </a:r>
            <a:r>
              <a:rPr lang="bg-BG" sz="2200" dirty="0"/>
              <a:t> (</a:t>
            </a:r>
            <a:r>
              <a:rPr lang="bg-BG" sz="2200" dirty="0">
                <a:solidFill>
                  <a:schemeClr val="tx1"/>
                </a:solidFill>
              </a:rPr>
              <a:t>TDPA</a:t>
            </a:r>
            <a:r>
              <a:rPr lang="bg-BG" sz="2200" dirty="0">
                <a:solidFill>
                  <a:srgbClr val="FF0000"/>
                </a:solidFill>
              </a:rPr>
              <a:t>C)</a:t>
            </a:r>
            <a:endParaRPr lang="bg-BG" sz="2200" dirty="0"/>
          </a:p>
          <a:p>
            <a:pPr lvl="1">
              <a:lnSpc>
                <a:spcPct val="150000"/>
              </a:lnSpc>
            </a:pPr>
            <a:r>
              <a:rPr lang="bg-BG" dirty="0"/>
              <a:t>Състояния, заселени в </a:t>
            </a:r>
            <a:r>
              <a:rPr lang="bg-BG" b="1" dirty="0">
                <a:solidFill>
                  <a:srgbClr val="0000CC"/>
                </a:solidFill>
                <a:latin typeface="Symbol" panose="05050102010706020507" pitchFamily="18" charset="2"/>
                <a:cs typeface="Symap" panose="00000400000000000000" pitchFamily="2" charset="0"/>
              </a:rPr>
              <a:t>b</a:t>
            </a:r>
            <a:r>
              <a:rPr lang="bg-BG" b="1" dirty="0">
                <a:solidFill>
                  <a:srgbClr val="0000CC"/>
                </a:solidFill>
              </a:rPr>
              <a:t> разпад или от по-дългоживущи изомери</a:t>
            </a:r>
            <a:endParaRPr lang="bg-BG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bg-BG" dirty="0">
                <a:solidFill>
                  <a:srgbClr val="3333FF"/>
                </a:solidFill>
              </a:rPr>
              <a:t>Без ограничение на времета на живот (до 1 ns)</a:t>
            </a:r>
          </a:p>
          <a:p>
            <a:pPr lvl="1">
              <a:lnSpc>
                <a:spcPct val="150000"/>
              </a:lnSpc>
            </a:pPr>
            <a:r>
              <a:rPr lang="bg-BG" dirty="0">
                <a:solidFill>
                  <a:srgbClr val="FF0000"/>
                </a:solidFill>
              </a:rPr>
              <a:t>Няма нужда от ориентация на спина – получава се от  </a:t>
            </a:r>
            <a:r>
              <a:rPr lang="bg-BG" dirty="0">
                <a:solidFill>
                  <a:srgbClr val="FF0000"/>
                </a:solidFill>
                <a:latin typeface="Symbol" panose="05050102010706020507" pitchFamily="18" charset="2"/>
              </a:rPr>
              <a:t>g-g</a:t>
            </a:r>
            <a:r>
              <a:rPr lang="bg-BG" dirty="0">
                <a:solidFill>
                  <a:srgbClr val="FF0000"/>
                </a:solidFill>
              </a:rPr>
              <a:t> съвпаденията</a:t>
            </a:r>
          </a:p>
          <a:p>
            <a:pPr lvl="1">
              <a:lnSpc>
                <a:spcPct val="150000"/>
              </a:lnSpc>
            </a:pPr>
            <a:r>
              <a:rPr lang="bg-BG">
                <a:solidFill>
                  <a:srgbClr val="0000CC"/>
                </a:solidFill>
              </a:rPr>
              <a:t>Методът може </a:t>
            </a:r>
            <a:r>
              <a:rPr lang="bg-BG" dirty="0">
                <a:solidFill>
                  <a:srgbClr val="0000CC"/>
                </a:solidFill>
              </a:rPr>
              <a:t>да </a:t>
            </a:r>
            <a:r>
              <a:rPr lang="bg-BG">
                <a:solidFill>
                  <a:srgbClr val="0000CC"/>
                </a:solidFill>
              </a:rPr>
              <a:t>бъде използван </a:t>
            </a:r>
            <a:r>
              <a:rPr lang="bg-BG" dirty="0">
                <a:solidFill>
                  <a:srgbClr val="0000CC"/>
                </a:solidFill>
              </a:rPr>
              <a:t>както при фрагментация така и за ISOL снопове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8EFE-CD10-4DED-866A-9348D434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3180-532F-4850-A068-2E89F077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/>
              <a:t>132</a:t>
            </a:r>
            <a:r>
              <a:rPr lang="en-GB" dirty="0"/>
              <a:t>Sn 6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bg-BG" dirty="0"/>
              <a:t>изомер, заселен след</a:t>
            </a:r>
            <a:r>
              <a:rPr lang="en-GB" dirty="0"/>
              <a:t> 8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bg-BG" dirty="0"/>
              <a:t>изомера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63A3-5654-401C-B7E3-76263481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13" y="970909"/>
            <a:ext cx="8647135" cy="2683934"/>
          </a:xfrm>
        </p:spPr>
        <p:txBody>
          <a:bodyPr>
            <a:normAutofit/>
          </a:bodyPr>
          <a:lstStyle/>
          <a:p>
            <a:r>
              <a:rPr lang="en-GB" sz="2000" baseline="30000" dirty="0">
                <a:solidFill>
                  <a:srgbClr val="00B050"/>
                </a:solidFill>
              </a:rPr>
              <a:t>132</a:t>
            </a:r>
            <a:r>
              <a:rPr lang="en-GB" sz="2000" dirty="0">
                <a:solidFill>
                  <a:srgbClr val="00B050"/>
                </a:solidFill>
              </a:rPr>
              <a:t>Sn </a:t>
            </a:r>
            <a:r>
              <a:rPr lang="bg-BG" sz="2000" dirty="0">
                <a:solidFill>
                  <a:srgbClr val="00B050"/>
                </a:solidFill>
              </a:rPr>
              <a:t>вторичен сноп</a:t>
            </a:r>
            <a:r>
              <a:rPr lang="en-GB" sz="2000" dirty="0">
                <a:solidFill>
                  <a:srgbClr val="00B050"/>
                </a:solidFill>
              </a:rPr>
              <a:t> – 90 000+ </a:t>
            </a:r>
            <a:r>
              <a:rPr lang="en-GB" sz="2000" dirty="0" err="1">
                <a:solidFill>
                  <a:srgbClr val="00B050"/>
                </a:solidFill>
              </a:rPr>
              <a:t>pps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bg-BG" sz="2000" dirty="0">
                <a:solidFill>
                  <a:schemeClr val="tx1"/>
                </a:solidFill>
              </a:rPr>
              <a:t>за </a:t>
            </a:r>
            <a:r>
              <a:rPr lang="en-GB" sz="2000" dirty="0">
                <a:solidFill>
                  <a:schemeClr val="tx1"/>
                </a:solidFill>
              </a:rPr>
              <a:t>48 </a:t>
            </a:r>
            <a:r>
              <a:rPr lang="bg-BG" sz="2000" dirty="0">
                <a:solidFill>
                  <a:schemeClr val="tx1"/>
                </a:solidFill>
              </a:rPr>
              <a:t>часа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r>
              <a:rPr lang="en-GB" sz="2000" dirty="0"/>
              <a:t>2 Ge LEPS + 2 LaBr</a:t>
            </a:r>
            <a:r>
              <a:rPr lang="en-GB" sz="2000" baseline="-25000" dirty="0"/>
              <a:t>3</a:t>
            </a:r>
            <a:r>
              <a:rPr lang="en-GB" sz="2000" dirty="0"/>
              <a:t> </a:t>
            </a:r>
            <a:r>
              <a:rPr lang="bg-BG" sz="2000" dirty="0"/>
              <a:t>детектори</a:t>
            </a:r>
            <a:r>
              <a:rPr lang="en-GB" sz="2000" dirty="0"/>
              <a:t> </a:t>
            </a:r>
          </a:p>
          <a:p>
            <a:r>
              <a:rPr lang="bg-BG" sz="2000" dirty="0"/>
              <a:t>Имплантация в</a:t>
            </a:r>
            <a:r>
              <a:rPr lang="en-GB" sz="2000" dirty="0"/>
              <a:t> Fe </a:t>
            </a:r>
            <a:r>
              <a:rPr lang="bg-BG" sz="2000" dirty="0"/>
              <a:t>фолио</a:t>
            </a:r>
            <a:r>
              <a:rPr lang="en-GB" sz="2000" dirty="0"/>
              <a:t> (</a:t>
            </a:r>
            <a:r>
              <a:rPr lang="en-GB" sz="2000" dirty="0" err="1"/>
              <a:t>B</a:t>
            </a:r>
            <a:r>
              <a:rPr lang="en-GB" sz="2000" baseline="-25000" dirty="0" err="1"/>
              <a:t>hf</a:t>
            </a:r>
            <a:r>
              <a:rPr lang="en-GB" sz="2000" dirty="0"/>
              <a:t>(</a:t>
            </a:r>
            <a:r>
              <a:rPr lang="en-GB" sz="2000" i="1" dirty="0" err="1"/>
              <a:t>Sn</a:t>
            </a:r>
            <a:r>
              <a:rPr lang="en-GB" sz="2000" i="1" u="sng" dirty="0" err="1"/>
              <a:t>Fe</a:t>
            </a:r>
            <a:r>
              <a:rPr lang="en-GB" sz="2000" dirty="0"/>
              <a:t>) ~ -8T)</a:t>
            </a:r>
          </a:p>
          <a:p>
            <a:r>
              <a:rPr lang="bg-BG" sz="2000" dirty="0">
                <a:solidFill>
                  <a:srgbClr val="0000CC"/>
                </a:solidFill>
              </a:rPr>
              <a:t>Енергия на снопа</a:t>
            </a:r>
            <a:r>
              <a:rPr lang="en-GB" sz="2000" dirty="0">
                <a:solidFill>
                  <a:srgbClr val="0000CC"/>
                </a:solidFill>
              </a:rPr>
              <a:t> ~130 MeV/u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bg-BG" sz="2000" dirty="0">
                <a:solidFill>
                  <a:srgbClr val="990000"/>
                </a:solidFill>
              </a:rPr>
              <a:t>Основно ограничение – скоростта на броене в </a:t>
            </a:r>
            <a:r>
              <a:rPr lang="en-GB" sz="2000" dirty="0">
                <a:solidFill>
                  <a:srgbClr val="990000"/>
                </a:solidFill>
                <a:latin typeface="Symbol" panose="05050102010706020507" pitchFamily="18" charset="2"/>
              </a:rPr>
              <a:t>g</a:t>
            </a:r>
            <a:r>
              <a:rPr lang="en-GB" sz="2000" dirty="0">
                <a:solidFill>
                  <a:srgbClr val="990000"/>
                </a:solidFill>
              </a:rPr>
              <a:t> </a:t>
            </a:r>
            <a:r>
              <a:rPr lang="bg-BG" sz="2000" dirty="0">
                <a:solidFill>
                  <a:srgbClr val="990000"/>
                </a:solidFill>
              </a:rPr>
              <a:t>детекторите</a:t>
            </a:r>
            <a:r>
              <a:rPr lang="en-GB" sz="2000" dirty="0">
                <a:solidFill>
                  <a:srgbClr val="990000"/>
                </a:solidFill>
              </a:rPr>
              <a:t> </a:t>
            </a:r>
            <a:br>
              <a:rPr lang="en-GB" sz="2000" dirty="0">
                <a:solidFill>
                  <a:srgbClr val="990000"/>
                </a:solidFill>
              </a:rPr>
            </a:br>
            <a:r>
              <a:rPr lang="en-GB" sz="2000" dirty="0">
                <a:solidFill>
                  <a:srgbClr val="FF4B4F"/>
                </a:solidFill>
              </a:rPr>
              <a:t>(~5 </a:t>
            </a:r>
            <a:r>
              <a:rPr lang="en-GB" sz="2000" dirty="0" err="1">
                <a:solidFill>
                  <a:srgbClr val="FF4B4F"/>
                </a:solidFill>
              </a:rPr>
              <a:t>kpps</a:t>
            </a:r>
            <a:r>
              <a:rPr lang="en-GB" sz="2000" dirty="0">
                <a:solidFill>
                  <a:srgbClr val="FF4B4F"/>
                </a:solidFill>
              </a:rPr>
              <a:t>/Ge; ~20 </a:t>
            </a:r>
            <a:r>
              <a:rPr lang="en-GB" sz="2000" dirty="0" err="1">
                <a:solidFill>
                  <a:srgbClr val="FF4B4F"/>
                </a:solidFill>
              </a:rPr>
              <a:t>kpps</a:t>
            </a:r>
            <a:r>
              <a:rPr lang="en-GB" sz="2000" dirty="0">
                <a:solidFill>
                  <a:srgbClr val="FF4B4F"/>
                </a:solidFill>
              </a:rPr>
              <a:t>/LaBr</a:t>
            </a:r>
            <a:r>
              <a:rPr lang="en-GB" sz="2000" baseline="-25000" dirty="0">
                <a:solidFill>
                  <a:srgbClr val="FF4B4F"/>
                </a:solidFill>
              </a:rPr>
              <a:t>3</a:t>
            </a:r>
            <a:r>
              <a:rPr lang="en-GB" sz="2000" dirty="0">
                <a:solidFill>
                  <a:srgbClr val="FF4B4F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AD3753-6C80-4130-9968-2325EE0C8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26523"/>
            <a:ext cx="2755392" cy="41788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D494019-5AEE-4BDC-9BCD-F0279D7EC71C}"/>
              </a:ext>
            </a:extLst>
          </p:cNvPr>
          <p:cNvGrpSpPr/>
          <p:nvPr/>
        </p:nvGrpSpPr>
        <p:grpSpPr>
          <a:xfrm>
            <a:off x="5983123" y="3743102"/>
            <a:ext cx="5513477" cy="3358306"/>
            <a:chOff x="5807968" y="3645024"/>
            <a:chExt cx="5513477" cy="335830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086C47-8C71-41E0-BBEC-F296C1F25CEB}"/>
                </a:ext>
              </a:extLst>
            </p:cNvPr>
            <p:cNvGrpSpPr/>
            <p:nvPr/>
          </p:nvGrpSpPr>
          <p:grpSpPr>
            <a:xfrm>
              <a:off x="5807968" y="3645024"/>
              <a:ext cx="5513477" cy="2793217"/>
              <a:chOff x="5807968" y="3645024"/>
              <a:chExt cx="5513477" cy="27932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A8A717-E059-4CA6-BD36-D9FBDA94A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968" y="3645024"/>
                <a:ext cx="5513477" cy="279321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F51595-6664-41A4-B93F-F4E6D3D4C215}"/>
                  </a:ext>
                </a:extLst>
              </p:cNvPr>
              <p:cNvSpPr txBox="1"/>
              <p:nvPr/>
            </p:nvSpPr>
            <p:spPr>
              <a:xfrm>
                <a:off x="7032104" y="3761520"/>
                <a:ext cx="1393330" cy="369332"/>
              </a:xfrm>
              <a:prstGeom prst="rect">
                <a:avLst/>
              </a:prstGeom>
              <a:solidFill>
                <a:srgbClr val="FF8A8A">
                  <a:alpha val="28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b="0" dirty="0"/>
                  <a:t>|g| = 0.24(2)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F548DB-8BD7-4C88-9E15-AFCEB4493CEA}"/>
                </a:ext>
              </a:extLst>
            </p:cNvPr>
            <p:cNvSpPr/>
            <p:nvPr/>
          </p:nvSpPr>
          <p:spPr>
            <a:xfrm rot="18701495">
              <a:off x="9107564" y="4990748"/>
              <a:ext cx="3335144" cy="6900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dirty="0"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Preliminary!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2CEFE-84EA-4304-B023-C38AC0CA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136FA6-6C16-454B-B50C-8368E421D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37811"/>
            <a:ext cx="3464582" cy="4811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53058-4F00-4653-9245-B6E5CF92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4" y="160304"/>
            <a:ext cx="11832252" cy="472302"/>
          </a:xfrm>
        </p:spPr>
        <p:txBody>
          <a:bodyPr/>
          <a:lstStyle/>
          <a:p>
            <a:r>
              <a:rPr lang="bg-BG" dirty="0"/>
              <a:t>Тестове на</a:t>
            </a:r>
            <a:r>
              <a:rPr lang="en-GB" dirty="0"/>
              <a:t> TDPAC </a:t>
            </a:r>
            <a:r>
              <a:rPr lang="bg-BG" dirty="0"/>
              <a:t>апаратурата в ИЗОЛДЕ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B992-9F45-456E-B547-8A50562E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20" y="968775"/>
            <a:ext cx="5360129" cy="1310098"/>
          </a:xfrm>
        </p:spPr>
        <p:txBody>
          <a:bodyPr>
            <a:normAutofit/>
          </a:bodyPr>
          <a:lstStyle/>
          <a:p>
            <a:r>
              <a:rPr lang="en-GB" sz="2000" baseline="30000" dirty="0">
                <a:solidFill>
                  <a:srgbClr val="0000CC"/>
                </a:solidFill>
              </a:rPr>
              <a:t>132</a:t>
            </a:r>
            <a:r>
              <a:rPr lang="en-GB" sz="2000" dirty="0">
                <a:solidFill>
                  <a:srgbClr val="0000CC"/>
                </a:solidFill>
              </a:rPr>
              <a:t>In </a:t>
            </a:r>
            <a:r>
              <a:rPr lang="en-GB" sz="2000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GB" sz="2000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132</a:t>
            </a:r>
            <a:r>
              <a:rPr lang="en-GB" sz="2000" dirty="0">
                <a:solidFill>
                  <a:srgbClr val="0000CC"/>
                </a:solidFill>
                <a:sym typeface="Wingdings" panose="05000000000000000000" pitchFamily="2" charset="2"/>
              </a:rPr>
              <a:t>Sn</a:t>
            </a:r>
            <a:r>
              <a:rPr lang="en-GB" sz="2000" dirty="0"/>
              <a:t> – the 6</a:t>
            </a:r>
            <a:r>
              <a:rPr lang="en-GB" sz="2000" baseline="30000" dirty="0"/>
              <a:t>+</a:t>
            </a:r>
            <a:r>
              <a:rPr lang="en-GB" sz="2000" dirty="0"/>
              <a:t> (t</a:t>
            </a:r>
            <a:r>
              <a:rPr lang="en-GB" sz="2000" baseline="-25000" dirty="0"/>
              <a:t>1/2</a:t>
            </a:r>
            <a:r>
              <a:rPr lang="en-GB" sz="2000" dirty="0"/>
              <a:t> = 20 ns) </a:t>
            </a:r>
            <a:r>
              <a:rPr lang="bg-BG" sz="2000" dirty="0"/>
              <a:t>имплантирани в </a:t>
            </a:r>
            <a:r>
              <a:rPr lang="en-GB" sz="2000" dirty="0"/>
              <a:t>Fe (</a:t>
            </a:r>
            <a:r>
              <a:rPr lang="en-GB" sz="2000" dirty="0" err="1"/>
              <a:t>B</a:t>
            </a:r>
            <a:r>
              <a:rPr lang="en-GB" sz="2000" baseline="-25000" dirty="0" err="1"/>
              <a:t>hf</a:t>
            </a:r>
            <a:r>
              <a:rPr lang="en-GB" sz="2000" dirty="0"/>
              <a:t>(</a:t>
            </a:r>
            <a:r>
              <a:rPr lang="en-GB" sz="2000" i="1" dirty="0" err="1"/>
              <a:t>Sn</a:t>
            </a:r>
            <a:r>
              <a:rPr lang="en-GB" sz="2000" i="1" u="sng" dirty="0" err="1"/>
              <a:t>Fe</a:t>
            </a:r>
            <a:r>
              <a:rPr lang="en-GB" sz="2000" dirty="0"/>
              <a:t>) ~ -8T)</a:t>
            </a:r>
          </a:p>
          <a:p>
            <a:pPr lvl="1"/>
            <a:r>
              <a:rPr lang="en-GB" sz="1600" dirty="0"/>
              <a:t>~10</a:t>
            </a:r>
            <a:r>
              <a:rPr lang="en-GB" sz="1600" baseline="30000" dirty="0"/>
              <a:t>7</a:t>
            </a:r>
            <a:r>
              <a:rPr lang="en-GB" sz="1600" dirty="0"/>
              <a:t> </a:t>
            </a:r>
            <a:r>
              <a:rPr lang="en-GB" sz="1600" dirty="0" err="1"/>
              <a:t>pps</a:t>
            </a:r>
            <a:endParaRPr lang="en-GB" sz="1600" dirty="0"/>
          </a:p>
          <a:p>
            <a:pPr lvl="1"/>
            <a:r>
              <a:rPr lang="bg-BG" sz="1600" b="1" dirty="0">
                <a:solidFill>
                  <a:srgbClr val="C00000"/>
                </a:solidFill>
              </a:rPr>
              <a:t>детектирани</a:t>
            </a:r>
            <a:r>
              <a:rPr lang="en-GB" sz="1600" b="1" dirty="0">
                <a:solidFill>
                  <a:srgbClr val="C00000"/>
                </a:solidFill>
              </a:rPr>
              <a:t> ~10</a:t>
            </a:r>
            <a:r>
              <a:rPr lang="en-GB" sz="1600" b="1" baseline="30000" dirty="0">
                <a:solidFill>
                  <a:srgbClr val="C00000"/>
                </a:solidFill>
              </a:rPr>
              <a:t>5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>
                <a:solidFill>
                  <a:srgbClr val="C00000"/>
                </a:solidFill>
                <a:latin typeface="Symbol" panose="05050102010706020507" pitchFamily="18" charset="2"/>
              </a:rPr>
              <a:t>g-g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bg-BG" sz="1600" b="1" dirty="0">
                <a:solidFill>
                  <a:srgbClr val="C00000"/>
                </a:solidFill>
              </a:rPr>
              <a:t>съвпадения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E9A71-4B8C-4476-B037-12E42518F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73" y="2420888"/>
            <a:ext cx="3536687" cy="2037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6AA3C-BF08-481C-8F40-CE82A76986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"/>
          <a:stretch/>
        </p:blipFill>
        <p:spPr>
          <a:xfrm>
            <a:off x="4132176" y="4461524"/>
            <a:ext cx="3393587" cy="2077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6DEF80-9F4D-418F-B9E8-D3467DCBE0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5366" r="21650" b="15366"/>
          <a:stretch/>
        </p:blipFill>
        <p:spPr>
          <a:xfrm rot="5400000">
            <a:off x="8076714" y="2601402"/>
            <a:ext cx="4609337" cy="280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93D1-4D1D-449D-A83A-2EF2DDCA9BFA}"/>
              </a:ext>
            </a:extLst>
          </p:cNvPr>
          <p:cNvSpPr txBox="1"/>
          <p:nvPr/>
        </p:nvSpPr>
        <p:spPr>
          <a:xfrm>
            <a:off x="9192344" y="836712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rgbClr val="0000CC"/>
                </a:solidFill>
                <a:latin typeface="+mn-lt"/>
              </a:rPr>
              <a:t>В колаборация с </a:t>
            </a:r>
            <a:r>
              <a:rPr lang="en-GB" dirty="0">
                <a:solidFill>
                  <a:srgbClr val="0000CC"/>
                </a:solidFill>
                <a:latin typeface="+mn-lt"/>
              </a:rPr>
              <a:t> </a:t>
            </a:r>
            <a:br>
              <a:rPr lang="en-GB" dirty="0">
                <a:solidFill>
                  <a:srgbClr val="0000CC"/>
                </a:solidFill>
                <a:latin typeface="+mn-lt"/>
              </a:rPr>
            </a:br>
            <a:r>
              <a:rPr lang="en-GB" dirty="0">
                <a:solidFill>
                  <a:srgbClr val="0000CC"/>
                </a:solidFill>
                <a:latin typeface="+mn-lt"/>
              </a:rPr>
              <a:t>ELI-NP </a:t>
            </a:r>
            <a:r>
              <a:rPr lang="bg-BG" dirty="0">
                <a:solidFill>
                  <a:srgbClr val="0000CC"/>
                </a:solidFill>
                <a:latin typeface="+mn-lt"/>
              </a:rPr>
              <a:t>и </a:t>
            </a:r>
            <a:r>
              <a:rPr lang="en-GB" dirty="0">
                <a:solidFill>
                  <a:srgbClr val="0000CC"/>
                </a:solidFill>
                <a:latin typeface="+mn-lt"/>
              </a:rPr>
              <a:t>IFIN-HH</a:t>
            </a:r>
            <a:br>
              <a:rPr lang="bg-BG" dirty="0">
                <a:solidFill>
                  <a:srgbClr val="0000CC"/>
                </a:solidFill>
                <a:latin typeface="+mn-lt"/>
              </a:rPr>
            </a:br>
            <a:r>
              <a:rPr lang="bg-BG" dirty="0">
                <a:solidFill>
                  <a:srgbClr val="0000CC"/>
                </a:solidFill>
                <a:latin typeface="+mn-lt"/>
              </a:rPr>
              <a:t>Букурещ</a:t>
            </a:r>
            <a:endParaRPr lang="en-GB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9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4EA2-90CA-486E-8413-7163712A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Магнитни моменти в</a:t>
            </a:r>
            <a:r>
              <a:rPr lang="en-US" dirty="0"/>
              <a:t> </a:t>
            </a:r>
            <a:r>
              <a:rPr lang="en-US" baseline="30000" dirty="0"/>
              <a:t>210</a:t>
            </a:r>
            <a:r>
              <a:rPr lang="en-US" dirty="0"/>
              <a:t>Po </a:t>
            </a:r>
            <a:r>
              <a:rPr lang="bg-BG" dirty="0"/>
              <a:t>в</a:t>
            </a:r>
            <a:r>
              <a:rPr lang="en-US" dirty="0"/>
              <a:t> IFIN-HH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E89E-2F02-4417-B1F2-924EBFA5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4" y="763018"/>
            <a:ext cx="8593364" cy="1441846"/>
          </a:xfrm>
        </p:spPr>
        <p:txBody>
          <a:bodyPr>
            <a:normAutofit fontScale="77500" lnSpcReduction="20000"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Изучаване на ивомери 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rgbClr val="0000CC"/>
                </a:solidFill>
              </a:rPr>
              <a:t>210</a:t>
            </a:r>
            <a:r>
              <a:rPr lang="en-US" sz="2400" dirty="0">
                <a:solidFill>
                  <a:srgbClr val="0000CC"/>
                </a:solidFill>
              </a:rPr>
              <a:t>Po, </a:t>
            </a:r>
            <a:r>
              <a:rPr lang="bg-BG" sz="2400" dirty="0">
                <a:solidFill>
                  <a:srgbClr val="0000CC"/>
                </a:solidFill>
              </a:rPr>
              <a:t>заселени след </a:t>
            </a:r>
            <a:r>
              <a:rPr lang="en-US" sz="2400" dirty="0">
                <a:solidFill>
                  <a:srgbClr val="0000CC"/>
                </a:solidFill>
                <a:latin typeface="Symbol" panose="05050102010706020507" pitchFamily="18" charset="2"/>
              </a:rPr>
              <a:t>b</a:t>
            </a:r>
            <a:r>
              <a:rPr lang="bg-BG" sz="2400" dirty="0">
                <a:solidFill>
                  <a:srgbClr val="0000CC"/>
                </a:solidFill>
              </a:rPr>
              <a:t> разпад на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aseline="30000" dirty="0">
                <a:solidFill>
                  <a:srgbClr val="0000CC"/>
                </a:solidFill>
              </a:rPr>
              <a:t>210</a:t>
            </a:r>
            <a:r>
              <a:rPr lang="en-US" sz="2400" dirty="0">
                <a:solidFill>
                  <a:srgbClr val="0000CC"/>
                </a:solidFill>
              </a:rPr>
              <a:t>At</a:t>
            </a:r>
          </a:p>
          <a:p>
            <a:r>
              <a:rPr lang="en-US" sz="2400" dirty="0">
                <a:solidFill>
                  <a:srgbClr val="0000CC"/>
                </a:solidFill>
              </a:rPr>
              <a:t>Off-line </a:t>
            </a:r>
            <a:r>
              <a:rPr lang="bg-BG" sz="2400" dirty="0">
                <a:solidFill>
                  <a:schemeClr val="tx1"/>
                </a:solidFill>
              </a:rPr>
              <a:t>измерване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</a:rPr>
              <a:t>използвайки </a:t>
            </a:r>
            <a:r>
              <a:rPr lang="en-US" sz="2400" baseline="30000" dirty="0">
                <a:solidFill>
                  <a:schemeClr val="tx1"/>
                </a:solidFill>
              </a:rPr>
              <a:t>206</a:t>
            </a:r>
            <a:r>
              <a:rPr lang="en-US" sz="2400" dirty="0">
                <a:solidFill>
                  <a:schemeClr val="tx1"/>
                </a:solidFill>
              </a:rPr>
              <a:t>Pb(</a:t>
            </a:r>
            <a:r>
              <a:rPr lang="en-US" sz="2400" baseline="30000" dirty="0">
                <a:solidFill>
                  <a:schemeClr val="tx1"/>
                </a:solidFill>
              </a:rPr>
              <a:t>7</a:t>
            </a:r>
            <a:r>
              <a:rPr lang="en-US" sz="2400" dirty="0">
                <a:solidFill>
                  <a:schemeClr val="tx1"/>
                </a:solidFill>
              </a:rPr>
              <a:t>Li,3n)</a:t>
            </a:r>
            <a:r>
              <a:rPr lang="en-US" sz="2400" baseline="30000" dirty="0">
                <a:solidFill>
                  <a:schemeClr val="tx1"/>
                </a:solidFill>
              </a:rPr>
              <a:t>210</a:t>
            </a:r>
            <a:r>
              <a:rPr lang="en-US" sz="2400" dirty="0">
                <a:solidFill>
                  <a:schemeClr val="tx1"/>
                </a:solidFill>
              </a:rPr>
              <a:t>At </a:t>
            </a:r>
            <a:r>
              <a:rPr lang="bg-BG" sz="2400" dirty="0">
                <a:solidFill>
                  <a:schemeClr val="tx1"/>
                </a:solidFill>
              </a:rPr>
              <a:t>реакция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изомер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bg-BG" sz="2400" dirty="0">
                <a:solidFill>
                  <a:schemeClr val="tx1"/>
                </a:solidFill>
              </a:rPr>
              <a:t>мерен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bg-BG" sz="2400" dirty="0">
                <a:solidFill>
                  <a:schemeClr val="tx1"/>
                </a:solidFill>
              </a:rPr>
              <a:t>с външно магнитно поле </a:t>
            </a:r>
            <a:r>
              <a:rPr lang="en-US" sz="2400" dirty="0">
                <a:solidFill>
                  <a:schemeClr val="tx1"/>
                </a:solidFill>
              </a:rPr>
              <a:t>(0.98 T)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bg-BG" sz="2400" dirty="0">
                <a:solidFill>
                  <a:srgbClr val="FF0000"/>
                </a:solidFill>
              </a:rPr>
              <a:t>изомер</a:t>
            </a:r>
            <a:r>
              <a:rPr lang="en-US" sz="2400" dirty="0">
                <a:solidFill>
                  <a:schemeClr val="tx1"/>
                </a:solidFill>
              </a:rPr>
              <a:t> (t</a:t>
            </a:r>
            <a:r>
              <a:rPr lang="en-US" sz="2400" baseline="-25000" dirty="0">
                <a:solidFill>
                  <a:schemeClr val="tx1"/>
                </a:solidFill>
              </a:rPr>
              <a:t>1/2</a:t>
            </a:r>
            <a:r>
              <a:rPr lang="en-US" sz="2400" dirty="0">
                <a:solidFill>
                  <a:schemeClr val="tx1"/>
                </a:solidFill>
              </a:rPr>
              <a:t> = 1.56 ns) – </a:t>
            </a:r>
            <a:r>
              <a:rPr lang="bg-BG" sz="2400" dirty="0">
                <a:solidFill>
                  <a:schemeClr val="tx1"/>
                </a:solidFill>
              </a:rPr>
              <a:t>откатно имплантиран в </a:t>
            </a:r>
            <a:r>
              <a:rPr lang="en-US" sz="2400" dirty="0">
                <a:solidFill>
                  <a:schemeClr val="tx1"/>
                </a:solidFill>
              </a:rPr>
              <a:t>Ni (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hf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Po</a:t>
            </a:r>
            <a:r>
              <a:rPr lang="en-US" sz="2400" u="sng" dirty="0" err="1">
                <a:solidFill>
                  <a:schemeClr val="tx1"/>
                </a:solidFill>
              </a:rPr>
              <a:t>Ni</a:t>
            </a:r>
            <a:r>
              <a:rPr lang="en-US" sz="2400" dirty="0">
                <a:solidFill>
                  <a:schemeClr val="tx1"/>
                </a:solidFill>
              </a:rPr>
              <a:t>) = 66 T) 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– (</a:t>
            </a:r>
            <a:r>
              <a:rPr lang="bg-BG" sz="2400" dirty="0">
                <a:solidFill>
                  <a:schemeClr val="tx1"/>
                </a:solidFill>
              </a:rPr>
              <a:t>доста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bg-BG" sz="2400" dirty="0">
                <a:solidFill>
                  <a:schemeClr val="tx1"/>
                </a:solidFill>
              </a:rPr>
              <a:t>тънка мишена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1E5A6-42FC-492E-80B4-16FCAC3EB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1525"/>
          <a:stretch/>
        </p:blipFill>
        <p:spPr>
          <a:xfrm>
            <a:off x="8879874" y="847656"/>
            <a:ext cx="3132253" cy="2062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05185-FD43-4907-B1E2-D136CA0EE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4" y="2204864"/>
            <a:ext cx="3127790" cy="41388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370BB3-8511-48E6-AFB0-C97B817657D4}"/>
              </a:ext>
            </a:extLst>
          </p:cNvPr>
          <p:cNvGrpSpPr/>
          <p:nvPr/>
        </p:nvGrpSpPr>
        <p:grpSpPr>
          <a:xfrm>
            <a:off x="3853868" y="4434821"/>
            <a:ext cx="3240000" cy="2018515"/>
            <a:chOff x="3853868" y="4434821"/>
            <a:chExt cx="3240000" cy="20185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05D674-2DAB-4CAA-8F38-36090729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68" y="4434821"/>
              <a:ext cx="3240000" cy="20185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C09EFA-0221-4D28-8B8D-87249E3FE897}"/>
                </a:ext>
              </a:extLst>
            </p:cNvPr>
            <p:cNvSpPr txBox="1"/>
            <p:nvPr/>
          </p:nvSpPr>
          <p:spPr>
            <a:xfrm>
              <a:off x="5303912" y="4434821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dirty="0">
                  <a:solidFill>
                    <a:srgbClr val="0000CC"/>
                  </a:solidFill>
                </a:rPr>
                <a:t>8x10</a:t>
              </a:r>
              <a:r>
                <a:rPr lang="en-GB" sz="1600" b="0" baseline="30000" dirty="0">
                  <a:solidFill>
                    <a:srgbClr val="0000CC"/>
                  </a:solidFill>
                </a:rPr>
                <a:t>5</a:t>
              </a:r>
              <a:r>
                <a:rPr lang="en-GB" sz="1600" b="0" dirty="0">
                  <a:solidFill>
                    <a:srgbClr val="0000CC"/>
                  </a:solidFill>
                </a:rPr>
                <a:t> </a:t>
              </a:r>
              <a:r>
                <a:rPr lang="en-GB" sz="1600" b="0" dirty="0">
                  <a:solidFill>
                    <a:srgbClr val="0000CC"/>
                  </a:solidFill>
                  <a:latin typeface="Symbol" panose="05050102010706020507" pitchFamily="18" charset="2"/>
                </a:rPr>
                <a:t>g-g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6A3C8-A34E-4082-B3C1-C0FCDAE92C43}"/>
              </a:ext>
            </a:extLst>
          </p:cNvPr>
          <p:cNvGrpSpPr/>
          <p:nvPr/>
        </p:nvGrpSpPr>
        <p:grpSpPr>
          <a:xfrm>
            <a:off x="3864112" y="2041868"/>
            <a:ext cx="3240000" cy="2105600"/>
            <a:chOff x="3864112" y="2041868"/>
            <a:chExt cx="3240000" cy="210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F11496-1624-4AB4-9BE9-A79B7FC4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2" y="2041868"/>
              <a:ext cx="3240000" cy="2105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30370E-BE0F-4A90-83E7-C7A265701A27}"/>
                </a:ext>
              </a:extLst>
            </p:cNvPr>
            <p:cNvSpPr txBox="1"/>
            <p:nvPr/>
          </p:nvSpPr>
          <p:spPr>
            <a:xfrm>
              <a:off x="4379630" y="3573016"/>
              <a:ext cx="1068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dirty="0">
                  <a:solidFill>
                    <a:srgbClr val="0000CC"/>
                  </a:solidFill>
                </a:rPr>
                <a:t>3x10</a:t>
              </a:r>
              <a:r>
                <a:rPr lang="en-GB" sz="1600" b="0" baseline="30000" dirty="0">
                  <a:solidFill>
                    <a:srgbClr val="0000CC"/>
                  </a:solidFill>
                </a:rPr>
                <a:t>5</a:t>
              </a:r>
              <a:r>
                <a:rPr lang="en-GB" sz="1600" b="0" dirty="0">
                  <a:solidFill>
                    <a:srgbClr val="0000CC"/>
                  </a:solidFill>
                </a:rPr>
                <a:t> </a:t>
              </a:r>
              <a:r>
                <a:rPr lang="en-GB" sz="1600" b="0" dirty="0">
                  <a:solidFill>
                    <a:srgbClr val="0000CC"/>
                  </a:solidFill>
                  <a:latin typeface="Symbol" panose="05050102010706020507" pitchFamily="18" charset="2"/>
                </a:rPr>
                <a:t>g-g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4A8975-515A-4E98-B217-D1E1D56A8083}"/>
              </a:ext>
            </a:extLst>
          </p:cNvPr>
          <p:cNvSpPr txBox="1"/>
          <p:nvPr/>
        </p:nvSpPr>
        <p:spPr>
          <a:xfrm>
            <a:off x="7608169" y="5487684"/>
            <a:ext cx="434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0" dirty="0"/>
              <a:t>Времена на живот до </a:t>
            </a:r>
            <a:r>
              <a:rPr lang="en-GB" b="0" dirty="0">
                <a:solidFill>
                  <a:srgbClr val="FF0000"/>
                </a:solidFill>
              </a:rPr>
              <a:t>1 ns </a:t>
            </a:r>
            <a:r>
              <a:rPr lang="bg-BG" b="0" dirty="0">
                <a:solidFill>
                  <a:srgbClr val="FF0000"/>
                </a:solidFill>
              </a:rPr>
              <a:t>измерими</a:t>
            </a:r>
            <a:r>
              <a:rPr lang="en-GB" b="0" dirty="0"/>
              <a:t> </a:t>
            </a:r>
            <a:r>
              <a:rPr lang="bg-BG" b="0" dirty="0"/>
              <a:t>в</a:t>
            </a:r>
            <a:r>
              <a:rPr lang="en-GB" b="0" dirty="0"/>
              <a:t> </a:t>
            </a:r>
            <a:br>
              <a:rPr lang="en-GB" b="0" dirty="0"/>
            </a:br>
            <a:r>
              <a:rPr lang="en-GB" b="0" dirty="0">
                <a:latin typeface="Symbol" panose="05050102010706020507" pitchFamily="18" charset="2"/>
              </a:rPr>
              <a:t>b</a:t>
            </a:r>
            <a:r>
              <a:rPr lang="bg-BG" b="0" dirty="0"/>
              <a:t> разпад с</a:t>
            </a:r>
            <a:r>
              <a:rPr lang="en-GB" b="0" dirty="0"/>
              <a:t> TDPAC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0" dirty="0">
                <a:solidFill>
                  <a:srgbClr val="0000CC"/>
                </a:solidFill>
              </a:rPr>
              <a:t>А по-къси</a:t>
            </a:r>
            <a:r>
              <a:rPr lang="en-GB" b="0" dirty="0">
                <a:solidFill>
                  <a:srgbClr val="0000CC"/>
                </a:solidFill>
              </a:rPr>
              <a:t>? </a:t>
            </a:r>
            <a:r>
              <a:rPr lang="bg-BG" b="0" dirty="0">
                <a:solidFill>
                  <a:srgbClr val="0000CC"/>
                </a:solidFill>
              </a:rPr>
              <a:t>Колко</a:t>
            </a:r>
            <a:r>
              <a:rPr lang="en-GB" b="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3D8EB-1E8E-41A6-B710-F4075C474920}"/>
              </a:ext>
            </a:extLst>
          </p:cNvPr>
          <p:cNvSpPr txBox="1"/>
          <p:nvPr/>
        </p:nvSpPr>
        <p:spPr>
          <a:xfrm>
            <a:off x="7392144" y="262320"/>
            <a:ext cx="47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0" dirty="0">
                <a:latin typeface="+mn-lt"/>
              </a:rPr>
              <a:t>Говорители</a:t>
            </a:r>
            <a:r>
              <a:rPr lang="en-GB" b="0" dirty="0">
                <a:latin typeface="+mn-lt"/>
              </a:rPr>
              <a:t>: </a:t>
            </a:r>
            <a:r>
              <a:rPr lang="en-GB" dirty="0">
                <a:solidFill>
                  <a:srgbClr val="3333FF"/>
                </a:solidFill>
                <a:latin typeface="+mn-lt"/>
              </a:rPr>
              <a:t>K. </a:t>
            </a:r>
            <a:r>
              <a:rPr lang="bg-BG" dirty="0">
                <a:solidFill>
                  <a:srgbClr val="3333FF"/>
                </a:solidFill>
                <a:latin typeface="+mn-lt"/>
              </a:rPr>
              <a:t>Гладнишки и </a:t>
            </a:r>
            <a:r>
              <a:rPr lang="en-GB" dirty="0">
                <a:solidFill>
                  <a:srgbClr val="3333FF"/>
                </a:solidFill>
                <a:latin typeface="+mn-lt"/>
              </a:rPr>
              <a:t>K. </a:t>
            </a:r>
            <a:r>
              <a:rPr lang="bg-BG" dirty="0">
                <a:solidFill>
                  <a:srgbClr val="3333FF"/>
                </a:solidFill>
                <a:latin typeface="+mn-lt"/>
              </a:rPr>
              <a:t>Стойчев</a:t>
            </a:r>
            <a:endParaRPr lang="en-GB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9433FD-75CD-4C07-8032-AC84143CF91B}"/>
              </a:ext>
            </a:extLst>
          </p:cNvPr>
          <p:cNvGrpSpPr/>
          <p:nvPr/>
        </p:nvGrpSpPr>
        <p:grpSpPr>
          <a:xfrm>
            <a:off x="7968208" y="3037821"/>
            <a:ext cx="3748743" cy="2571071"/>
            <a:chOff x="7968208" y="3037821"/>
            <a:chExt cx="3748743" cy="25710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F54979-A07B-469A-9A84-02F5B5F5A887}"/>
                </a:ext>
              </a:extLst>
            </p:cNvPr>
            <p:cNvGrpSpPr/>
            <p:nvPr/>
          </p:nvGrpSpPr>
          <p:grpSpPr>
            <a:xfrm>
              <a:off x="7968208" y="3037821"/>
              <a:ext cx="3600000" cy="2407403"/>
              <a:chOff x="7968208" y="2707868"/>
              <a:chExt cx="3600000" cy="240740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D4183A6-CF98-4DFF-A301-F81939C4E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8208" y="2707868"/>
                <a:ext cx="3600000" cy="240740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FF1506-38FA-4BE8-BE86-09040AFC4AC3}"/>
                  </a:ext>
                </a:extLst>
              </p:cNvPr>
              <p:cNvSpPr txBox="1"/>
              <p:nvPr/>
            </p:nvSpPr>
            <p:spPr>
              <a:xfrm>
                <a:off x="8575345" y="446223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>
                    <a:solidFill>
                      <a:srgbClr val="009D4E"/>
                    </a:solidFill>
                  </a:rPr>
                  <a:t>10</a:t>
                </a:r>
                <a:r>
                  <a:rPr lang="en-GB" sz="1600" b="0" baseline="30000" dirty="0">
                    <a:solidFill>
                      <a:srgbClr val="009D4E"/>
                    </a:solidFill>
                  </a:rPr>
                  <a:t>4</a:t>
                </a:r>
                <a:r>
                  <a:rPr lang="en-GB" sz="1600" b="0" dirty="0">
                    <a:solidFill>
                      <a:srgbClr val="009D4E"/>
                    </a:solidFill>
                  </a:rPr>
                  <a:t> </a:t>
                </a:r>
                <a:r>
                  <a:rPr lang="en-GB" sz="1600" b="0" dirty="0">
                    <a:solidFill>
                      <a:srgbClr val="009D4E"/>
                    </a:solidFill>
                    <a:latin typeface="Symbol" panose="05050102010706020507" pitchFamily="18" charset="2"/>
                  </a:rPr>
                  <a:t>g-g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6278A7-360A-457A-87E7-15E73221F7C3}"/>
                </a:ext>
              </a:extLst>
            </p:cNvPr>
            <p:cNvSpPr/>
            <p:nvPr/>
          </p:nvSpPr>
          <p:spPr>
            <a:xfrm rot="18701495">
              <a:off x="10367146" y="4259088"/>
              <a:ext cx="2009589" cy="6900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dirty="0"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Preliminary!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8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3206CFA-D5D0-CDC0-5066-25ABC0AEE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176" y="513818"/>
            <a:ext cx="3831464" cy="11869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538EC74-3B0B-9E7E-4005-171D05047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54" y="1802935"/>
            <a:ext cx="3202923" cy="24893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F4F0F9-37F3-C2E7-1FE5-A8B16A7BD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376" y="4407399"/>
            <a:ext cx="3328882" cy="21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B96995-3196-4863-A929-9E860F7C368D}"/>
              </a:ext>
            </a:extLst>
          </p:cNvPr>
          <p:cNvGrpSpPr/>
          <p:nvPr/>
        </p:nvGrpSpPr>
        <p:grpSpPr>
          <a:xfrm>
            <a:off x="1840102" y="1599359"/>
            <a:ext cx="4323758" cy="2204394"/>
            <a:chOff x="1840102" y="1599359"/>
            <a:chExt cx="4323758" cy="220439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1EA7046-F90C-9FC5-E3EC-CE4346CDD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8" t="4504" r="6876" b="9457"/>
            <a:stretch/>
          </p:blipFill>
          <p:spPr bwMode="auto">
            <a:xfrm>
              <a:off x="1840102" y="1628800"/>
              <a:ext cx="1614393" cy="1947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超重新元素及新核素合成-兰州理论物理中心">
              <a:extLst>
                <a:ext uri="{FF2B5EF4-FFF2-40B4-BE49-F238E27FC236}">
                  <a16:creationId xmlns:a16="http://schemas.microsoft.com/office/drawing/2014/main" id="{4BB62870-A6BD-6285-FB1E-8FD5C66B1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159" y="1599359"/>
              <a:ext cx="1359701" cy="197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握手力氣太小研究：死亡率比較高| 華人健康網">
              <a:extLst>
                <a:ext uri="{FF2B5EF4-FFF2-40B4-BE49-F238E27FC236}">
                  <a16:creationId xmlns:a16="http://schemas.microsoft.com/office/drawing/2014/main" id="{C76362C2-9164-9869-2DDA-A202079E0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95" y="2956206"/>
              <a:ext cx="1359701" cy="847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肘形连接符 21">
            <a:extLst>
              <a:ext uri="{FF2B5EF4-FFF2-40B4-BE49-F238E27FC236}">
                <a16:creationId xmlns:a16="http://schemas.microsoft.com/office/drawing/2014/main" id="{5B37C21F-4873-5C4A-EB84-166540CE03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336128" y="1558806"/>
            <a:ext cx="533432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李广顺----中国科学院近代物理研究所">
            <a:extLst>
              <a:ext uri="{FF2B5EF4-FFF2-40B4-BE49-F238E27FC236}">
                <a16:creationId xmlns:a16="http://schemas.microsoft.com/office/drawing/2014/main" id="{BEF39C01-8EDD-1BD5-ACDF-A3A3D299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3" y="4506240"/>
            <a:ext cx="1159553" cy="15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21F2A53-15B8-6627-4857-735B8EF37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7322"/>
          <a:stretch/>
        </p:blipFill>
        <p:spPr>
          <a:xfrm>
            <a:off x="3234410" y="4520311"/>
            <a:ext cx="1172106" cy="142896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B8729E4-96A2-7C13-91B5-F5B84ADE6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23" y="4509120"/>
            <a:ext cx="1140637" cy="1417811"/>
          </a:xfrm>
          <a:prstGeom prst="rect">
            <a:avLst/>
          </a:prstGeom>
        </p:spPr>
      </p:pic>
      <p:sp>
        <p:nvSpPr>
          <p:cNvPr id="36" name="标注: 弯曲线形(带强调线) 35">
            <a:extLst>
              <a:ext uri="{FF2B5EF4-FFF2-40B4-BE49-F238E27FC236}">
                <a16:creationId xmlns:a16="http://schemas.microsoft.com/office/drawing/2014/main" id="{3A5F1516-9BB8-4DA4-C795-C85A23670309}"/>
              </a:ext>
            </a:extLst>
          </p:cNvPr>
          <p:cNvSpPr/>
          <p:nvPr/>
        </p:nvSpPr>
        <p:spPr>
          <a:xfrm flipH="1">
            <a:off x="5846963" y="5527446"/>
            <a:ext cx="2013894" cy="52084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801"/>
              <a:gd name="adj6" fmla="val -378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zh-CN" dirty="0"/>
              <a:t>Подготовка на апаратурата</a:t>
            </a:r>
            <a:endParaRPr lang="zh-CN" altLang="en-US" dirty="0"/>
          </a:p>
        </p:txBody>
      </p:sp>
      <p:sp>
        <p:nvSpPr>
          <p:cNvPr id="37" name="标注: 弯曲线形(带强调线) 36">
            <a:extLst>
              <a:ext uri="{FF2B5EF4-FFF2-40B4-BE49-F238E27FC236}">
                <a16:creationId xmlns:a16="http://schemas.microsoft.com/office/drawing/2014/main" id="{33611C1B-37B7-3B8B-F531-68034C6F5B12}"/>
              </a:ext>
            </a:extLst>
          </p:cNvPr>
          <p:cNvSpPr/>
          <p:nvPr/>
        </p:nvSpPr>
        <p:spPr>
          <a:xfrm flipH="1">
            <a:off x="5950178" y="4344811"/>
            <a:ext cx="1946022" cy="782060"/>
          </a:xfrm>
          <a:prstGeom prst="accentCallout2">
            <a:avLst>
              <a:gd name="adj1" fmla="val 20047"/>
              <a:gd name="adj2" fmla="val -3645"/>
              <a:gd name="adj3" fmla="val -72042"/>
              <a:gd name="adj4" fmla="val -20314"/>
              <a:gd name="adj5" fmla="val -131277"/>
              <a:gd name="adj6" fmla="val -238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zh-CN" dirty="0"/>
              <a:t>Направени симулации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5CF79-09CC-4231-8B18-462A1644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Колаборация за измервания на</a:t>
            </a: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dirty="0"/>
              <a:t> фактори в</a:t>
            </a:r>
            <a:r>
              <a:rPr lang="en-GB" dirty="0"/>
              <a:t> HIAF</a:t>
            </a:r>
            <a:r>
              <a:rPr lang="bg-BG" dirty="0"/>
              <a:t>, Хуйджу, Китай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644C69-FA3A-4B62-9E95-B655E79111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4311" b="5466"/>
          <a:stretch/>
        </p:blipFill>
        <p:spPr>
          <a:xfrm>
            <a:off x="479376" y="4506240"/>
            <a:ext cx="1224136" cy="15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C43638-AD0B-4421-9D95-2637D82A8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3809777" cy="2142999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D2C82AD1-F4AC-FE55-7562-ED25AC701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115" y="-5762"/>
            <a:ext cx="6364973" cy="11732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H</a:t>
            </a:r>
            <a:r>
              <a:rPr kumimoji="0" lang="en-US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igh </a:t>
            </a:r>
            <a:r>
              <a:rPr kumimoji="0" lang="en-US" altLang="zh-CN" sz="3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I</a:t>
            </a:r>
            <a:r>
              <a:rPr kumimoji="0" lang="en-US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ntensity Heavy-ion </a:t>
            </a:r>
            <a:r>
              <a:rPr kumimoji="0" lang="en-US" altLang="zh-CN" sz="3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A</a:t>
            </a:r>
            <a:r>
              <a:rPr kumimoji="0" lang="en-US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ccelerator </a:t>
            </a:r>
            <a:r>
              <a:rPr kumimoji="0" lang="en-US" altLang="zh-CN" sz="3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F</a:t>
            </a:r>
            <a:r>
              <a:rPr kumimoji="0" lang="en-US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acility</a:t>
            </a:r>
            <a:r>
              <a:rPr kumimoji="0" lang="bg-BG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kumimoji="0" lang="bg-BG" altLang="zh-CN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(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HIAF</a:t>
            </a:r>
            <a:r>
              <a:rPr kumimoji="0" lang="bg-BG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楷体_GB2312" pitchFamily="49" charset="-122"/>
                <a:cs typeface="Arial" pitchFamily="34" charset="0"/>
              </a:rPr>
              <a:t>)</a:t>
            </a:r>
            <a:endParaRPr kumimoji="0" lang="en-US" altLang="zh-CN" sz="3000" b="1" i="1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670DDE0-7341-023C-4422-0E30186891B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3226" t="961" r="8064" b="7607"/>
          <a:stretch>
            <a:fillRect/>
          </a:stretch>
        </p:blipFill>
        <p:spPr bwMode="auto">
          <a:xfrm>
            <a:off x="7093442" y="1498763"/>
            <a:ext cx="4722566" cy="27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9D19FF-DBE4-4EBA-86C7-A3464F88FB5D}"/>
              </a:ext>
            </a:extLst>
          </p:cNvPr>
          <p:cNvGrpSpPr/>
          <p:nvPr/>
        </p:nvGrpSpPr>
        <p:grpSpPr>
          <a:xfrm>
            <a:off x="119336" y="1060725"/>
            <a:ext cx="6902098" cy="5752651"/>
            <a:chOff x="191344" y="852832"/>
            <a:chExt cx="6902098" cy="5752651"/>
          </a:xfrm>
        </p:grpSpPr>
        <p:pic>
          <p:nvPicPr>
            <p:cNvPr id="3" name="图片 2" descr="HIAF-2015-10.14-1.JPG">
              <a:extLst>
                <a:ext uri="{FF2B5EF4-FFF2-40B4-BE49-F238E27FC236}">
                  <a16:creationId xmlns:a16="http://schemas.microsoft.com/office/drawing/2014/main" id="{5C267E01-054F-5E69-D66A-FF65C4016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6250" r="7812"/>
            <a:stretch>
              <a:fillRect/>
            </a:stretch>
          </p:blipFill>
          <p:spPr>
            <a:xfrm>
              <a:off x="191344" y="2335898"/>
              <a:ext cx="6734026" cy="3615335"/>
            </a:xfrm>
            <a:prstGeom prst="rect">
              <a:avLst/>
            </a:prstGeom>
          </p:spPr>
        </p:pic>
        <p:sp>
          <p:nvSpPr>
            <p:cNvPr id="5" name="Text Box 211">
              <a:extLst>
                <a:ext uri="{FF2B5EF4-FFF2-40B4-BE49-F238E27FC236}">
                  <a16:creationId xmlns:a16="http://schemas.microsoft.com/office/drawing/2014/main" id="{7F929506-E296-ADC9-262F-4493EC414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236" y="852832"/>
              <a:ext cx="2251364" cy="144655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solidFill>
                    <a:srgbClr val="FF0000"/>
                  </a:solidFill>
                  <a:ea typeface="仿宋_GB2312" pitchFamily="49" charset="-122"/>
                  <a:cs typeface="Times New Roman" pitchFamily="18" charset="0"/>
                </a:rPr>
                <a:t>Booster Ring: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Circumference: 471 m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Rigidity: 34 Tm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Beam accumulation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Beam cooling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Beam acceleration</a:t>
              </a:r>
            </a:p>
          </p:txBody>
        </p:sp>
        <p:cxnSp>
          <p:nvCxnSpPr>
            <p:cNvPr id="6" name="肘形连接符 23">
              <a:extLst>
                <a:ext uri="{FF2B5EF4-FFF2-40B4-BE49-F238E27FC236}">
                  <a16:creationId xmlns:a16="http://schemas.microsoft.com/office/drawing/2014/main" id="{0785D6AB-3FA7-3C90-B987-256F7CD7DB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6786" y="3201124"/>
              <a:ext cx="2670623" cy="867139"/>
            </a:xfrm>
            <a:prstGeom prst="bentConnector3">
              <a:avLst>
                <a:gd name="adj1" fmla="val 64614"/>
              </a:avLst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21">
              <a:extLst>
                <a:ext uri="{FF2B5EF4-FFF2-40B4-BE49-F238E27FC236}">
                  <a16:creationId xmlns:a16="http://schemas.microsoft.com/office/drawing/2014/main" id="{333FB8D1-FAD4-547F-67EA-9B0363AC1B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145" y="2866770"/>
              <a:ext cx="1359778" cy="31926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11">
              <a:extLst>
                <a:ext uri="{FF2B5EF4-FFF2-40B4-BE49-F238E27FC236}">
                  <a16:creationId xmlns:a16="http://schemas.microsoft.com/office/drawing/2014/main" id="{80DA12AC-8953-095D-F829-C13A54394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601" y="1566648"/>
              <a:ext cx="2407841" cy="1661993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solidFill>
                    <a:srgbClr val="FF0000"/>
                  </a:solidFill>
                  <a:ea typeface="仿宋_GB2312" pitchFamily="49" charset="-122"/>
                  <a:cs typeface="Times New Roman" pitchFamily="18" charset="0"/>
                </a:rPr>
                <a:t>Spectrometer Ring: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Circumference:188.7 m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Rigidity: 13 Tm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Electron cooling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Stochastic cooling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De-acceleration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In-ring experiment</a:t>
              </a:r>
            </a:p>
          </p:txBody>
        </p:sp>
        <p:cxnSp>
          <p:nvCxnSpPr>
            <p:cNvPr id="10" name="肘形连接符 18">
              <a:extLst>
                <a:ext uri="{FF2B5EF4-FFF2-40B4-BE49-F238E27FC236}">
                  <a16:creationId xmlns:a16="http://schemas.microsoft.com/office/drawing/2014/main" id="{0F2B550C-7BE1-9047-D2F0-0CCB050088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29684" y="4874505"/>
              <a:ext cx="980591" cy="66875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11">
              <a:extLst>
                <a:ext uri="{FF2B5EF4-FFF2-40B4-BE49-F238E27FC236}">
                  <a16:creationId xmlns:a16="http://schemas.microsoft.com/office/drawing/2014/main" id="{AF4E9C9A-7A0E-4397-813F-1AD33F46F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014" y="5805264"/>
              <a:ext cx="2702986" cy="800219"/>
            </a:xfrm>
            <a:prstGeom prst="rect">
              <a:avLst/>
            </a:prstGeom>
            <a:ln w="3175"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solidFill>
                    <a:srgbClr val="FF0000"/>
                  </a:solidFill>
                  <a:ea typeface="仿宋_GB2312" pitchFamily="49" charset="-122"/>
                  <a:cs typeface="Times New Roman" pitchFamily="18" charset="0"/>
                </a:rPr>
                <a:t>Superconducting Linac: </a:t>
              </a:r>
              <a:endParaRPr lang="en-US" altLang="zh-CN" b="1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endParaRPr>
            </a:p>
            <a:p>
              <a:pPr algn="l" eaLnBrk="1" hangingPunct="1">
                <a:defRPr/>
              </a:pPr>
              <a:r>
                <a:rPr lang="en-US" altLang="zh-CN" sz="1400" b="1" dirty="0">
                  <a:solidFill>
                    <a:srgbClr val="003366"/>
                  </a:solidFill>
                </a:rPr>
                <a:t>180 m, </a:t>
              </a:r>
              <a:r>
                <a:rPr lang="en-US" altLang="zh-CN" sz="1400" b="1" dirty="0">
                  <a:solidFill>
                    <a:srgbClr val="003366"/>
                  </a:solidFill>
                  <a:ea typeface="黑体" pitchFamily="49" charset="-122"/>
                  <a:cs typeface="Times New Roman" pitchFamily="18" charset="0"/>
                </a:rPr>
                <a:t>17 MeV/u (U</a:t>
              </a:r>
              <a:r>
                <a:rPr lang="en-US" altLang="zh-CN" sz="1400" b="1" baseline="30000" dirty="0">
                  <a:solidFill>
                    <a:srgbClr val="003366"/>
                  </a:solidFill>
                  <a:ea typeface="黑体" pitchFamily="49" charset="-122"/>
                  <a:cs typeface="Times New Roman" pitchFamily="18" charset="0"/>
                </a:rPr>
                <a:t>34+</a:t>
              </a:r>
              <a:r>
                <a:rPr lang="en-US" altLang="zh-CN" sz="1400" b="1" dirty="0">
                  <a:solidFill>
                    <a:srgbClr val="003366"/>
                  </a:solidFill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0" lvl="1" algn="l" eaLnBrk="0" hangingPunct="0"/>
              <a:r>
                <a:rPr lang="en-US" altLang="zh-CN" sz="1400" b="1" dirty="0">
                  <a:solidFill>
                    <a:srgbClr val="003366"/>
                  </a:solidFill>
                  <a:ea typeface="Arial Unicode MS" pitchFamily="34" charset="-122"/>
                  <a:cs typeface="Arial Unicode MS" pitchFamily="34" charset="-122"/>
                </a:rPr>
                <a:t>CW and pulse modes </a:t>
              </a:r>
              <a:endParaRPr lang="en-US" altLang="zh-CN" sz="1400" b="1" dirty="0">
                <a:solidFill>
                  <a:srgbClr val="003366"/>
                </a:solidFill>
                <a:ea typeface="黑体" pitchFamily="49" charset="-122"/>
                <a:cs typeface="Times New Roman" pitchFamily="18" charset="0"/>
              </a:endParaRPr>
            </a:p>
          </p:txBody>
        </p:sp>
        <p:cxnSp>
          <p:nvCxnSpPr>
            <p:cNvPr id="22" name="肘形连接符 23">
              <a:extLst>
                <a:ext uri="{FF2B5EF4-FFF2-40B4-BE49-F238E27FC236}">
                  <a16:creationId xmlns:a16="http://schemas.microsoft.com/office/drawing/2014/main" id="{2D30C395-00F0-406E-6303-69218F6FCAD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7851" y="2759515"/>
              <a:ext cx="1225309" cy="99377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211">
              <a:extLst>
                <a:ext uri="{FF2B5EF4-FFF2-40B4-BE49-F238E27FC236}">
                  <a16:creationId xmlns:a16="http://schemas.microsoft.com/office/drawing/2014/main" id="{C0FA7294-AB99-78BD-C2F8-DF3F153A6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17" y="1694842"/>
              <a:ext cx="1992818" cy="144655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solidFill>
                    <a:srgbClr val="FF0000"/>
                  </a:solidFill>
                  <a:ea typeface="仿宋_GB2312" pitchFamily="49" charset="-122"/>
                  <a:cs typeface="Times New Roman" pitchFamily="18" charset="0"/>
                </a:rPr>
                <a:t>HFRS:</a:t>
              </a:r>
            </a:p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srgbClr val="003366"/>
                  </a:solidFill>
                </a:rPr>
                <a:t>Angular acceptance: </a:t>
              </a:r>
            </a:p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srgbClr val="003366"/>
                  </a:solidFill>
                </a:rPr>
                <a:t>±30 </a:t>
              </a:r>
              <a:r>
                <a:rPr lang="en-US" altLang="zh-CN" sz="1400" b="1" dirty="0" err="1">
                  <a:solidFill>
                    <a:srgbClr val="003366"/>
                  </a:solidFill>
                </a:rPr>
                <a:t>mrad</a:t>
              </a:r>
              <a:r>
                <a:rPr lang="en-US" altLang="zh-CN" sz="1400" b="1" dirty="0">
                  <a:solidFill>
                    <a:srgbClr val="003366"/>
                  </a:solidFill>
                </a:rPr>
                <a:t> (x) </a:t>
              </a:r>
            </a:p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>
                  <a:solidFill>
                    <a:srgbClr val="003366"/>
                  </a:solidFill>
                </a:rPr>
                <a:t>±25 </a:t>
              </a:r>
              <a:r>
                <a:rPr lang="en-US" altLang="zh-CN" sz="1400" b="1" dirty="0" err="1">
                  <a:solidFill>
                    <a:srgbClr val="003366"/>
                  </a:solidFill>
                </a:rPr>
                <a:t>mrad</a:t>
              </a:r>
              <a:r>
                <a:rPr lang="en-US" altLang="zh-CN" sz="1400" b="1" dirty="0">
                  <a:solidFill>
                    <a:srgbClr val="003366"/>
                  </a:solidFill>
                </a:rPr>
                <a:t> (y)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Momentum: ±2%</a:t>
              </a:r>
            </a:p>
            <a:p>
              <a:pPr algn="l"/>
              <a:r>
                <a:rPr lang="en-US" altLang="zh-CN" sz="1400" b="1" dirty="0">
                  <a:solidFill>
                    <a:srgbClr val="003366"/>
                  </a:solidFill>
                </a:rPr>
                <a:t>Total length: 191 m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057D254F-DAE9-FC96-F1CD-68A356FD579D}"/>
              </a:ext>
            </a:extLst>
          </p:cNvPr>
          <p:cNvSpPr txBox="1"/>
          <p:nvPr/>
        </p:nvSpPr>
        <p:spPr>
          <a:xfrm>
            <a:off x="6456039" y="4581128"/>
            <a:ext cx="5627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The facility </a:t>
            </a:r>
            <a:r>
              <a:rPr lang="en-GB" altLang="zh-CN" b="1" dirty="0">
                <a:solidFill>
                  <a:srgbClr val="FF0000"/>
                </a:solidFill>
              </a:rPr>
              <a:t>has been </a:t>
            </a:r>
            <a:r>
              <a:rPr lang="zh-CN" altLang="en-US" b="1" dirty="0">
                <a:solidFill>
                  <a:srgbClr val="FF0000"/>
                </a:solidFill>
              </a:rPr>
              <a:t>commission</a:t>
            </a:r>
            <a:r>
              <a:rPr lang="en-GB" altLang="zh-CN" b="1" dirty="0">
                <a:solidFill>
                  <a:srgbClr val="FF0000"/>
                </a:solidFill>
              </a:rPr>
              <a:t>ed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GB" altLang="zh-CN" b="1" dirty="0">
                <a:solidFill>
                  <a:srgbClr val="FF0000"/>
                </a:solidFill>
              </a:rPr>
              <a:t>in </a:t>
            </a:r>
            <a:r>
              <a:rPr lang="zh-CN" altLang="en-US" b="1" dirty="0">
                <a:solidFill>
                  <a:srgbClr val="FF0000"/>
                </a:solidFill>
              </a:rPr>
              <a:t>2025. </a:t>
            </a:r>
            <a:endParaRPr lang="en-GB" altLang="zh-CN" b="1" dirty="0">
              <a:solidFill>
                <a:srgbClr val="FF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altLang="zh-CN" b="0" baseline="30000" dirty="0">
                <a:solidFill>
                  <a:srgbClr val="0000CC"/>
                </a:solidFill>
              </a:rPr>
              <a:t>209</a:t>
            </a:r>
            <a:r>
              <a:rPr lang="en-GB" altLang="zh-CN" b="0" dirty="0">
                <a:solidFill>
                  <a:srgbClr val="0000CC"/>
                </a:solidFill>
              </a:rPr>
              <a:t>Bi with 3.16x10</a:t>
            </a:r>
            <a:r>
              <a:rPr lang="en-GB" altLang="zh-CN" b="0" baseline="30000" dirty="0">
                <a:solidFill>
                  <a:srgbClr val="0000CC"/>
                </a:solidFill>
              </a:rPr>
              <a:t>10</a:t>
            </a:r>
            <a:r>
              <a:rPr lang="en-GB" altLang="zh-CN" b="0" dirty="0">
                <a:solidFill>
                  <a:srgbClr val="0000CC"/>
                </a:solidFill>
              </a:rPr>
              <a:t> </a:t>
            </a:r>
            <a:r>
              <a:rPr lang="en-GB" altLang="zh-CN" b="0" dirty="0" err="1">
                <a:solidFill>
                  <a:srgbClr val="0000CC"/>
                </a:solidFill>
              </a:rPr>
              <a:t>ppp</a:t>
            </a:r>
            <a:r>
              <a:rPr lang="en-GB" altLang="zh-CN" b="0" dirty="0">
                <a:solidFill>
                  <a:srgbClr val="0000CC"/>
                </a:solidFill>
              </a:rPr>
              <a:t> @ 851 MeV/u</a:t>
            </a:r>
            <a:endParaRPr lang="bg-BG" altLang="zh-CN" b="0" dirty="0">
              <a:solidFill>
                <a:srgbClr val="0000CC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altLang="zh-CN" b="0" dirty="0">
              <a:solidFill>
                <a:srgbClr val="0000C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zh-CN" b="0" dirty="0">
                <a:solidFill>
                  <a:srgbClr val="3D648B"/>
                </a:solidFill>
              </a:rPr>
              <a:t>G.L. Zhang et al. “</a:t>
            </a:r>
            <a:r>
              <a:rPr lang="en-GB" sz="1800" b="0" i="0" u="none" strike="noStrike" baseline="0" dirty="0">
                <a:solidFill>
                  <a:srgbClr val="3D648B"/>
                </a:solidFill>
                <a:latin typeface="STIXGeneral-Regular"/>
              </a:rPr>
              <a:t>Feasibility study of Spin-Controlled Radioactive Ion Beams Production at HIRIBL, HIAF” </a:t>
            </a:r>
            <a:br>
              <a:rPr lang="en-GB" sz="1800" b="0" i="0" u="none" strike="noStrike" baseline="0" dirty="0">
                <a:solidFill>
                  <a:srgbClr val="3D648B"/>
                </a:solidFill>
                <a:latin typeface="STIXGeneral-Regular"/>
              </a:rPr>
            </a:br>
            <a:r>
              <a:rPr lang="en-GB" sz="1800" b="0" i="1" u="none" strike="noStrike" baseline="0" dirty="0">
                <a:latin typeface="STIXGeneral-Regular"/>
              </a:rPr>
              <a:t>in preparation for NIM A</a:t>
            </a:r>
            <a:endParaRPr lang="en-GB" altLang="zh-CN" b="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93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44F9-8511-45D9-8C21-9DA7FADA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</a:t>
            </a:r>
            <a:r>
              <a:rPr lang="en-GB" dirty="0"/>
              <a:t>rray for </a:t>
            </a:r>
            <a:r>
              <a:rPr lang="en-GB" b="1" dirty="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GB" dirty="0"/>
              <a:t>- and 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dirty="0"/>
              <a:t>-</a:t>
            </a:r>
            <a:r>
              <a:rPr lang="en-GB" u="sng" dirty="0"/>
              <a:t>R</a:t>
            </a:r>
            <a:r>
              <a:rPr lang="en-GB" dirty="0"/>
              <a:t>ay </a:t>
            </a:r>
            <a:r>
              <a:rPr lang="en-GB" u="sng" dirty="0"/>
              <a:t>G</a:t>
            </a:r>
            <a:r>
              <a:rPr lang="en-GB" dirty="0"/>
              <a:t>e</a:t>
            </a:r>
            <a:r>
              <a:rPr lang="en-GB" u="sng" dirty="0"/>
              <a:t>o</a:t>
            </a:r>
            <a:r>
              <a:rPr lang="en-GB" dirty="0"/>
              <a:t>metry and </a:t>
            </a:r>
            <a:r>
              <a:rPr lang="en-GB" u="sng" dirty="0"/>
              <a:t>S</a:t>
            </a:r>
            <a:r>
              <a:rPr lang="en-GB" dirty="0"/>
              <a:t>pin Studies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1933F-B580-4946-9927-32DC401BB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836712"/>
            <a:ext cx="2273813" cy="227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3079F-3353-4BD0-B436-7BFF3200D071}"/>
              </a:ext>
            </a:extLst>
          </p:cNvPr>
          <p:cNvSpPr txBox="1"/>
          <p:nvPr/>
        </p:nvSpPr>
        <p:spPr>
          <a:xfrm>
            <a:off x="3227530" y="1124744"/>
            <a:ext cx="8485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 err="1"/>
              <a:t>Ἄργος</a:t>
            </a:r>
            <a:r>
              <a:rPr lang="en-GB" b="0" dirty="0"/>
              <a:t> Πα</a:t>
            </a:r>
            <a:r>
              <a:rPr lang="en-GB" b="0" dirty="0" err="1"/>
              <a:t>νό</a:t>
            </a:r>
            <a:r>
              <a:rPr lang="en-GB" b="0" dirty="0"/>
              <a:t>πτης, </a:t>
            </a:r>
            <a:r>
              <a:rPr lang="bg-BG" b="0" dirty="0"/>
              <a:t>или </a:t>
            </a:r>
            <a:r>
              <a:rPr lang="en-GB" b="0" dirty="0">
                <a:latin typeface="+mn-lt"/>
              </a:rPr>
              <a:t>“</a:t>
            </a:r>
            <a:r>
              <a:rPr lang="bg-BG" b="0" dirty="0">
                <a:latin typeface="+mn-lt"/>
              </a:rPr>
              <a:t>всевиждащият Аргос</a:t>
            </a:r>
            <a:r>
              <a:rPr lang="en-GB" b="0" dirty="0">
                <a:latin typeface="+mn-lt"/>
              </a:rPr>
              <a:t>" </a:t>
            </a:r>
            <a:r>
              <a:rPr lang="bg-BG" b="0" dirty="0">
                <a:latin typeface="+mn-lt"/>
              </a:rPr>
              <a:t>– великан от гръцката митология, който е имал 100 очи и е известен с постянната си бдителност</a:t>
            </a:r>
            <a:r>
              <a:rPr lang="en-GB" b="0" dirty="0"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5BD9B-E76D-4FAF-AA48-2AF49E1F9622}"/>
              </a:ext>
            </a:extLst>
          </p:cNvPr>
          <p:cNvSpPr txBox="1"/>
          <p:nvPr/>
        </p:nvSpPr>
        <p:spPr>
          <a:xfrm>
            <a:off x="3197298" y="22768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0" dirty="0">
                <a:latin typeface="+mn-lt"/>
              </a:rPr>
              <a:t>Как можем да </a:t>
            </a:r>
            <a:r>
              <a:rPr lang="bg-BG" sz="2000" b="0" dirty="0">
                <a:solidFill>
                  <a:srgbClr val="0000CC"/>
                </a:solidFill>
                <a:latin typeface="+mn-lt"/>
              </a:rPr>
              <a:t>прогледнем с повече очи</a:t>
            </a:r>
            <a:r>
              <a:rPr lang="bg-BG" sz="2000" b="0" dirty="0">
                <a:latin typeface="+mn-lt"/>
              </a:rPr>
              <a:t> при изучаването на структурата на екзотичните ядра?</a:t>
            </a:r>
            <a:endParaRPr lang="en-GB" sz="20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D447B-9A74-4444-9B41-56E01764EFA7}"/>
              </a:ext>
            </a:extLst>
          </p:cNvPr>
          <p:cNvSpPr txBox="1"/>
          <p:nvPr/>
        </p:nvSpPr>
        <p:spPr>
          <a:xfrm>
            <a:off x="1030321" y="3532902"/>
            <a:ext cx="9990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3333FF"/>
                </a:solidFill>
                <a:latin typeface="+mn-lt"/>
              </a:rPr>
              <a:t>Ядра с ориентирани спинове</a:t>
            </a:r>
            <a:endParaRPr lang="en-GB" dirty="0">
              <a:solidFill>
                <a:srgbClr val="3333FF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b="0" dirty="0">
                <a:latin typeface="+mn-lt"/>
              </a:rPr>
              <a:t>чрез</a:t>
            </a:r>
            <a:r>
              <a:rPr lang="en-GB" b="0" dirty="0">
                <a:latin typeface="+mn-lt"/>
              </a:rPr>
              <a:t> </a:t>
            </a:r>
            <a:r>
              <a:rPr lang="bg-BG" i="1" dirty="0">
                <a:solidFill>
                  <a:srgbClr val="00B0F0"/>
                </a:solidFill>
                <a:latin typeface="+mn-lt"/>
              </a:rPr>
              <a:t>ъглови корелации</a:t>
            </a:r>
            <a:r>
              <a:rPr lang="en-GB" b="0" dirty="0">
                <a:latin typeface="+mn-lt"/>
              </a:rPr>
              <a:t> (</a:t>
            </a:r>
            <a:r>
              <a:rPr lang="en-GB" b="0" dirty="0">
                <a:latin typeface="Symbol" panose="05050102010706020507" pitchFamily="18" charset="2"/>
              </a:rPr>
              <a:t>g-g</a:t>
            </a:r>
            <a:r>
              <a:rPr lang="en-GB" b="0" dirty="0">
                <a:latin typeface="+mn-lt"/>
              </a:rPr>
              <a:t> or </a:t>
            </a:r>
            <a:r>
              <a:rPr lang="en-GB" b="0" dirty="0">
                <a:latin typeface="Symbol" panose="05050102010706020507" pitchFamily="18" charset="2"/>
              </a:rPr>
              <a:t>b-g</a:t>
            </a:r>
            <a:r>
              <a:rPr lang="en-GB" b="0" dirty="0">
                <a:latin typeface="+mn-lt"/>
              </a:rPr>
              <a:t>?)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b="0" dirty="0">
                <a:latin typeface="+mn-lt"/>
              </a:rPr>
              <a:t>получени като ансамбли от </a:t>
            </a:r>
            <a:r>
              <a:rPr lang="bg-BG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поляризирани </a:t>
            </a:r>
            <a:r>
              <a:rPr lang="bg-BG" b="0" dirty="0">
                <a:latin typeface="+mn-lt"/>
              </a:rPr>
              <a:t>йони</a:t>
            </a:r>
            <a:endParaRPr lang="en-GB" b="0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b="0" dirty="0">
                <a:latin typeface="+mn-lt"/>
              </a:rPr>
              <a:t>Каква е допълнителната информация, която те могат да ни предоставят</a:t>
            </a:r>
            <a:r>
              <a:rPr lang="en-GB" b="0" dirty="0">
                <a:latin typeface="+mn-lt"/>
              </a:rPr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9D4E"/>
                </a:solidFill>
                <a:latin typeface="+mn-lt"/>
              </a:rPr>
              <a:t>ядрени моменти</a:t>
            </a:r>
            <a:r>
              <a:rPr lang="en-GB" b="0" dirty="0">
                <a:latin typeface="+mn-lt"/>
              </a:rPr>
              <a:t> </a:t>
            </a:r>
            <a:r>
              <a:rPr lang="bg-BG" b="0" dirty="0">
                <a:latin typeface="+mn-lt"/>
              </a:rPr>
              <a:t>на късоживущи изомери</a:t>
            </a:r>
            <a:endParaRPr lang="en-GB" b="0" dirty="0"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00CC"/>
                </a:solidFill>
                <a:latin typeface="+mn-lt"/>
              </a:rPr>
              <a:t>„директно“ измерване на спиновете </a:t>
            </a:r>
            <a:r>
              <a:rPr lang="bg-BG" b="0" dirty="0">
                <a:latin typeface="+mn-lt"/>
              </a:rPr>
              <a:t>на възбудени състояния в ядрата при </a:t>
            </a:r>
            <a:r>
              <a:rPr lang="en-GB" b="0" dirty="0">
                <a:latin typeface="Symbol" panose="05050102010706020507" pitchFamily="18" charset="2"/>
              </a:rPr>
              <a:t>b-g</a:t>
            </a:r>
            <a:r>
              <a:rPr lang="en-GB" b="0" dirty="0">
                <a:latin typeface="+mn-lt"/>
              </a:rPr>
              <a:t> </a:t>
            </a:r>
            <a:r>
              <a:rPr lang="bg-BG" b="0" dirty="0">
                <a:latin typeface="+mn-lt"/>
              </a:rPr>
              <a:t>разпади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2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A8F8-0A41-4D86-839A-868782DE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Аргос и поляризирани снопове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A2C09-A750-4413-9820-FF2E078F1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bg-BG" sz="2400" dirty="0">
                    <a:effectLst/>
                  </a:rPr>
                  <a:t>Ъглови разпределения при</a:t>
                </a:r>
                <a:r>
                  <a:rPr lang="x-IV_mathan" sz="2400" dirty="0">
                    <a:effectLst/>
                  </a:rPr>
                  <a:t> </a:t>
                </a:r>
                <a:r>
                  <a:rPr lang="x-IV_mathan" sz="2400" dirty="0">
                    <a:effectLst/>
                    <a:latin typeface="Symbol" panose="05050102010706020507" pitchFamily="18" charset="2"/>
                  </a:rPr>
                  <a:t>b</a:t>
                </a:r>
                <a:r>
                  <a:rPr lang="bg-BG" sz="2400" dirty="0"/>
                  <a:t> </a:t>
                </a:r>
                <a:r>
                  <a:rPr lang="bg-BG" sz="2400" dirty="0">
                    <a:effectLst/>
                  </a:rPr>
                  <a:t>разпад</a:t>
                </a:r>
                <a:r>
                  <a:rPr lang="x-IV_mathan" sz="2400" dirty="0">
                    <a:effectLst/>
                  </a:rPr>
                  <a:t>: </a:t>
                </a:r>
                <a14:m>
                  <m:oMath xmlns:m="http://schemas.openxmlformats.org/officeDocument/2006/math">
                    <m:r>
                      <a:rPr lang="x-IV_mathan" sz="2400" smtClean="0">
                        <a:effectLst/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x-IV_matha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 sz="2400">
                        <a:effectLst/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x-IV_matha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x-IV_matha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IV_mathan" sz="2400">
                                <a:effectLst/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x-IV_mathan" sz="2400"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x-IV_mathan" sz="2400">
                        <a:effectLst/>
                        <a:latin typeface="Cambria Math" panose="02040503050406030204" pitchFamily="18" charset="0"/>
                      </a:rPr>
                      <m:t>𝐴𝑃</m:t>
                    </m:r>
                    <m:func>
                      <m:funcPr>
                        <m:ctrlPr>
                          <a:rPr lang="x-IV_matha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x-IV_mathan" sz="2400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x-IV_matha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x-IV_mathan" sz="2400" dirty="0">
                  <a:effectLst/>
                  <a:latin typeface="Cambria Math" panose="020405030504060302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x-IV_mathan" sz="2000" smtClean="0">
                        <a:effectLst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x-IV_matha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200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x-IV_mathan" sz="200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000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x-IV_matha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200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x-IV_mathan" sz="2000"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x-IV_mathan" sz="200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x-IV_matha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x-IV_matha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sz="20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=−1   (</m:t>
                                  </m:r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GB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f>
                                    <m:fPr>
                                      <m:ctrlPr>
                                        <a:rPr lang="x-IV_mathan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x-IV_mathan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GB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x-IV_mathan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x-IV_mathan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/(</m:t>
                                      </m:r>
                                      <m:sSub>
                                        <m:sSubPr>
                                          <m:ctrlPr>
                                            <a:rPr lang="x-IV_mathan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x-IV_matha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x-IV_mathan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GB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x-IV_matha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(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f>
                                <m:f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x-IV_mathan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x-IV_mathan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x-IV_matha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x-IV_matha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(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x-IV_mathan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x-IV_mathan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x-IV_matha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x-IV_mathan" sz="2000"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GB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GB" dirty="0"/>
                </a:br>
                <a:r>
                  <a:rPr lang="bg-BG" sz="2000" dirty="0"/>
                  <a:t>където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x-IV_mathan" sz="20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x-IV_matha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x-IV_matha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x-IV_matha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x-IV_mathan" sz="2000">
                        <a:latin typeface="Cambria Math" panose="02040503050406030204" pitchFamily="18" charset="0"/>
                      </a:rPr>
                      <m:t>/</m:t>
                    </m:r>
                    <m:r>
                      <a:rPr lang="x-IV_mathan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x-IV_matha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x-IV_matha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0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GB" sz="2000" dirty="0"/>
                  <a:t> </a:t>
                </a:r>
                <a:r>
                  <a:rPr lang="bg-BG" sz="2000" dirty="0"/>
                  <a:t>е смесването на </a:t>
                </a:r>
                <a:r>
                  <a:rPr lang="en-GB" sz="2000" dirty="0"/>
                  <a:t>Fermi </a:t>
                </a:r>
                <a:r>
                  <a:rPr lang="bg-BG" sz="2000" dirty="0"/>
                  <a:t>и </a:t>
                </a:r>
                <a:r>
                  <a:rPr lang="en-GB" sz="2000" dirty="0"/>
                  <a:t>Gamow-Teller </a:t>
                </a:r>
                <a:r>
                  <a:rPr lang="bg-BG" sz="2000" dirty="0"/>
                  <a:t>разпади</a:t>
                </a:r>
                <a:endParaRPr lang="en-GB" sz="2000" dirty="0"/>
              </a:p>
              <a:p>
                <a:pPr>
                  <a:spcAft>
                    <a:spcPts val="1800"/>
                  </a:spcAft>
                </a:pPr>
                <a:r>
                  <a:rPr lang="bg-BG" sz="2000" dirty="0"/>
                  <a:t>Измерване на </a:t>
                </a:r>
                <a:r>
                  <a:rPr lang="en-GB" sz="2000" dirty="0"/>
                  <a:t> </a:t>
                </a:r>
                <a:r>
                  <a:rPr lang="en-GB" sz="2000" dirty="0">
                    <a:solidFill>
                      <a:srgbClr val="3333FF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GB" sz="2000" dirty="0">
                    <a:solidFill>
                      <a:srgbClr val="3333FF"/>
                    </a:solidFill>
                  </a:rPr>
                  <a:t>-</a:t>
                </a:r>
                <a:r>
                  <a:rPr lang="bg-BG" sz="2000" dirty="0">
                    <a:solidFill>
                      <a:srgbClr val="3333FF"/>
                    </a:solidFill>
                  </a:rPr>
                  <a:t>асиметрия</a:t>
                </a:r>
                <a:r>
                  <a:rPr lang="en-GB" sz="2000" dirty="0"/>
                  <a:t> (</a:t>
                </a:r>
                <a:r>
                  <a:rPr lang="en-GB" sz="2000" dirty="0">
                    <a:latin typeface="Symbol" panose="05050102010706020507" pitchFamily="18" charset="2"/>
                  </a:rPr>
                  <a:t>b-g</a:t>
                </a:r>
                <a:r>
                  <a:rPr lang="en-GB" sz="2000" dirty="0"/>
                  <a:t> </a:t>
                </a:r>
                <a:r>
                  <a:rPr lang="bg-BG" sz="2000" dirty="0"/>
                  <a:t>или</a:t>
                </a:r>
                <a:r>
                  <a:rPr lang="en-GB" sz="2000" dirty="0"/>
                  <a:t> </a:t>
                </a:r>
                <a:r>
                  <a:rPr lang="en-GB" sz="2000" dirty="0">
                    <a:latin typeface="Symbol" panose="05050102010706020507" pitchFamily="18" charset="2"/>
                  </a:rPr>
                  <a:t>b</a:t>
                </a:r>
                <a:r>
                  <a:rPr lang="en-GB" sz="2000" dirty="0"/>
                  <a:t>-n </a:t>
                </a:r>
                <a:r>
                  <a:rPr lang="bg-BG" sz="2000" dirty="0"/>
                  <a:t>съвпадения</a:t>
                </a:r>
                <a:r>
                  <a:rPr lang="en-GB" sz="2000" dirty="0"/>
                  <a:t>) </a:t>
                </a:r>
                <a:r>
                  <a:rPr lang="bg-BG" sz="2000" dirty="0"/>
                  <a:t>дава възможност да се определят  </a:t>
                </a:r>
                <a:r>
                  <a:rPr lang="bg-BG" sz="2000" b="1" dirty="0">
                    <a:solidFill>
                      <a:srgbClr val="7030A0"/>
                    </a:solidFill>
                  </a:rPr>
                  <a:t>спиновете на възбудените състояния  </a:t>
                </a:r>
                <a:r>
                  <a:rPr lang="bg-BG" sz="2000" dirty="0"/>
                  <a:t>в дъщерното ядро</a:t>
                </a:r>
                <a:endParaRPr lang="en-GB" sz="2000" dirty="0"/>
              </a:p>
              <a:p>
                <a:pPr>
                  <a:spcAft>
                    <a:spcPts val="1800"/>
                  </a:spcAft>
                </a:pPr>
                <a:r>
                  <a:rPr lang="bg-BG" sz="2000" dirty="0"/>
                  <a:t>Метод, който се развива в последните </a:t>
                </a:r>
                <a:r>
                  <a:rPr lang="en-GB" sz="2000" dirty="0"/>
                  <a:t>20+ </a:t>
                </a:r>
                <a:r>
                  <a:rPr lang="bg-BG" sz="2000" dirty="0"/>
                  <a:t>години от научната група на </a:t>
                </a:r>
                <a:r>
                  <a:rPr lang="en-GB" sz="2000" dirty="0">
                    <a:solidFill>
                      <a:srgbClr val="0000CC"/>
                    </a:solidFill>
                  </a:rPr>
                  <a:t>T. </a:t>
                </a:r>
                <a:r>
                  <a:rPr lang="en-GB" sz="2000" dirty="0" err="1">
                    <a:solidFill>
                      <a:srgbClr val="0000CC"/>
                    </a:solidFill>
                  </a:rPr>
                  <a:t>Shimoda</a:t>
                </a:r>
                <a:r>
                  <a:rPr lang="en-GB" sz="2000" dirty="0">
                    <a:solidFill>
                      <a:srgbClr val="0000CC"/>
                    </a:solidFill>
                  </a:rPr>
                  <a:t> </a:t>
                </a:r>
                <a:r>
                  <a:rPr lang="bg-BG" sz="2000" dirty="0"/>
                  <a:t>в Осака</a:t>
                </a:r>
                <a:endParaRPr lang="en-GB" sz="20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A2C09-A750-4413-9820-FF2E078F1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r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36976A-724A-45C2-904E-5C69ADF2A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949280"/>
            <a:ext cx="701968" cy="81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862D-BE3C-4EE3-A2AF-B345FBA5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Ядрена структура и ядрени моменти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3FD6C-5480-4177-AAB2-80900B2B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bg-BG" smtClean="0"/>
              <a:pPr/>
              <a:t>3</a:t>
            </a:fld>
            <a:endParaRPr lang="bg-B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A4406D-A976-4F01-8454-F5A49568C818}"/>
              </a:ext>
            </a:extLst>
          </p:cNvPr>
          <p:cNvGrpSpPr/>
          <p:nvPr/>
        </p:nvGrpSpPr>
        <p:grpSpPr>
          <a:xfrm>
            <a:off x="646508" y="3284984"/>
            <a:ext cx="2137124" cy="1152128"/>
            <a:chOff x="1101214" y="3284984"/>
            <a:chExt cx="2137124" cy="11521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23">
                  <a:extLst>
                    <a:ext uri="{FF2B5EF4-FFF2-40B4-BE49-F238E27FC236}">
                      <a16:creationId xmlns:a16="http://schemas.microsoft.com/office/drawing/2014/main" id="{E6437D22-1515-4C2B-B4BD-4E5C766EF791}"/>
                    </a:ext>
                  </a:extLst>
                </p:cNvPr>
                <p:cNvSpPr txBox="1"/>
                <p:nvPr/>
              </p:nvSpPr>
              <p:spPr>
                <a:xfrm>
                  <a:off x="1159650" y="3942425"/>
                  <a:ext cx="1917641" cy="49468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sup>
                        </m:sSubSup>
                        <m:r>
                          <a:rPr kumimoji="0" lang="bg-BG" sz="1600" b="0" i="1" u="none" strike="noStrike" kern="1200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  5.58     </m:t>
                        </m:r>
                        <m:sSubSup>
                          <m:sSubSupPr>
                            <m:ctrlP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ℓ</m:t>
                            </m:r>
                          </m:sub>
                          <m:sup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sup>
                        </m:sSubSup>
                        <m:r>
                          <a:rPr kumimoji="0" lang="bg-BG" sz="1600" b="0" i="1" u="none" strike="noStrike" kern="1200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bg-BG" sz="1600" b="0" i="1" u="none" strike="noStrike" kern="120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sup>
                        </m:sSubSup>
                        <m:r>
                          <a:rPr kumimoji="0" lang="bg-BG" sz="1600" b="0" i="1" u="none" strike="noStrike" kern="1200" cap="none" spc="0" normalizeH="0" baseline="0" smtClean="0">
                            <a:ln>
                              <a:noFill/>
                            </a:ln>
                            <a:solidFill>
                              <a:srgbClr val="055EA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=−3.28     </m:t>
                        </m:r>
                        <m:sSubSup>
                          <m:sSubSupPr>
                            <m:ctrlP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ℓ</m:t>
                            </m:r>
                          </m:sub>
                          <m:sup>
                            <m:r>
                              <a:rPr kumimoji="0" lang="bg-BG" sz="1600" b="0" i="1" u="none" strike="noStrike" kern="1200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55EA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sup>
                        </m:sSubSup>
                        <m:r>
                          <a:rPr kumimoji="0" lang="bg-BG" sz="1600" b="0" i="1" u="none" strike="noStrike" kern="1200" cap="none" spc="0" normalizeH="0" baseline="0" smtClean="0">
                            <a:ln>
                              <a:noFill/>
                            </a:ln>
                            <a:solidFill>
                              <a:srgbClr val="055EA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bg-BG" sz="1600" b="0" i="1" u="none" strike="noStrike" kern="1200" cap="none" spc="0" normalizeH="0" baseline="0">
                    <a:ln>
                      <a:noFill/>
                    </a:ln>
                    <a:solidFill>
                      <a:srgbClr val="055EA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4" name="TextBox 23">
                  <a:extLst>
                    <a:ext uri="{FF2B5EF4-FFF2-40B4-BE49-F238E27FC236}">
                      <a16:creationId xmlns:a16="http://schemas.microsoft.com/office/drawing/2014/main" id="{E6437D22-1515-4C2B-B4BD-4E5C766EF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650" y="3942425"/>
                  <a:ext cx="1917641" cy="494687"/>
                </a:xfrm>
                <a:prstGeom prst="rect">
                  <a:avLst/>
                </a:prstGeom>
                <a:blipFill>
                  <a:blip r:embed="rId2"/>
                  <a:stretch>
                    <a:fillRect l="-2229" r="-1911" b="-1234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CD6C7F-F514-4A21-812A-A06AE6AFBFC7}"/>
                </a:ext>
              </a:extLst>
            </p:cNvPr>
            <p:cNvSpPr txBox="1"/>
            <p:nvPr/>
          </p:nvSpPr>
          <p:spPr>
            <a:xfrm>
              <a:off x="1101214" y="3284984"/>
              <a:ext cx="2137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b="1" i="1">
                  <a:solidFill>
                    <a:srgbClr val="0070C0"/>
                  </a:solidFill>
                  <a:latin typeface="Palatino Linotype" panose="02040502050505030304" pitchFamily="18" charset="0"/>
                  <a:sym typeface="Wingdings" panose="05000000000000000000" pitchFamily="2" charset="2"/>
                </a:rPr>
                <a:t> </a:t>
              </a:r>
              <a:r>
                <a:rPr lang="bg-BG" b="0" i="1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g</a:t>
              </a:r>
              <a:r>
                <a:rPr lang="bg-BG" b="1" i="1">
                  <a:solidFill>
                    <a:srgbClr val="0070C0"/>
                  </a:solidFill>
                  <a:latin typeface="Palatino Linotype" panose="02040502050505030304" pitchFamily="18" charset="0"/>
                </a:rPr>
                <a:t> фактори на </a:t>
              </a:r>
              <a:br>
                <a:rPr lang="bg-BG" b="1" i="1">
                  <a:solidFill>
                    <a:srgbClr val="0070C0"/>
                  </a:solidFill>
                  <a:latin typeface="Palatino Linotype" panose="02040502050505030304" pitchFamily="18" charset="0"/>
                </a:rPr>
              </a:br>
              <a:r>
                <a:rPr lang="bg-BG" b="1" i="1">
                  <a:solidFill>
                    <a:srgbClr val="0070C0"/>
                  </a:solidFill>
                  <a:latin typeface="Palatino Linotype" panose="02040502050505030304" pitchFamily="18" charset="0"/>
                </a:rPr>
                <a:t>свободни нуклони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0DE12BC-B9EF-4B9D-8A8E-A1513902B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196752"/>
            <a:ext cx="6343334" cy="20266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12EC98-DFC5-4AF5-9908-FC0EA16B6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26051"/>
            <a:ext cx="3081451" cy="19751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FD44919-A8B1-4DC3-8A39-BCC63A3FC256}"/>
                  </a:ext>
                </a:extLst>
              </p:cNvPr>
              <p:cNvSpPr txBox="1"/>
              <p:nvPr/>
            </p:nvSpPr>
            <p:spPr bwMode="auto">
              <a:xfrm>
                <a:off x="3431704" y="720644"/>
                <a:ext cx="1829273" cy="4761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g-BG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bg-BG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g-BG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𝑔𝐼</m:t>
                      </m:r>
                      <m:r>
                        <a:rPr lang="bg-BG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 [</m:t>
                      </m:r>
                      <m:sSub>
                        <m:sSubPr>
                          <m:ctrlPr>
                            <a:rPr lang="bg-BG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bg-BG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bg-BG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bg-BG" sz="2400"/>
              </a:p>
            </p:txBody>
          </p:sp>
        </mc:Choice>
        <mc:Fallback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FD44919-A8B1-4DC3-8A39-BCC63A3F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1704" y="720644"/>
                <a:ext cx="1829273" cy="476108"/>
              </a:xfrm>
              <a:prstGeom prst="rect">
                <a:avLst/>
              </a:prstGeom>
              <a:blipFill>
                <a:blip r:embed="rId5"/>
                <a:stretch>
                  <a:fillRect l="-1000" b="-141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54DD6E4-EE73-410E-A93B-59B5A110022A}"/>
              </a:ext>
            </a:extLst>
          </p:cNvPr>
          <p:cNvSpPr txBox="1"/>
          <p:nvPr/>
        </p:nvSpPr>
        <p:spPr>
          <a:xfrm>
            <a:off x="197806" y="764704"/>
            <a:ext cx="402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Всяко ядро с ненулев спин </a:t>
            </a:r>
            <a:r>
              <a:rPr lang="bg-BG" b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bg-BG" b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D4242-5741-44A1-8601-78E4ED4AACBD}"/>
              </a:ext>
            </a:extLst>
          </p:cNvPr>
          <p:cNvSpPr txBox="1"/>
          <p:nvPr/>
        </p:nvSpPr>
        <p:spPr>
          <a:xfrm>
            <a:off x="5519936" y="764704"/>
            <a:ext cx="660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>
                <a:latin typeface="+mn-lt"/>
              </a:rPr>
              <a:t>Нечетни ядра</a:t>
            </a:r>
            <a:r>
              <a:rPr lang="bg-BG" b="0">
                <a:solidFill>
                  <a:srgbClr val="0000CC"/>
                </a:solidFill>
                <a:latin typeface="+mn-lt"/>
              </a:rPr>
              <a:t> </a:t>
            </a:r>
            <a:r>
              <a:rPr lang="bg-BG" b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bg-BG" b="0">
                <a:solidFill>
                  <a:srgbClr val="0000CC"/>
                </a:solidFill>
                <a:latin typeface="+mn-lt"/>
              </a:rPr>
              <a:t>Schmidt моменти (ZPA 106, 358 (1937))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B6297D-4499-4FCE-8C0D-1FA3B35F8BF2}"/>
                  </a:ext>
                </a:extLst>
              </p:cNvPr>
              <p:cNvSpPr txBox="1"/>
              <p:nvPr/>
            </p:nvSpPr>
            <p:spPr>
              <a:xfrm>
                <a:off x="5873676" y="4030143"/>
                <a:ext cx="3102644" cy="47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</m:d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bg-B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bg-B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bg-BG" b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B6297D-4499-4FCE-8C0D-1FA3B35F8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76" y="4030143"/>
                <a:ext cx="3102644" cy="478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E65B710-43B2-487B-8A9B-799D71F1F6B2}"/>
              </a:ext>
            </a:extLst>
          </p:cNvPr>
          <p:cNvGrpSpPr/>
          <p:nvPr/>
        </p:nvGrpSpPr>
        <p:grpSpPr>
          <a:xfrm>
            <a:off x="698569" y="1340768"/>
            <a:ext cx="3165675" cy="1355105"/>
            <a:chOff x="698569" y="3284984"/>
            <a:chExt cx="3165675" cy="13551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CC464-9AE5-40D9-BC23-F0DD10B4C716}"/>
                    </a:ext>
                  </a:extLst>
                </p:cNvPr>
                <p:cNvSpPr txBox="1"/>
                <p:nvPr/>
              </p:nvSpPr>
              <p:spPr>
                <a:xfrm>
                  <a:off x="698569" y="3855194"/>
                  <a:ext cx="3165675" cy="7848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bg-B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bg-BG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bg-BG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  <m:r>
                          <a:rPr lang="bg-B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bg-BG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bg-BG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bg-BG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bg-BG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bg-BG" b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CC464-9AE5-40D9-BC23-F0DD10B4C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9" y="3855194"/>
                  <a:ext cx="3165675" cy="7848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37FC2A-71D0-4701-BC5E-E1D7349A36F3}"/>
                </a:ext>
              </a:extLst>
            </p:cNvPr>
            <p:cNvSpPr txBox="1"/>
            <p:nvPr/>
          </p:nvSpPr>
          <p:spPr>
            <a:xfrm>
              <a:off x="1055440" y="3284984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en-US" sz="1600" dirty="0">
                  <a:latin typeface="Palatino Linotype" panose="02040502050505030304" pitchFamily="18" charset="0"/>
                </a:rPr>
                <a:t>Участват всички</a:t>
              </a:r>
              <a:r>
                <a:rPr lang="bg-BG" altLang="en-US" sz="1600" dirty="0">
                  <a:solidFill>
                    <a:srgbClr val="00CC00"/>
                  </a:solidFill>
                  <a:latin typeface="Palatino Linotype" panose="02040502050505030304" pitchFamily="18" charset="0"/>
                </a:rPr>
                <a:t> валентни нуклони</a:t>
              </a:r>
              <a:endParaRPr lang="bg-BG" sz="1600" b="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4">
                <a:extLst>
                  <a:ext uri="{FF2B5EF4-FFF2-40B4-BE49-F238E27FC236}">
                    <a16:creationId xmlns:a16="http://schemas.microsoft.com/office/drawing/2014/main" id="{01DBC5CF-2928-4BE4-AB47-EFA7CA7DD7E3}"/>
                  </a:ext>
                </a:extLst>
              </p:cNvPr>
              <p:cNvSpPr txBox="1"/>
              <p:nvPr/>
            </p:nvSpPr>
            <p:spPr>
              <a:xfrm>
                <a:off x="2927648" y="3952628"/>
                <a:ext cx="2568393" cy="49468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=0.7∗</m:t>
                      </m:r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</m:t>
                      </m:r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ℓ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bg-BG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m:rPr>
                          <m:nor/>
                        </m:rPr>
                        <a:rPr lang="bg-BG" sz="1600" i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</a:rPr>
                        <m:t>D</m:t>
                      </m:r>
                      <m:r>
                        <a:rPr lang="bg-BG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bg-BG" sz="1600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bg-BG" sz="1600">
                  <a:solidFill>
                    <a:prstClr val="black"/>
                  </a:solidFill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=0.7∗</m:t>
                      </m:r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</m:t>
                      </m:r>
                      <m:sSubSup>
                        <m:sSubSupPr>
                          <m:ctrlP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ℓ</m:t>
                          </m:r>
                        </m:sub>
                        <m:sup>
                          <m:r>
                            <a:rPr kumimoji="0" lang="bg-BG" sz="16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p>
                      </m:sSubSup>
                      <m:r>
                        <a:rPr kumimoji="0" lang="bg-BG" sz="16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lang="bg-BG" sz="1600" i="1" smtClean="0">
                          <a:solidFill>
                            <a:prstClr val="black"/>
                          </a:solidFill>
                          <a:latin typeface="Symbol" panose="05050102010706020507" pitchFamily="18" charset="2"/>
                        </a:rPr>
                        <m:t>D</m:t>
                      </m:r>
                      <m:r>
                        <a:rPr lang="bg-BG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bg-BG" sz="1600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bg-BG" sz="160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8" name="TextBox 24">
                <a:extLst>
                  <a:ext uri="{FF2B5EF4-FFF2-40B4-BE49-F238E27FC236}">
                    <a16:creationId xmlns:a16="http://schemas.microsoft.com/office/drawing/2014/main" id="{01DBC5CF-2928-4BE4-AB47-EFA7CA7D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952628"/>
                <a:ext cx="2568393" cy="494687"/>
              </a:xfrm>
              <a:prstGeom prst="rect">
                <a:avLst/>
              </a:prstGeom>
              <a:blipFill>
                <a:blip r:embed="rId8"/>
                <a:stretch>
                  <a:fillRect l="-2844" r="-948" b="-1097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D4F8C6D-39F0-4826-B8DE-7F48466FD93D}"/>
              </a:ext>
            </a:extLst>
          </p:cNvPr>
          <p:cNvSpPr txBox="1"/>
          <p:nvPr/>
        </p:nvSpPr>
        <p:spPr>
          <a:xfrm>
            <a:off x="3255677" y="3212976"/>
            <a:ext cx="1885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i="1">
                <a:solidFill>
                  <a:srgbClr val="98C723"/>
                </a:solidFill>
                <a:latin typeface="Palatino Linotype" panose="02040502050505030304" pitchFamily="18" charset="0"/>
              </a:rPr>
              <a:t>или ефективни</a:t>
            </a:r>
            <a:r>
              <a:rPr lang="bg-BG" b="1" i="1">
                <a:solidFill>
                  <a:srgbClr val="9ECA30"/>
                </a:solidFill>
                <a:latin typeface="Palatino Linotype" panose="02040502050505030304" pitchFamily="18" charset="0"/>
              </a:rPr>
              <a:t> </a:t>
            </a:r>
            <a:br>
              <a:rPr lang="bg-BG" i="1">
                <a:solidFill>
                  <a:srgbClr val="9ECA30"/>
                </a:solidFill>
                <a:latin typeface="Palatino Linotype" panose="02040502050505030304" pitchFamily="18" charset="0"/>
              </a:rPr>
            </a:br>
            <a:r>
              <a:rPr lang="bg-BG" b="0" i="1">
                <a:solidFill>
                  <a:srgbClr val="9ECA3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</a:t>
            </a:r>
            <a:r>
              <a:rPr lang="bg-BG" b="1" i="1">
                <a:solidFill>
                  <a:srgbClr val="9ECA30"/>
                </a:solidFill>
                <a:latin typeface="Palatino Linotype" panose="02040502050505030304" pitchFamily="18" charset="0"/>
              </a:rPr>
              <a:t>  фактори</a:t>
            </a:r>
            <a:endParaRPr lang="bg-BG" b="1" i="1">
              <a:solidFill>
                <a:srgbClr val="98C72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5CC091-FC75-4667-9123-588916671237}"/>
              </a:ext>
            </a:extLst>
          </p:cNvPr>
          <p:cNvSpPr/>
          <p:nvPr/>
        </p:nvSpPr>
        <p:spPr>
          <a:xfrm>
            <a:off x="3395067" y="3864286"/>
            <a:ext cx="357909" cy="647332"/>
          </a:xfrm>
          <a:prstGeom prst="ellipse">
            <a:avLst/>
          </a:prstGeom>
          <a:noFill/>
          <a:ln>
            <a:solidFill>
              <a:srgbClr val="98C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E75989-74FF-4F63-9B6A-4B80596DB8E8}"/>
              </a:ext>
            </a:extLst>
          </p:cNvPr>
          <p:cNvSpPr/>
          <p:nvPr/>
        </p:nvSpPr>
        <p:spPr>
          <a:xfrm rot="3184932">
            <a:off x="4958631" y="3775944"/>
            <a:ext cx="386479" cy="930511"/>
          </a:xfrm>
          <a:prstGeom prst="ellipse">
            <a:avLst/>
          </a:prstGeom>
          <a:noFill/>
          <a:ln>
            <a:solidFill>
              <a:srgbClr val="98C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D5874D-42AE-4B05-9AB0-FA5795A988BA}"/>
              </a:ext>
            </a:extLst>
          </p:cNvPr>
          <p:cNvGrpSpPr/>
          <p:nvPr/>
        </p:nvGrpSpPr>
        <p:grpSpPr>
          <a:xfrm rot="456013">
            <a:off x="524863" y="4902561"/>
            <a:ext cx="3126177" cy="1202344"/>
            <a:chOff x="9012589" y="5013176"/>
            <a:chExt cx="3126177" cy="120234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ED74DF-ECB4-4D71-ABD4-0DAD3EAC7A27}"/>
                </a:ext>
              </a:extLst>
            </p:cNvPr>
            <p:cNvSpPr/>
            <p:nvPr/>
          </p:nvSpPr>
          <p:spPr>
            <a:xfrm>
              <a:off x="9264352" y="5013176"/>
              <a:ext cx="2568393" cy="1202344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tint val="80000"/>
                    <a:satMod val="250000"/>
                  </a:schemeClr>
                </a:gs>
                <a:gs pos="45000">
                  <a:srgbClr val="B5D76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537462-6763-4A4D-9E5F-7DD1357A00DC}"/>
                </a:ext>
              </a:extLst>
            </p:cNvPr>
            <p:cNvSpPr txBox="1"/>
            <p:nvPr/>
          </p:nvSpPr>
          <p:spPr>
            <a:xfrm>
              <a:off x="9012589" y="5178089"/>
              <a:ext cx="31261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b="0" dirty="0">
                  <a:latin typeface="+mn-lt"/>
                </a:rPr>
                <a:t>Има ли физична причина</a:t>
              </a:r>
              <a:br>
                <a:rPr lang="bg-BG" b="0" dirty="0">
                  <a:latin typeface="+mn-lt"/>
                </a:rPr>
              </a:br>
              <a:r>
                <a:rPr lang="bg-BG" b="0" dirty="0">
                  <a:latin typeface="+mn-lt"/>
                </a:rPr>
                <a:t> за “стандартното</a:t>
              </a:r>
              <a:br>
                <a:rPr lang="bg-BG" b="0" dirty="0">
                  <a:latin typeface="+mn-lt"/>
                </a:rPr>
              </a:br>
              <a:r>
                <a:rPr lang="bg-BG" b="0" dirty="0">
                  <a:latin typeface="+mn-lt"/>
                </a:rPr>
                <a:t>намаление” от 0.7?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FAE50BE-AE8D-4EB1-99A6-C1D51EB83E33}"/>
              </a:ext>
            </a:extLst>
          </p:cNvPr>
          <p:cNvCxnSpPr>
            <a:cxnSpLocks/>
            <a:stCxn id="31" idx="3"/>
          </p:cNvCxnSpPr>
          <p:nvPr/>
        </p:nvCxnSpPr>
        <p:spPr>
          <a:xfrm flipH="1">
            <a:off x="2362669" y="4416818"/>
            <a:ext cx="1084813" cy="5963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17592A1-D70F-41E7-A283-446591F2767E}"/>
              </a:ext>
            </a:extLst>
          </p:cNvPr>
          <p:cNvSpPr txBox="1"/>
          <p:nvPr/>
        </p:nvSpPr>
        <p:spPr>
          <a:xfrm>
            <a:off x="3887702" y="5114508"/>
            <a:ext cx="614207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altLang="en-US">
                <a:solidFill>
                  <a:srgbClr val="7030A0"/>
                </a:solidFill>
                <a:latin typeface="Palatino Linotype" panose="02040502050505030304" pitchFamily="18" charset="0"/>
              </a:rPr>
              <a:t>Чувствителност на ядрените моменти към:</a:t>
            </a:r>
          </a:p>
          <a:p>
            <a:pPr marL="0" lvl="1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600" b="0">
                <a:solidFill>
                  <a:srgbClr val="FF0000"/>
                </a:solidFill>
                <a:latin typeface="Palatino Linotype" panose="02040502050505030304" pitchFamily="18" charset="0"/>
              </a:rPr>
              <a:t>валентни частици и тяхната конфигурация;</a:t>
            </a:r>
          </a:p>
          <a:p>
            <a:pPr marL="0" lvl="1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600" b="0">
                <a:solidFill>
                  <a:prstClr val="black"/>
                </a:solidFill>
                <a:latin typeface="Palatino Linotype" panose="02040502050505030304" pitchFamily="18" charset="0"/>
              </a:rPr>
              <a:t> поляризация на ядката </a:t>
            </a:r>
            <a:r>
              <a:rPr lang="bg-BG" sz="1600" b="0">
                <a:solidFill>
                  <a:srgbClr val="C00000"/>
                </a:solidFill>
                <a:latin typeface="Palatino Linotype" panose="02040502050505030304" pitchFamily="18" charset="0"/>
              </a:rPr>
              <a:t>(M1 възбуждания);</a:t>
            </a:r>
          </a:p>
          <a:p>
            <a:pPr marL="0" lvl="1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600" b="0">
                <a:solidFill>
                  <a:srgbClr val="FF0000"/>
                </a:solidFill>
                <a:latin typeface="Palatino Linotype" panose="02040502050505030304" pitchFamily="18" charset="0"/>
              </a:rPr>
              <a:t>чистота на вълновата функция </a:t>
            </a:r>
            <a:br>
              <a:rPr lang="bg-BG" sz="1600" b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bg-BG" sz="1600" b="0">
                <a:solidFill>
                  <a:srgbClr val="FF0000"/>
                </a:solidFill>
                <a:latin typeface="Palatino Linotype" panose="02040502050505030304" pitchFamily="18" charset="0"/>
              </a:rPr>
              <a:t>	</a:t>
            </a:r>
            <a:r>
              <a:rPr lang="bg-BG" sz="1600" b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(смесвания на конфигурациите)</a:t>
            </a:r>
          </a:p>
        </p:txBody>
      </p:sp>
    </p:spTree>
    <p:extLst>
      <p:ext uri="{BB962C8B-B14F-4D97-AF65-F5344CB8AC3E}">
        <p14:creationId xmlns:p14="http://schemas.microsoft.com/office/powerpoint/2010/main" val="2389968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265F-250F-47C9-8693-A65B9EAC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Предишни измервания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0E4B-A217-4F14-BFDA-CA09660D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764704"/>
            <a:ext cx="10972800" cy="5289451"/>
          </a:xfrm>
        </p:spPr>
        <p:txBody>
          <a:bodyPr>
            <a:normAutofit/>
          </a:bodyPr>
          <a:lstStyle/>
          <a:p>
            <a:r>
              <a:rPr lang="bg-BG" sz="2400" dirty="0"/>
              <a:t>Апаратура в</a:t>
            </a:r>
            <a:r>
              <a:rPr lang="en-GB" sz="2400" dirty="0"/>
              <a:t> TRIUMF</a:t>
            </a:r>
            <a:r>
              <a:rPr lang="bg-BG" sz="2400" dirty="0"/>
              <a:t>, Канада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2052" name="Picture 4" descr="Fig. 1">
            <a:extLst>
              <a:ext uri="{FF2B5EF4-FFF2-40B4-BE49-F238E27FC236}">
                <a16:creationId xmlns:a16="http://schemas.microsoft.com/office/drawing/2014/main" id="{F897731A-AAD3-4E1B-B73F-738F30F3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" y="1340768"/>
            <a:ext cx="4138660" cy="33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7527D5-C3BB-4C44-B6FE-5B98FD3772DB}"/>
              </a:ext>
            </a:extLst>
          </p:cNvPr>
          <p:cNvGraphicFramePr>
            <a:graphicFrameLocks noGrp="1"/>
          </p:cNvGraphicFramePr>
          <p:nvPr/>
        </p:nvGraphicFramePr>
        <p:xfrm>
          <a:off x="4641048" y="2276872"/>
          <a:ext cx="72155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403284972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3740424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1417744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89812540"/>
                    </a:ext>
                  </a:extLst>
                </a:gridCol>
                <a:gridCol w="991463">
                  <a:extLst>
                    <a:ext uri="{9D8B030D-6E8A-4147-A177-3AD203B41FA5}">
                      <a16:colId xmlns:a16="http://schemas.microsoft.com/office/drawing/2014/main" val="2708123136"/>
                    </a:ext>
                  </a:extLst>
                </a:gridCol>
                <a:gridCol w="896129">
                  <a:extLst>
                    <a:ext uri="{9D8B030D-6E8A-4147-A177-3AD203B41FA5}">
                      <a16:colId xmlns:a16="http://schemas.microsoft.com/office/drawing/2014/main" val="222595001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25089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Mother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daughter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 [%]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 [</a:t>
                      </a:r>
                      <a:r>
                        <a:rPr lang="en-GB" sz="1600" dirty="0" err="1"/>
                        <a:t>pps</a:t>
                      </a:r>
                      <a:r>
                        <a:rPr lang="en-GB" sz="1600" dirty="0"/>
                        <a:t>]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Events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time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Ref. </a:t>
                      </a:r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12532156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15</a:t>
                      </a:r>
                      <a:r>
                        <a:rPr lang="en-GB" sz="1400" dirty="0"/>
                        <a:t>B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15</a:t>
                      </a:r>
                      <a:r>
                        <a:rPr lang="en-GB" sz="1400" dirty="0"/>
                        <a:t>C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2x10</a:t>
                      </a:r>
                      <a:r>
                        <a:rPr lang="en-GB" sz="1400" baseline="30000" dirty="0"/>
                        <a:t>4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H.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Miyatake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fr-FR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et al.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/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6905180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11</a:t>
                      </a:r>
                      <a:r>
                        <a:rPr lang="en-GB" sz="1400" dirty="0"/>
                        <a:t>Li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11</a:t>
                      </a:r>
                      <a:r>
                        <a:rPr lang="en-GB" sz="1400" dirty="0"/>
                        <a:t>Be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4.8x10</a:t>
                      </a:r>
                      <a:r>
                        <a:rPr lang="en-GB" sz="1400" baseline="30000" dirty="0"/>
                        <a:t>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4"/>
                        </a:rPr>
                        <a:t>Y. Hirayama </a:t>
                      </a:r>
                      <a:r>
                        <a:rPr lang="en-GB" sz="1400" i="1" dirty="0">
                          <a:hlinkClick r:id="rId4"/>
                        </a:rPr>
                        <a:t>et al.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26258564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28</a:t>
                      </a:r>
                      <a:r>
                        <a:rPr lang="en-GB" sz="1400" dirty="0"/>
                        <a:t>Na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28</a:t>
                      </a:r>
                      <a:r>
                        <a:rPr lang="en-GB" sz="1400" dirty="0"/>
                        <a:t>Mg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~50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450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 x 10</a:t>
                      </a:r>
                      <a:r>
                        <a:rPr lang="en-GB" sz="1400" baseline="30000" dirty="0"/>
                        <a:t>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 h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5"/>
                        </a:rPr>
                        <a:t>K. Kura </a:t>
                      </a:r>
                      <a:r>
                        <a:rPr lang="en-GB" sz="1400" i="1" dirty="0">
                          <a:hlinkClick r:id="rId5"/>
                        </a:rPr>
                        <a:t>et al.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1172040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17</a:t>
                      </a:r>
                      <a:r>
                        <a:rPr lang="en-GB" sz="1400" dirty="0"/>
                        <a:t>B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17</a:t>
                      </a:r>
                      <a:r>
                        <a:rPr lang="en-GB" sz="1400" dirty="0"/>
                        <a:t>C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2 - 3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6"/>
                        </a:rPr>
                        <a:t>H. Ueno </a:t>
                      </a:r>
                      <a:r>
                        <a:rPr lang="en-GB" sz="1400" i="1" dirty="0">
                          <a:hlinkClick r:id="rId6"/>
                        </a:rPr>
                        <a:t>et al.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17886545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29-30</a:t>
                      </a:r>
                      <a:r>
                        <a:rPr lang="en-GB" sz="1400" dirty="0"/>
                        <a:t>Na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30000" dirty="0"/>
                        <a:t>29-30</a:t>
                      </a:r>
                      <a:r>
                        <a:rPr lang="en-GB" sz="1400" dirty="0"/>
                        <a:t>Mg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~35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80-15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~10</a:t>
                      </a:r>
                      <a:r>
                        <a:rPr lang="en-GB" sz="1400" baseline="30000" dirty="0"/>
                        <a:t>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50-150 h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7"/>
                        </a:rPr>
                        <a:t>T. </a:t>
                      </a:r>
                      <a:r>
                        <a:rPr lang="en-GB" sz="1400" dirty="0" err="1">
                          <a:hlinkClick r:id="rId7"/>
                        </a:rPr>
                        <a:t>Shimoda</a:t>
                      </a:r>
                      <a:r>
                        <a:rPr lang="en-GB" sz="1400" dirty="0">
                          <a:hlinkClick r:id="rId7"/>
                        </a:rPr>
                        <a:t> </a:t>
                      </a:r>
                      <a:r>
                        <a:rPr lang="en-GB" sz="1400" i="1" dirty="0">
                          <a:hlinkClick r:id="rId7"/>
                        </a:rPr>
                        <a:t>et al.</a:t>
                      </a:r>
                      <a:endParaRPr lang="en-GB" sz="1400" i="1" dirty="0"/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656885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31</a:t>
                      </a:r>
                      <a:r>
                        <a:rPr lang="en-GB" sz="1400" dirty="0"/>
                        <a:t>Na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31</a:t>
                      </a:r>
                      <a:r>
                        <a:rPr lang="en-GB" sz="1400" dirty="0"/>
                        <a:t>Mg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1.4 x 10</a:t>
                      </a:r>
                      <a:r>
                        <a:rPr lang="en-GB" sz="1400" baseline="30000" dirty="0"/>
                        <a:t>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6.7 h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8"/>
                        </a:rPr>
                        <a:t>H. </a:t>
                      </a:r>
                      <a:r>
                        <a:rPr lang="en-GB" sz="1400" dirty="0" err="1">
                          <a:hlinkClick r:id="rId8"/>
                        </a:rPr>
                        <a:t>Nishibata</a:t>
                      </a:r>
                      <a:r>
                        <a:rPr lang="en-GB" sz="1400" dirty="0">
                          <a:hlinkClick r:id="rId8"/>
                        </a:rPr>
                        <a:t> </a:t>
                      </a:r>
                      <a:r>
                        <a:rPr lang="en-GB" sz="1400" i="1" dirty="0">
                          <a:hlinkClick r:id="rId8"/>
                        </a:rPr>
                        <a:t>et al.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42126127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31</a:t>
                      </a:r>
                      <a:r>
                        <a:rPr lang="en-GB" sz="1400" dirty="0"/>
                        <a:t>Mg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31</a:t>
                      </a:r>
                      <a:r>
                        <a:rPr lang="en-GB" sz="1400" dirty="0"/>
                        <a:t>Al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2.8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 x 10</a:t>
                      </a:r>
                      <a:r>
                        <a:rPr lang="en-GB" sz="1400" baseline="30000" dirty="0"/>
                        <a:t>3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 x 10</a:t>
                      </a:r>
                      <a:r>
                        <a:rPr lang="en-GB" sz="1400" baseline="30000" dirty="0"/>
                        <a:t>7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 h</a:t>
                      </a:r>
                    </a:p>
                  </a:txBody>
                  <a:tcPr marL="74822" marR="748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hlinkClick r:id="rId9"/>
                        </a:rPr>
                        <a:t>H. </a:t>
                      </a:r>
                      <a:r>
                        <a:rPr lang="en-GB" sz="1400" dirty="0" err="1">
                          <a:hlinkClick r:id="rId9"/>
                        </a:rPr>
                        <a:t>Nishibata</a:t>
                      </a:r>
                      <a:r>
                        <a:rPr lang="en-GB" sz="1400" dirty="0">
                          <a:hlinkClick r:id="rId9"/>
                        </a:rPr>
                        <a:t> </a:t>
                      </a:r>
                      <a:r>
                        <a:rPr lang="en-GB" sz="1400" i="1" dirty="0">
                          <a:hlinkClick r:id="rId9"/>
                        </a:rPr>
                        <a:t>et al.</a:t>
                      </a:r>
                      <a:endParaRPr lang="en-GB" sz="1400" i="1" dirty="0"/>
                    </a:p>
                  </a:txBody>
                  <a:tcPr marL="74822" marR="74822"/>
                </a:tc>
                <a:extLst>
                  <a:ext uri="{0D108BD9-81ED-4DB2-BD59-A6C34878D82A}">
                    <a16:rowId xmlns:a16="http://schemas.microsoft.com/office/drawing/2014/main" val="11112705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B3B46C-EF7B-4837-9CB7-B4674742ABA8}"/>
              </a:ext>
            </a:extLst>
          </p:cNvPr>
          <p:cNvSpPr txBox="1"/>
          <p:nvPr/>
        </p:nvSpPr>
        <p:spPr>
          <a:xfrm>
            <a:off x="5778510" y="703234"/>
            <a:ext cx="589156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/>
              <a:t>9 Ge </a:t>
            </a:r>
            <a:r>
              <a:rPr lang="bg-BG" sz="2000" b="0" dirty="0"/>
              <a:t>детектора с</a:t>
            </a:r>
            <a:r>
              <a:rPr lang="en-GB" sz="2000" b="0" dirty="0"/>
              <a:t> ~2% </a:t>
            </a:r>
            <a:r>
              <a:rPr lang="bg-BG" sz="2000" b="0" dirty="0"/>
              <a:t>ефективност </a:t>
            </a:r>
            <a:r>
              <a:rPr lang="en-GB" sz="2000" b="0" dirty="0"/>
              <a:t>(1.3 MeV)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/>
              <a:t>9 </a:t>
            </a:r>
            <a:r>
              <a:rPr lang="bg-BG" sz="2000" b="0" dirty="0"/>
              <a:t>пластични сцинтилатора</a:t>
            </a:r>
            <a:r>
              <a:rPr lang="en-GB" sz="2000" b="0" dirty="0"/>
              <a:t> </a:t>
            </a:r>
            <a:r>
              <a:rPr lang="bg-BG" sz="2000" b="0" dirty="0"/>
              <a:t>с </a:t>
            </a:r>
            <a:r>
              <a:rPr lang="en-GB" sz="2000" b="0" dirty="0"/>
              <a:t>~30% </a:t>
            </a:r>
            <a:r>
              <a:rPr lang="bg-BG" sz="2000" b="0" dirty="0"/>
              <a:t>ефективност</a:t>
            </a:r>
            <a:endParaRPr lang="en-GB" sz="20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b="0" dirty="0"/>
              <a:t>Постоянен магнит</a:t>
            </a:r>
            <a:r>
              <a:rPr lang="en-GB" sz="2000" b="0" dirty="0"/>
              <a:t> B ~0.5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78860-DB4F-48AF-A3B8-FA73E855FED4}"/>
              </a:ext>
            </a:extLst>
          </p:cNvPr>
          <p:cNvSpPr txBox="1"/>
          <p:nvPr/>
        </p:nvSpPr>
        <p:spPr>
          <a:xfrm>
            <a:off x="2841023" y="5180999"/>
            <a:ext cx="5069589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0" dirty="0"/>
              <a:t>Поляризация на спиновете</a:t>
            </a:r>
            <a:r>
              <a:rPr lang="en-GB" b="0" dirty="0"/>
              <a:t>: </a:t>
            </a:r>
            <a:r>
              <a:rPr lang="en-GB" b="0" dirty="0">
                <a:solidFill>
                  <a:srgbClr val="FF0000"/>
                </a:solidFill>
              </a:rPr>
              <a:t>2 –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0" dirty="0"/>
              <a:t>Интензивност на снопа</a:t>
            </a:r>
            <a:r>
              <a:rPr lang="en-GB" b="0" dirty="0"/>
              <a:t>: </a:t>
            </a:r>
            <a:r>
              <a:rPr lang="en-GB" b="0" dirty="0">
                <a:solidFill>
                  <a:srgbClr val="3333FF"/>
                </a:solidFill>
              </a:rPr>
              <a:t>20 – </a:t>
            </a:r>
            <a:r>
              <a:rPr lang="bg-BG" b="0" dirty="0">
                <a:solidFill>
                  <a:srgbClr val="3333FF"/>
                </a:solidFill>
              </a:rPr>
              <a:t>няколко </a:t>
            </a:r>
            <a:r>
              <a:rPr lang="en-GB" b="0" dirty="0">
                <a:solidFill>
                  <a:srgbClr val="3333FF"/>
                </a:solidFill>
              </a:rPr>
              <a:t>10</a:t>
            </a:r>
            <a:r>
              <a:rPr lang="en-GB" b="0" baseline="30000" dirty="0">
                <a:solidFill>
                  <a:srgbClr val="3333FF"/>
                </a:solidFill>
              </a:rPr>
              <a:t>3</a:t>
            </a:r>
            <a:r>
              <a:rPr lang="en-GB" b="0" dirty="0">
                <a:solidFill>
                  <a:srgbClr val="3333FF"/>
                </a:solidFill>
              </a:rPr>
              <a:t> </a:t>
            </a:r>
            <a:r>
              <a:rPr lang="en-GB" b="0" dirty="0" err="1">
                <a:solidFill>
                  <a:srgbClr val="3333FF"/>
                </a:solidFill>
              </a:rPr>
              <a:t>pps</a:t>
            </a:r>
            <a:endParaRPr lang="en-GB" b="0" dirty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Symbol" panose="05050102010706020507" pitchFamily="18" charset="2"/>
              </a:rPr>
              <a:t>b-g</a:t>
            </a:r>
            <a:r>
              <a:rPr lang="en-GB" b="0" dirty="0"/>
              <a:t> </a:t>
            </a:r>
            <a:r>
              <a:rPr lang="bg-BG" b="0" dirty="0"/>
              <a:t>съвпадения – типично около </a:t>
            </a:r>
            <a:r>
              <a:rPr lang="en-GB" b="0" dirty="0"/>
              <a:t>10</a:t>
            </a:r>
            <a:r>
              <a:rPr lang="en-GB" b="0" baseline="30000" dirty="0"/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0" dirty="0"/>
              <a:t>Време за едно измерване</a:t>
            </a:r>
            <a:r>
              <a:rPr lang="en-GB" b="0" dirty="0"/>
              <a:t>: </a:t>
            </a:r>
            <a:r>
              <a:rPr lang="bg-BG" b="0" dirty="0"/>
              <a:t>от няколко часа до няколко дена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057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66974"/>
            <a:ext cx="11377264" cy="5342346"/>
          </a:xfrm>
        </p:spPr>
        <p:txBody>
          <a:bodyPr>
            <a:noAutofit/>
          </a:bodyPr>
          <a:lstStyle/>
          <a:p>
            <a:pPr marL="342000" algn="just">
              <a:spcBef>
                <a:spcPts val="0"/>
              </a:spcBef>
              <a:spcAft>
                <a:spcPts val="3600"/>
              </a:spcAft>
            </a:pPr>
            <a:r>
              <a:rPr lang="bg-BG" sz="2000" dirty="0">
                <a:solidFill>
                  <a:srgbClr val="7030A0"/>
                </a:solidFill>
              </a:rPr>
              <a:t>Ядрените моменти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 експериментална наблюдаема, която може да ни предостави </a:t>
            </a:r>
            <a:r>
              <a:rPr lang="bg-BG" sz="2000" dirty="0">
                <a:solidFill>
                  <a:srgbClr val="0000CC"/>
                </a:solidFill>
              </a:rPr>
              <a:t>ключова информация за чистотата на вълновите функции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Методите за техните измервания са разнообразни и продължават да се развиват.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bg-BG" sz="2000" dirty="0">
                <a:solidFill>
                  <a:schemeClr val="tx1"/>
                </a:solidFill>
              </a:rPr>
              <a:t>Нерядко новите идеи не са нищо друго от нови интерпретации на добре забравени стари такива (също както и в модата)</a:t>
            </a:r>
            <a:endParaRPr lang="en-US" sz="2000" dirty="0">
              <a:solidFill>
                <a:schemeClr val="tx1"/>
              </a:solidFill>
            </a:endParaRPr>
          </a:p>
          <a:p>
            <a:pPr marL="342000" algn="just">
              <a:spcBef>
                <a:spcPts val="0"/>
              </a:spcBef>
              <a:spcAft>
                <a:spcPts val="3600"/>
              </a:spcAft>
            </a:pPr>
            <a:r>
              <a:rPr lang="bg-BG" sz="2000" dirty="0">
                <a:solidFill>
                  <a:srgbClr val="0000CC"/>
                </a:solidFill>
              </a:rPr>
              <a:t>Инсталации за ядренофизични изследвания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съществуват (или се строят в момента) в не-малко държави на практика </a:t>
            </a:r>
            <a:r>
              <a:rPr lang="bg-BG" sz="2000" dirty="0">
                <a:solidFill>
                  <a:srgbClr val="FF0000"/>
                </a:solidFill>
              </a:rPr>
              <a:t>по целия свят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Позицията на „физик“ в катедра Атомна физика, в крайна сметка, се оказва не лоша отправна точка за едно </a:t>
            </a:r>
            <a:r>
              <a:rPr lang="bg-BG" sz="2000" dirty="0">
                <a:solidFill>
                  <a:srgbClr val="00B0F0"/>
                </a:solidFill>
              </a:rPr>
              <a:t>околосветско пътешествие в света на ядрената физика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342000" algn="just">
              <a:spcBef>
                <a:spcPts val="0"/>
              </a:spcBef>
              <a:spcAft>
                <a:spcPts val="3600"/>
              </a:spcAft>
            </a:pP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една научна колаборация са необходими 3 основни елемента – </a:t>
            </a:r>
            <a:r>
              <a:rPr lang="bg-BG" sz="2000" dirty="0">
                <a:solidFill>
                  <a:srgbClr val="FF0000"/>
                </a:solidFill>
              </a:rPr>
              <a:t>идеи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средства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„</a:t>
            </a:r>
            <a:r>
              <a:rPr lang="bg-BG" sz="2000" dirty="0">
                <a:solidFill>
                  <a:srgbClr val="0000CC"/>
                </a:solidFill>
              </a:rPr>
              <a:t>квалифицирана работна ръка</a:t>
            </a:r>
            <a:r>
              <a:rPr lang="bg-BG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“. Всеки има право да участва с това, с което разполага.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74" y="97402"/>
            <a:ext cx="11832252" cy="472302"/>
          </a:xfrm>
        </p:spPr>
        <p:txBody>
          <a:bodyPr/>
          <a:lstStyle/>
          <a:p>
            <a:r>
              <a:rPr lang="bg-BG" dirty="0"/>
              <a:t>(лични) Изводи и заключения?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44AA3-8B9B-4048-BF50-860225F0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0A067-B75F-44AA-ACF6-8C500E83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80" y="3068960"/>
            <a:ext cx="977566" cy="977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2319D-5E3E-4672-AEC2-5639358CA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9" b="14444"/>
          <a:stretch/>
        </p:blipFill>
        <p:spPr>
          <a:xfrm>
            <a:off x="6488620" y="3094801"/>
            <a:ext cx="1175729" cy="8382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0CAF-A9AC-4FAA-B63B-5A89FCF9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82" y="692696"/>
            <a:ext cx="11928606" cy="2334314"/>
          </a:xfrm>
        </p:spPr>
        <p:txBody>
          <a:bodyPr lIns="0" tIns="36000" rIns="0" bIns="36000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CC"/>
                </a:solidFill>
              </a:rPr>
              <a:t>K.</a:t>
            </a:r>
            <a:r>
              <a:rPr lang="bg-BG" sz="1800" b="1" dirty="0">
                <a:solidFill>
                  <a:srgbClr val="0000CC"/>
                </a:solidFill>
              </a:rPr>
              <a:t> Стойчев</a:t>
            </a:r>
            <a:r>
              <a:rPr lang="en-US" sz="1800" dirty="0">
                <a:solidFill>
                  <a:schemeClr val="tx1"/>
                </a:solidFill>
              </a:rPr>
              <a:t>, S. Go, F. </a:t>
            </a:r>
            <a:r>
              <a:rPr lang="en-US" sz="1800" dirty="0" err="1">
                <a:solidFill>
                  <a:schemeClr val="tx1"/>
                </a:solidFill>
              </a:rPr>
              <a:t>Spee</a:t>
            </a:r>
            <a:r>
              <a:rPr lang="en-US" sz="1800" dirty="0">
                <a:solidFill>
                  <a:schemeClr val="tx1"/>
                </a:solidFill>
              </a:rPr>
              <a:t>, H. Baba, </a:t>
            </a:r>
            <a:r>
              <a:rPr lang="bg-BG" sz="1800" b="1" dirty="0">
                <a:solidFill>
                  <a:srgbClr val="0000CC"/>
                </a:solidFill>
              </a:rPr>
              <a:t>Д.Л. Балабански</a:t>
            </a:r>
            <a:r>
              <a:rPr lang="en-US" sz="1800" dirty="0">
                <a:solidFill>
                  <a:schemeClr val="tx1"/>
                </a:solidFill>
              </a:rPr>
              <a:t>, S.R. Ban, G. Belier, D. Choudhury, A. </a:t>
            </a:r>
            <a:r>
              <a:rPr lang="en-US" sz="1800" dirty="0" err="1">
                <a:solidFill>
                  <a:schemeClr val="tx1"/>
                </a:solidFill>
              </a:rPr>
              <a:t>Coman</a:t>
            </a:r>
            <a:r>
              <a:rPr lang="en-US" sz="1800" dirty="0">
                <a:solidFill>
                  <a:schemeClr val="tx1"/>
                </a:solidFill>
              </a:rPr>
              <a:t>, J.G. Correia,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C. </a:t>
            </a:r>
            <a:r>
              <a:rPr lang="en-US" sz="1800" dirty="0" err="1">
                <a:solidFill>
                  <a:schemeClr val="tx1"/>
                </a:solidFill>
              </a:rPr>
              <a:t>Costache</a:t>
            </a:r>
            <a:r>
              <a:rPr lang="en-US" sz="1800" dirty="0">
                <a:solidFill>
                  <a:schemeClr val="tx1"/>
                </a:solidFill>
              </a:rPr>
              <a:t>, J. M. </a:t>
            </a:r>
            <a:r>
              <a:rPr lang="en-US" sz="1800" dirty="0" err="1">
                <a:solidFill>
                  <a:schemeClr val="tx1"/>
                </a:solidFill>
              </a:rPr>
              <a:t>Daugas</a:t>
            </a:r>
            <a:r>
              <a:rPr lang="en-US" sz="1800" dirty="0">
                <a:solidFill>
                  <a:schemeClr val="tx1"/>
                </a:solidFill>
              </a:rPr>
              <a:t>, L. M. </a:t>
            </a:r>
            <a:r>
              <a:rPr lang="en-US" sz="1800" dirty="0" err="1">
                <a:solidFill>
                  <a:schemeClr val="tx1"/>
                </a:solidFill>
              </a:rPr>
              <a:t>Fraile</a:t>
            </a:r>
            <a:r>
              <a:rPr lang="en-US" sz="1800" dirty="0">
                <a:solidFill>
                  <a:schemeClr val="tx1"/>
                </a:solidFill>
              </a:rPr>
              <a:t>, N. Fukuda, Y. </a:t>
            </a:r>
            <a:r>
              <a:rPr lang="en-US" sz="1800" dirty="0" err="1">
                <a:solidFill>
                  <a:schemeClr val="tx1"/>
                </a:solidFill>
              </a:rPr>
              <a:t>Fukuzawa</a:t>
            </a:r>
            <a:r>
              <a:rPr lang="en-US" sz="1800" dirty="0">
                <a:solidFill>
                  <a:schemeClr val="tx1"/>
                </a:solidFill>
              </a:rPr>
              <a:t>, G. Garcia De Lorenzo, </a:t>
            </a:r>
            <a:r>
              <a:rPr lang="fr-FR" sz="1800" dirty="0">
                <a:solidFill>
                  <a:schemeClr val="tx1"/>
                </a:solidFill>
              </a:rPr>
              <a:t>T. N. </a:t>
            </a:r>
            <a:r>
              <a:rPr lang="fr-FR" sz="1800" dirty="0" err="1">
                <a:solidFill>
                  <a:schemeClr val="tx1"/>
                </a:solidFill>
              </a:rPr>
              <a:t>Ginter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bg-BG" sz="1800" dirty="0">
                <a:solidFill>
                  <a:srgbClr val="055EA9"/>
                </a:solidFill>
              </a:rPr>
              <a:t>К. Гладнишки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P. Gonzalez-</a:t>
            </a:r>
            <a:r>
              <a:rPr lang="fr-FR" sz="1800" dirty="0" err="1">
                <a:solidFill>
                  <a:schemeClr val="tx1"/>
                </a:solidFill>
              </a:rPr>
              <a:t>Tarrio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H. Haas, M. Hausmann, Y. Ichikawa, Y. Ichinohe, N. Imai, </a:t>
            </a:r>
            <a:r>
              <a:rPr lang="bg-BG" sz="1800" dirty="0">
                <a:solidFill>
                  <a:srgbClr val="055EA9"/>
                </a:solidFill>
              </a:rPr>
              <a:t>Д. Калайджиева</a:t>
            </a:r>
            <a:r>
              <a:rPr lang="en-US" sz="1800" dirty="0">
                <a:solidFill>
                  <a:schemeClr val="tx1"/>
                </a:solidFill>
              </a:rPr>
              <a:t>, T. Kato, N. Kitamura,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bg-BG" sz="1800" dirty="0">
                <a:solidFill>
                  <a:srgbClr val="055EA9"/>
                </a:solidFill>
              </a:rPr>
              <a:t>Д. Кочева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A. </a:t>
            </a:r>
            <a:r>
              <a:rPr lang="en-US" sz="1800" dirty="0" err="1">
                <a:solidFill>
                  <a:schemeClr val="tx1"/>
                </a:solidFill>
              </a:rPr>
              <a:t>Kusoglu</a:t>
            </a:r>
            <a:r>
              <a:rPr lang="en-US" sz="1800" dirty="0">
                <a:solidFill>
                  <a:schemeClr val="tx1"/>
                </a:solidFill>
              </a:rPr>
              <a:t>, G. Li,  Z. Liu, J. </a:t>
            </a:r>
            <a:r>
              <a:rPr lang="en-US" sz="1800" dirty="0" err="1">
                <a:solidFill>
                  <a:schemeClr val="tx1"/>
                </a:solidFill>
              </a:rPr>
              <a:t>Ljungvall</a:t>
            </a:r>
            <a:r>
              <a:rPr lang="en-US" sz="1800" dirty="0">
                <a:solidFill>
                  <a:schemeClr val="tx1"/>
                </a:solidFill>
              </a:rPr>
              <a:t>, M. Matsuda, H. </a:t>
            </a:r>
            <a:r>
              <a:rPr lang="en-US" sz="1800" dirty="0" err="1">
                <a:solidFill>
                  <a:schemeClr val="tx1"/>
                </a:solidFill>
              </a:rPr>
              <a:t>Matsufuji</a:t>
            </a:r>
            <a:r>
              <a:rPr lang="en-US" sz="1800" dirty="0">
                <a:solidFill>
                  <a:schemeClr val="tx1"/>
                </a:solidFill>
              </a:rPr>
              <a:t>, R. Matsui, Y. Matsuo, S. </a:t>
            </a:r>
            <a:r>
              <a:rPr lang="en-US" sz="1800" dirty="0" err="1">
                <a:solidFill>
                  <a:schemeClr val="tx1"/>
                </a:solidFill>
              </a:rPr>
              <a:t>Michimasa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C. Mihai, R. Mizuno, M. Mochizuki, S. </a:t>
            </a:r>
            <a:r>
              <a:rPr lang="en-US" sz="1800" dirty="0" err="1">
                <a:solidFill>
                  <a:schemeClr val="tx1"/>
                </a:solidFill>
              </a:rPr>
              <a:t>Motomura</a:t>
            </a:r>
            <a:r>
              <a:rPr lang="en-US" sz="1800" dirty="0">
                <a:solidFill>
                  <a:schemeClr val="tx1"/>
                </a:solidFill>
              </a:rPr>
              <a:t>, W. Mueller, M. Mukai, G. </a:t>
            </a:r>
            <a:r>
              <a:rPr lang="en-US" sz="1800" dirty="0" err="1">
                <a:solidFill>
                  <a:schemeClr val="tx1"/>
                </a:solidFill>
              </a:rPr>
              <a:t>Neyens</a:t>
            </a:r>
            <a:r>
              <a:rPr lang="en-US" sz="1800" dirty="0">
                <a:solidFill>
                  <a:schemeClr val="tx1"/>
                </a:solidFill>
              </a:rPr>
              <a:t>, M. </a:t>
            </a:r>
            <a:r>
              <a:rPr lang="en-US" sz="1800" dirty="0" err="1">
                <a:solidFill>
                  <a:schemeClr val="tx1"/>
                </a:solidFill>
              </a:rPr>
              <a:t>Niikura</a:t>
            </a:r>
            <a:r>
              <a:rPr lang="en-US" sz="1800" dirty="0">
                <a:solidFill>
                  <a:schemeClr val="tx1"/>
                </a:solidFill>
              </a:rPr>
              <a:t>, H. </a:t>
            </a:r>
            <a:r>
              <a:rPr lang="en-US" sz="1800" dirty="0" err="1">
                <a:solidFill>
                  <a:schemeClr val="tx1"/>
                </a:solidFill>
              </a:rPr>
              <a:t>Nishibata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A. </a:t>
            </a:r>
            <a:r>
              <a:rPr lang="en-US" sz="1800" dirty="0" err="1">
                <a:solidFill>
                  <a:schemeClr val="tx1"/>
                </a:solidFill>
              </a:rPr>
              <a:t>Odahara</a:t>
            </a:r>
            <a:r>
              <a:rPr lang="en-US" sz="1800" dirty="0">
                <a:solidFill>
                  <a:schemeClr val="tx1"/>
                </a:solidFill>
              </a:rPr>
              <a:t>, S. Ohno,  S. </a:t>
            </a:r>
            <a:r>
              <a:rPr lang="en-US" sz="1800" dirty="0" err="1">
                <a:solidFill>
                  <a:schemeClr val="tx1"/>
                </a:solidFill>
              </a:rPr>
              <a:t>Pascu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bg-BG" sz="1800" dirty="0">
                <a:solidFill>
                  <a:srgbClr val="055EA9"/>
                </a:solidFill>
              </a:rPr>
              <a:t>Г. Райновски</a:t>
            </a:r>
            <a:r>
              <a:rPr lang="bg-BG" sz="1800" dirty="0">
                <a:solidFill>
                  <a:schemeClr val="tx1"/>
                </a:solidFill>
              </a:rPr>
              <a:t>, </a:t>
            </a:r>
            <a:r>
              <a:rPr lang="fr-FR" sz="1800" dirty="0">
                <a:solidFill>
                  <a:schemeClr val="tx1"/>
                </a:solidFill>
              </a:rPr>
              <a:t>O. Roig, S. </a:t>
            </a:r>
            <a:r>
              <a:rPr lang="fr-FR" sz="1800" dirty="0" err="1">
                <a:solidFill>
                  <a:schemeClr val="tx1"/>
                </a:solidFill>
              </a:rPr>
              <a:t>Shimano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K. Shimizu, Y. Shimizu, M. Si, K. </a:t>
            </a:r>
            <a:r>
              <a:rPr lang="en-US" sz="1800" dirty="0" err="1">
                <a:solidFill>
                  <a:schemeClr val="tx1"/>
                </a:solidFill>
              </a:rPr>
              <a:t>Sieja</a:t>
            </a:r>
            <a:r>
              <a:rPr lang="en-US" sz="1800" dirty="0">
                <a:solidFill>
                  <a:schemeClr val="tx1"/>
                </a:solidFill>
              </a:rPr>
              <a:t>, A. State,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A. Stolz, A.E. </a:t>
            </a:r>
            <a:r>
              <a:rPr lang="en-US" sz="1800" dirty="0" err="1">
                <a:solidFill>
                  <a:schemeClr val="tx1"/>
                </a:solidFill>
              </a:rPr>
              <a:t>Stuchbery</a:t>
            </a:r>
            <a:r>
              <a:rPr lang="en-US" sz="1800" dirty="0">
                <a:solidFill>
                  <a:schemeClr val="tx1"/>
                </a:solidFill>
              </a:rPr>
              <a:t>, H. Suzuki, S. Takahashi, A. Takamine, H. Takeda, Y. </a:t>
            </a:r>
            <a:r>
              <a:rPr lang="en-US" sz="1800" dirty="0" err="1">
                <a:solidFill>
                  <a:schemeClr val="tx1"/>
                </a:solidFill>
              </a:rPr>
              <a:t>Togano</a:t>
            </a:r>
            <a:r>
              <a:rPr lang="en-US" sz="1800" dirty="0">
                <a:solidFill>
                  <a:schemeClr val="tx1"/>
                </a:solidFill>
              </a:rPr>
              <a:t>, A. </a:t>
            </a:r>
            <a:r>
              <a:rPr lang="en-US" sz="1800" dirty="0" err="1">
                <a:solidFill>
                  <a:schemeClr val="tx1"/>
                </a:solidFill>
              </a:rPr>
              <a:t>Turturica</a:t>
            </a:r>
            <a:r>
              <a:rPr lang="en-US" sz="1800" dirty="0">
                <a:solidFill>
                  <a:schemeClr val="tx1"/>
                </a:solidFill>
              </a:rPr>
              <a:t>, G. </a:t>
            </a:r>
            <a:r>
              <a:rPr lang="en-US" sz="1800" dirty="0" err="1">
                <a:solidFill>
                  <a:schemeClr val="tx1"/>
                </a:solidFill>
              </a:rPr>
              <a:t>Turturica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H. Ueno, S. </a:t>
            </a:r>
            <a:r>
              <a:rPr lang="en-US" sz="1800" dirty="0" err="1">
                <a:solidFill>
                  <a:schemeClr val="tx1"/>
                </a:solidFill>
              </a:rPr>
              <a:t>Ujeniuc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fr-FR" sz="1800" dirty="0">
                <a:solidFill>
                  <a:schemeClr val="tx1"/>
                </a:solidFill>
              </a:rPr>
              <a:t>P. </a:t>
            </a:r>
            <a:r>
              <a:rPr lang="fr-FR" sz="1800" dirty="0" err="1">
                <a:solidFill>
                  <a:schemeClr val="tx1"/>
                </a:solidFill>
              </a:rPr>
              <a:t>Vasileiou</a:t>
            </a:r>
            <a:r>
              <a:rPr lang="fr-FR" sz="1800" dirty="0">
                <a:solidFill>
                  <a:schemeClr val="tx1"/>
                </a:solidFill>
              </a:rPr>
              <a:t>, Y. Yamamoto, M. </a:t>
            </a:r>
            <a:r>
              <a:rPr lang="fr-FR" sz="1800" dirty="0" err="1">
                <a:solidFill>
                  <a:schemeClr val="tx1"/>
                </a:solidFill>
              </a:rPr>
              <a:t>Yoshimoto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bg-BG" sz="1800" dirty="0">
                <a:solidFill>
                  <a:srgbClr val="055EA9"/>
                </a:solidFill>
              </a:rPr>
              <a:t>Д.Т. Йорданов</a:t>
            </a:r>
            <a:endParaRPr lang="en-US" sz="1800" dirty="0">
              <a:solidFill>
                <a:srgbClr val="055EA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A5F86-CE5C-441A-B269-32BE37C2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62" y="72446"/>
            <a:ext cx="10756593" cy="472302"/>
          </a:xfrm>
        </p:spPr>
        <p:txBody>
          <a:bodyPr/>
          <a:lstStyle/>
          <a:p>
            <a:pPr algn="ctr"/>
            <a:r>
              <a:rPr lang="bg-BG" sz="3200" dirty="0"/>
              <a:t>(част от) Колаборацията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391A96-34FB-4D14-9ABA-AB9BD36E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6" y="4221088"/>
            <a:ext cx="1301141" cy="1301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EC0156-D006-4FE9-B9CF-4D35C9EFC7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5208" r="16614" b="4555"/>
          <a:stretch/>
        </p:blipFill>
        <p:spPr>
          <a:xfrm>
            <a:off x="10763750" y="3181003"/>
            <a:ext cx="997690" cy="896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B1B86-C926-4A6D-8FF2-E9DA158360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38" y="3225112"/>
            <a:ext cx="2003073" cy="53415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5FB3395-E097-4B70-8AD8-BEC2F09A91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5840" y="4310148"/>
            <a:ext cx="919592" cy="10076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29CF9F-3705-4C7A-B22B-112C7998B1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2" y="4304603"/>
            <a:ext cx="2192839" cy="5670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B83FAB-803D-402D-9DAB-3E2D81017D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29" y="5751345"/>
            <a:ext cx="3662711" cy="5529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C35821-E91C-433F-B8CC-7B1D1E3F5F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21" y="4991096"/>
            <a:ext cx="2112541" cy="5327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2E5CC4-CBC2-45CC-A30D-0FB7A51571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69" y="4330332"/>
            <a:ext cx="1265496" cy="5913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7B6B-22CE-4146-ACD3-64B32995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355CE-52EB-4198-A763-BFC495F918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5" y="5630380"/>
            <a:ext cx="3074889" cy="7553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87E9C2D-6C4D-4F2B-AA6B-2AE267D68E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23773" y="3144115"/>
            <a:ext cx="2192839" cy="7119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F66749-8F58-44A2-BD19-D68AED7EC7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25154" r="9649" b="26149"/>
          <a:stretch/>
        </p:blipFill>
        <p:spPr>
          <a:xfrm>
            <a:off x="8946967" y="3246013"/>
            <a:ext cx="1641659" cy="660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4BD982-3185-46F8-B418-2D8568E373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2292" r="26099" b="4867"/>
          <a:stretch/>
        </p:blipFill>
        <p:spPr>
          <a:xfrm>
            <a:off x="3527756" y="4238140"/>
            <a:ext cx="984068" cy="1131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CFD7D6-8ABE-4E83-954F-6D099BAA83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8" y="3204049"/>
            <a:ext cx="1612783" cy="801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D830F8-76E2-41B2-85D7-B3C56128C30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266185"/>
            <a:ext cx="1335382" cy="908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CE5236-231D-42D0-8C9B-6796A0AF9E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91" y="4238140"/>
            <a:ext cx="880005" cy="1102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5B54F-2A28-44EA-9F0E-E0FBFFC9B7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993694"/>
            <a:ext cx="1497739" cy="5405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B510F5-D0EB-4630-BAA0-2E2D3BD7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720104"/>
            <a:ext cx="2098615" cy="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9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6518-C865-4D47-A345-A0FE036D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28202">
            <a:off x="2393595" y="2916314"/>
            <a:ext cx="7346898" cy="472302"/>
          </a:xfrm>
        </p:spPr>
        <p:txBody>
          <a:bodyPr/>
          <a:lstStyle/>
          <a:p>
            <a:r>
              <a:rPr lang="bg-BG" sz="4000" dirty="0"/>
              <a:t>Благодаря ви за вниманието!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56AEF-0CDE-4B94-9A8C-92BA0784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1E82A-1065-41B4-B4AE-18A4850FE3B9}"/>
              </a:ext>
            </a:extLst>
          </p:cNvPr>
          <p:cNvSpPr txBox="1"/>
          <p:nvPr/>
        </p:nvSpPr>
        <p:spPr>
          <a:xfrm>
            <a:off x="983432" y="5013176"/>
            <a:ext cx="10369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baseline="0" dirty="0">
                <a:latin typeface="+mn-lt"/>
              </a:rPr>
              <a:t>Nuclear electromagnetic moments in the new millennium. </a:t>
            </a:r>
            <a:br>
              <a:rPr lang="en-GB" sz="2400" b="0" i="0" u="none" strike="noStrike" baseline="0" dirty="0">
                <a:latin typeface="+mn-lt"/>
              </a:rPr>
            </a:br>
            <a:r>
              <a:rPr lang="en-GB" sz="2400" b="0" i="0" u="none" strike="noStrike" baseline="0" dirty="0">
                <a:latin typeface="+mn-lt"/>
              </a:rPr>
              <a:t>The sunset of high-spin physics and the sunrise of exotic nuclear studies</a:t>
            </a:r>
          </a:p>
          <a:p>
            <a:pPr algn="ctr"/>
            <a:endParaRPr lang="en-GB" sz="1800" b="0" i="0" u="none" strike="noStrike" baseline="0" dirty="0">
              <a:latin typeface="+mn-lt"/>
            </a:endParaRPr>
          </a:p>
          <a:p>
            <a:pPr algn="ctr"/>
            <a:r>
              <a:rPr lang="en-GB" sz="1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G. G., </a:t>
            </a:r>
            <a:r>
              <a:rPr lang="en-GB" sz="18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Dimiter</a:t>
            </a:r>
            <a:r>
              <a:rPr lang="en-GB" sz="1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L. </a:t>
            </a:r>
            <a:r>
              <a:rPr lang="en-GB" sz="18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Balabanski</a:t>
            </a:r>
            <a:r>
              <a:rPr lang="en-GB" sz="1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Andrew E. </a:t>
            </a:r>
            <a:r>
              <a:rPr lang="en-GB" sz="18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Stuchbery</a:t>
            </a:r>
            <a:r>
              <a:rPr lang="en-GB" sz="1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and Hideki Ueno</a:t>
            </a:r>
            <a:endParaRPr lang="en-GB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en-GB" b="0" dirty="0">
                <a:latin typeface="+mn-lt"/>
              </a:rPr>
              <a:t>Submitted to EPJA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93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AC74-6CF8-4FA0-9A02-58271F1E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54A8-8766-4B4A-8237-CA43C2C2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6C32-B652-473E-B71C-7C6A5798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726F-3552-4291-9A02-31A72B05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Магнитни моменти и конфигурационно смесване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7A3F-8351-4D84-A8BC-F47A72CD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CFDEE4-C3F0-4CD1-ADCA-616D67E244BE}"/>
              </a:ext>
            </a:extLst>
          </p:cNvPr>
          <p:cNvGrpSpPr/>
          <p:nvPr/>
        </p:nvGrpSpPr>
        <p:grpSpPr>
          <a:xfrm>
            <a:off x="9154221" y="692696"/>
            <a:ext cx="2755757" cy="1310682"/>
            <a:chOff x="9154221" y="692696"/>
            <a:chExt cx="2755757" cy="1310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4">
                  <a:extLst>
                    <a:ext uri="{FF2B5EF4-FFF2-40B4-BE49-F238E27FC236}">
                      <a16:creationId xmlns:a16="http://schemas.microsoft.com/office/drawing/2014/main" id="{F9F3BFA5-214D-4A30-A983-09954F2626DC}"/>
                    </a:ext>
                  </a:extLst>
                </p:cNvPr>
                <p:cNvSpPr txBox="1"/>
                <p:nvPr/>
              </p:nvSpPr>
              <p:spPr>
                <a:xfrm>
                  <a:off x="9220500" y="1444388"/>
                  <a:ext cx="2568393" cy="49468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sup>
                        </m:sSub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=0.7∗</m:t>
                        </m:r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sup>
                        </m:sSub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   </m:t>
                        </m:r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ℓ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sup>
                        </m:sSub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lang="de-CH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AU" sz="1600" i="1" dirty="0">
                            <a:solidFill>
                              <a:prstClr val="black"/>
                            </a:solidFill>
                            <a:latin typeface="Symbol" panose="05050102010706020507" pitchFamily="18" charset="2"/>
                          </a:rPr>
                          <m:t>D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i="1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  <a:p>
                  <a:pPr lvl="0"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sup>
                        </m:sSubSup>
                        <m:r>
                          <a:rPr kumimoji="0" lang="de-CH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0.7∗</m:t>
                        </m:r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sup>
                        </m:sSub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   </m:t>
                        </m:r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ℓ</m:t>
                            </m:r>
                          </m:sub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sup>
                        </m:sSub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AU" sz="1600" i="1" dirty="0">
                            <a:solidFill>
                              <a:prstClr val="black"/>
                            </a:solidFill>
                            <a:latin typeface="Symbol" panose="05050102010706020507" pitchFamily="18" charset="2"/>
                          </a:rPr>
                          <m:t>D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i="1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24">
                  <a:extLst>
                    <a:ext uri="{FF2B5EF4-FFF2-40B4-BE49-F238E27FC236}">
                      <a16:creationId xmlns:a16="http://schemas.microsoft.com/office/drawing/2014/main" id="{F9F3BFA5-214D-4A30-A983-09954F262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500" y="1444388"/>
                  <a:ext cx="2568393" cy="494687"/>
                </a:xfrm>
                <a:prstGeom prst="rect">
                  <a:avLst/>
                </a:prstGeom>
                <a:blipFill>
                  <a:blip r:embed="rId2"/>
                  <a:stretch>
                    <a:fillRect l="-2850" r="-950" b="-1234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2F4E5A-55CF-4E1B-BE62-3A885A33BEE9}"/>
                </a:ext>
              </a:extLst>
            </p:cNvPr>
            <p:cNvSpPr txBox="1"/>
            <p:nvPr/>
          </p:nvSpPr>
          <p:spPr>
            <a:xfrm>
              <a:off x="9154221" y="692696"/>
              <a:ext cx="26404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b="0" dirty="0">
                  <a:latin typeface="Palatino Linotype" panose="02040502050505030304" pitchFamily="18" charset="0"/>
                </a:rPr>
                <a:t>Ядрена структура и </a:t>
              </a:r>
              <a:r>
                <a:rPr lang="en-US" b="0" dirty="0">
                  <a:latin typeface="Palatino Linotype" panose="02040502050505030304" pitchFamily="18" charset="0"/>
                </a:rPr>
                <a:t> </a:t>
              </a:r>
              <a:br>
                <a:rPr lang="en-US" b="0" dirty="0">
                  <a:latin typeface="Palatino Linotype" panose="02040502050505030304" pitchFamily="18" charset="0"/>
                </a:rPr>
              </a:br>
              <a:r>
                <a:rPr lang="bg-BG" i="1" dirty="0">
                  <a:solidFill>
                    <a:srgbClr val="00CC00"/>
                  </a:solidFill>
                  <a:latin typeface="Palatino Linotype" panose="02040502050505030304" pitchFamily="18" charset="0"/>
                </a:rPr>
                <a:t>ефективни </a:t>
              </a:r>
              <a:r>
                <a:rPr lang="en-US" b="0" i="1" dirty="0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b="1" i="1" dirty="0">
                  <a:solidFill>
                    <a:srgbClr val="00CC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bg-BG" b="1" i="1" dirty="0">
                  <a:solidFill>
                    <a:srgbClr val="00CC00"/>
                  </a:solidFill>
                  <a:latin typeface="Palatino Linotype" panose="02040502050505030304" pitchFamily="18" charset="0"/>
                </a:rPr>
                <a:t>фактори</a:t>
              </a:r>
              <a:endParaRPr lang="en-US" b="1" i="1" dirty="0">
                <a:solidFill>
                  <a:srgbClr val="00CC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200D6B-0DC0-441E-9281-CEB55FB0D690}"/>
                </a:ext>
              </a:extLst>
            </p:cNvPr>
            <p:cNvSpPr/>
            <p:nvPr/>
          </p:nvSpPr>
          <p:spPr>
            <a:xfrm>
              <a:off x="9687919" y="1356046"/>
              <a:ext cx="357909" cy="647332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C44613-04D2-4A22-B62E-DBC7590FEBCC}"/>
                </a:ext>
              </a:extLst>
            </p:cNvPr>
            <p:cNvSpPr/>
            <p:nvPr/>
          </p:nvSpPr>
          <p:spPr>
            <a:xfrm rot="3184932">
              <a:off x="11251483" y="1267704"/>
              <a:ext cx="386479" cy="930511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3105DF-0B1B-4371-96DB-14CEA64C897B}"/>
              </a:ext>
            </a:extLst>
          </p:cNvPr>
          <p:cNvGrpSpPr/>
          <p:nvPr/>
        </p:nvGrpSpPr>
        <p:grpSpPr>
          <a:xfrm>
            <a:off x="2017644" y="1563142"/>
            <a:ext cx="549964" cy="3456404"/>
            <a:chOff x="2017644" y="1563142"/>
            <a:chExt cx="549964" cy="345640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3B58F8-1D3F-46E0-802F-BAD75880B60B}"/>
                </a:ext>
              </a:extLst>
            </p:cNvPr>
            <p:cNvCxnSpPr/>
            <p:nvPr/>
          </p:nvCxnSpPr>
          <p:spPr>
            <a:xfrm>
              <a:off x="2017644" y="1563142"/>
              <a:ext cx="549964" cy="288032"/>
            </a:xfrm>
            <a:prstGeom prst="line">
              <a:avLst/>
            </a:prstGeom>
            <a:ln w="12700">
              <a:solidFill>
                <a:srgbClr val="E5097F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B588A6-567D-405F-9A24-559AACA78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7644" y="2003378"/>
              <a:ext cx="549964" cy="236302"/>
            </a:xfrm>
            <a:prstGeom prst="line">
              <a:avLst/>
            </a:prstGeom>
            <a:ln w="12700">
              <a:solidFill>
                <a:srgbClr val="E5097F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C31C76A-11E9-4A4A-8952-AA5888619D51}"/>
                </a:ext>
              </a:extLst>
            </p:cNvPr>
            <p:cNvCxnSpPr/>
            <p:nvPr/>
          </p:nvCxnSpPr>
          <p:spPr>
            <a:xfrm>
              <a:off x="2017644" y="2859286"/>
              <a:ext cx="549964" cy="288032"/>
            </a:xfrm>
            <a:prstGeom prst="line">
              <a:avLst/>
            </a:prstGeom>
            <a:ln w="12700">
              <a:solidFill>
                <a:srgbClr val="00A1E4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51372D-870B-4D5C-98D6-0445E491D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7644" y="3192698"/>
              <a:ext cx="549964" cy="236302"/>
            </a:xfrm>
            <a:prstGeom prst="line">
              <a:avLst/>
            </a:prstGeom>
            <a:ln w="12700">
              <a:solidFill>
                <a:srgbClr val="00A0E3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7CFA0B-EC7B-46FF-AB2B-C6E8356486CC}"/>
                </a:ext>
              </a:extLst>
            </p:cNvPr>
            <p:cNvCxnSpPr/>
            <p:nvPr/>
          </p:nvCxnSpPr>
          <p:spPr>
            <a:xfrm>
              <a:off x="2017644" y="3896863"/>
              <a:ext cx="549964" cy="216403"/>
            </a:xfrm>
            <a:prstGeom prst="line">
              <a:avLst/>
            </a:prstGeom>
            <a:ln w="12700">
              <a:solidFill>
                <a:srgbClr val="EF7F1A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AAD1C3-B8BC-40EC-B11A-0F70645CD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7644" y="4181217"/>
              <a:ext cx="549964" cy="177537"/>
            </a:xfrm>
            <a:prstGeom prst="line">
              <a:avLst/>
            </a:prstGeom>
            <a:ln w="12700">
              <a:solidFill>
                <a:srgbClr val="EF7F1A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3A006B-4E53-415D-91C4-EED930D159E1}"/>
                </a:ext>
              </a:extLst>
            </p:cNvPr>
            <p:cNvCxnSpPr/>
            <p:nvPr/>
          </p:nvCxnSpPr>
          <p:spPr>
            <a:xfrm>
              <a:off x="2017644" y="4646909"/>
              <a:ext cx="549964" cy="134368"/>
            </a:xfrm>
            <a:prstGeom prst="line">
              <a:avLst/>
            </a:prstGeom>
            <a:ln w="12700">
              <a:solidFill>
                <a:srgbClr val="009846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E82D1D-0070-4F83-AD48-8EAF0C31C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7644" y="4886160"/>
              <a:ext cx="549964" cy="133386"/>
            </a:xfrm>
            <a:prstGeom prst="line">
              <a:avLst/>
            </a:prstGeom>
            <a:ln w="12700">
              <a:solidFill>
                <a:srgbClr val="009846"/>
              </a:solidFill>
              <a:prstDash val="sysDash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914F984-D797-4172-901A-F7B88B2FEACE}"/>
                  </a:ext>
                </a:extLst>
              </p:cNvPr>
              <p:cNvSpPr txBox="1"/>
              <p:nvPr/>
            </p:nvSpPr>
            <p:spPr>
              <a:xfrm>
                <a:off x="2927648" y="1916832"/>
                <a:ext cx="8208912" cy="415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bg-BG" altLang="en-US" sz="24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Поляризация на ядката от първи порядък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:</a:t>
                </a:r>
              </a:p>
              <a:p>
                <a:pPr marL="457200" lvl="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взаимодействие между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 spin-flip (M1) </a:t>
                </a:r>
                <a:r>
                  <a:rPr lang="bg-BG" altLang="en-US" sz="2000" b="0" dirty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за</a:t>
                </a:r>
                <a:r>
                  <a:rPr lang="en-US" altLang="en-US" sz="2000" b="0" dirty="0">
                    <a:latin typeface="Palatino Linotype" panose="0204050205050503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1/2</m:t>
                    </m:r>
                    <m:r>
                      <m:rPr>
                        <m:nor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g-BG" altLang="en-US" sz="2000" b="0" i="0" dirty="0" smtClean="0">
                        <a:latin typeface="Palatino Linotype" panose="02040502050505030304" pitchFamily="18" charset="0"/>
                      </a:rPr>
                      <m:t>орбитали</m:t>
                    </m:r>
                  </m:oMath>
                </a14:m>
                <a:endParaRPr lang="en-GB" altLang="en-US" sz="2000" b="0" dirty="0">
                  <a:latin typeface="Palatino Linotype" panose="02040502050505030304" pitchFamily="18" charset="0"/>
                </a:endParaRPr>
              </a:p>
              <a:p>
                <a:pPr marL="457200" lvl="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съвсем малки смесвания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 (~1%)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могат да доведат до съществени промени в измерените магнитни моменти</a:t>
                </a:r>
                <a:br>
                  <a:rPr lang="en-US" altLang="en-US" sz="2000" b="0" dirty="0">
                    <a:latin typeface="Palatino Linotype" panose="02040502050505030304" pitchFamily="18" charset="0"/>
                  </a:rPr>
                </a:br>
                <a:r>
                  <a:rPr lang="en-US" altLang="en-US" sz="2000" b="0" dirty="0">
                    <a:latin typeface="Palatino Linotype" panose="02040502050505030304" pitchFamily="18" charset="0"/>
                  </a:rPr>
                  <a:t>	-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поради ненулеви недиагонални матрични елементи на </a:t>
                </a:r>
                <a:r>
                  <a:rPr lang="en-US" altLang="en-US" sz="2000" dirty="0">
                    <a:latin typeface="Palatino Linotype" panose="02040502050505030304" pitchFamily="18" charset="0"/>
                  </a:rPr>
                  <a:t>M1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оператора</a:t>
                </a:r>
                <a:endParaRPr lang="en-US" altLang="en-US" sz="2000" b="0" dirty="0">
                  <a:latin typeface="Palatino Linotype" panose="02040502050505030304" pitchFamily="18" charset="0"/>
                </a:endParaRPr>
              </a:p>
              <a:p>
                <a:pPr marL="457200" lvl="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от особено значение при 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l-s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слоеве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(магични числа)</a:t>
                </a:r>
                <a:endParaRPr lang="en-US" altLang="en-US" sz="2000" b="0" dirty="0">
                  <a:latin typeface="Palatino Linotype" panose="02040502050505030304" pitchFamily="18" charset="0"/>
                </a:endParaRPr>
              </a:p>
              <a:p>
                <a:pPr marL="0" lvl="2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bg-BG" altLang="en-US" sz="2000" dirty="0">
                    <a:solidFill>
                      <a:srgbClr val="0000CC"/>
                    </a:solidFill>
                    <a:latin typeface="Palatino Linotype" panose="02040502050505030304" pitchFamily="18" charset="0"/>
                  </a:rPr>
                  <a:t>Поляризация на ядката от втори порядък</a:t>
                </a:r>
                <a:r>
                  <a:rPr lang="en-US" altLang="en-US" sz="2000" b="0" dirty="0">
                    <a:latin typeface="Palatino Linotype" panose="02040502050505030304" pitchFamily="18" charset="0"/>
                  </a:rPr>
                  <a:t> </a:t>
                </a:r>
                <a:r>
                  <a:rPr lang="bg-BG" altLang="en-US" sz="2000" b="0" dirty="0">
                    <a:latin typeface="Palatino Linotype" panose="02040502050505030304" pitchFamily="18" charset="0"/>
                  </a:rPr>
                  <a:t>(четно-четната част)</a:t>
                </a:r>
                <a:endParaRPr lang="en-US" altLang="en-US" sz="2000" b="0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914F984-D797-4172-901A-F7B88B2FE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1916832"/>
                <a:ext cx="8208912" cy="4150688"/>
              </a:xfrm>
              <a:prstGeom prst="rect">
                <a:avLst/>
              </a:prstGeom>
              <a:blipFill>
                <a:blip r:embed="rId3"/>
                <a:stretch>
                  <a:fillRect l="-1114" b="-1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081A74E3-E568-4EE1-81D9-4C9DB001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5" y="1019770"/>
            <a:ext cx="1751803" cy="5289550"/>
          </a:xfrm>
        </p:spPr>
      </p:pic>
    </p:spTree>
    <p:extLst>
      <p:ext uri="{BB962C8B-B14F-4D97-AF65-F5344CB8AC3E}">
        <p14:creationId xmlns:p14="http://schemas.microsoft.com/office/powerpoint/2010/main" val="280705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AEEC-6B04-4817-94BA-A87D9EAF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bg-BG" dirty="0"/>
              <a:t>Методи за измервания и времена на живот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08358-9038-48F0-AC83-A95B129B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EC6BE-36A0-4C25-808C-750C2B6EFBFC}"/>
              </a:ext>
            </a:extLst>
          </p:cNvPr>
          <p:cNvSpPr txBox="1"/>
          <p:nvPr/>
        </p:nvSpPr>
        <p:spPr>
          <a:xfrm>
            <a:off x="839416" y="4073004"/>
            <a:ext cx="108366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0" dirty="0">
                <a:latin typeface="Palatino Linotype" panose="02040502050505030304" pitchFamily="18" charset="0"/>
              </a:rPr>
              <a:t>Техники, силно зависими то </a:t>
            </a:r>
            <a:r>
              <a:rPr lang="bg-BG" b="0" i="1" dirty="0">
                <a:solidFill>
                  <a:srgbClr val="3333FF"/>
                </a:solidFill>
                <a:latin typeface="Palatino Linotype" panose="02040502050505030304" pitchFamily="18" charset="0"/>
              </a:rPr>
              <a:t>времената на живот</a:t>
            </a:r>
            <a:r>
              <a:rPr lang="en-US" b="0" i="1" dirty="0">
                <a:solidFill>
                  <a:srgbClr val="3333FF"/>
                </a:solidFill>
                <a:latin typeface="Palatino Linotype" panose="02040502050505030304" pitchFamily="18" charset="0"/>
              </a:rPr>
              <a:t> </a:t>
            </a:r>
            <a:r>
              <a:rPr lang="en-US" b="0" dirty="0">
                <a:latin typeface="Palatino Linotype" panose="02040502050505030304" pitchFamily="18" charset="0"/>
              </a:rPr>
              <a:t>(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&gt;12 </a:t>
            </a:r>
            <a:r>
              <a:rPr lang="bg-BG" b="0" dirty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порядъка</a:t>
            </a:r>
            <a:r>
              <a:rPr lang="en-US" b="0" dirty="0">
                <a:latin typeface="Palatino Linotype" panose="02040502050505030304" pitchFamily="18" charset="0"/>
              </a:rPr>
              <a:t>)</a:t>
            </a:r>
            <a:r>
              <a:rPr lang="bg-BG" b="0" dirty="0">
                <a:latin typeface="Palatino Linotype" panose="02040502050505030304" pitchFamily="18" charset="0"/>
              </a:rPr>
              <a:t>. Различно ниво на точност </a:t>
            </a:r>
            <a:br>
              <a:rPr lang="bg-BG" b="0" dirty="0">
                <a:latin typeface="Palatino Linotype" panose="02040502050505030304" pitchFamily="18" charset="0"/>
              </a:rPr>
            </a:br>
            <a:r>
              <a:rPr lang="bg-BG" b="0" dirty="0">
                <a:latin typeface="Palatino Linotype" panose="02040502050505030304" pitchFamily="18" charset="0"/>
              </a:rPr>
              <a:t>на получените експериментални стойности</a:t>
            </a:r>
            <a:endParaRPr lang="en-US" b="0" i="1" dirty="0">
              <a:solidFill>
                <a:srgbClr val="00CC00"/>
              </a:solidFill>
              <a:latin typeface="Palatino Linotype" panose="02040502050505030304" pitchFamily="18" charset="0"/>
            </a:endParaRPr>
          </a:p>
          <a:p>
            <a:endParaRPr lang="en-US" b="0" i="1" dirty="0">
              <a:solidFill>
                <a:srgbClr val="00CC00"/>
              </a:solidFill>
              <a:latin typeface="Palatino Linotype" panose="02040502050505030304" pitchFamily="18" charset="0"/>
            </a:endParaRPr>
          </a:p>
          <a:p>
            <a:r>
              <a:rPr lang="bg-BG" b="0" dirty="0">
                <a:latin typeface="Palatino Linotype" panose="02040502050505030304" pitchFamily="18" charset="0"/>
              </a:rPr>
              <a:t>Разглеждане на</a:t>
            </a:r>
            <a:r>
              <a:rPr lang="en-US" b="0" i="1" dirty="0">
                <a:latin typeface="Palatino Linotype" panose="02040502050505030304" pitchFamily="18" charset="0"/>
              </a:rPr>
              <a:t> </a:t>
            </a:r>
            <a:r>
              <a:rPr lang="bg-BG" b="0" dirty="0">
                <a:solidFill>
                  <a:srgbClr val="FF0000"/>
                </a:solidFill>
                <a:latin typeface="Palatino Linotype" panose="02040502050505030304" pitchFamily="18" charset="0"/>
              </a:rPr>
              <a:t>време-зависими методи</a:t>
            </a:r>
            <a:r>
              <a:rPr lang="en-US" b="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0" dirty="0">
                <a:latin typeface="Palatino Linotype" panose="02040502050505030304" pitchFamily="18" charset="0"/>
              </a:rPr>
              <a:t>(</a:t>
            </a:r>
            <a:r>
              <a:rPr lang="bg-BG" b="0" dirty="0">
                <a:latin typeface="Palatino Linotype" panose="02040502050505030304" pitchFamily="18" charset="0"/>
              </a:rPr>
              <a:t>по-добър контрол върху експерименталните параметри</a:t>
            </a:r>
            <a:r>
              <a:rPr lang="en-US" b="0" dirty="0">
                <a:latin typeface="Palatino Linotype" panose="02040502050505030304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bg-BG" b="0" dirty="0">
                <a:latin typeface="Palatino Linotype" panose="02040502050505030304" pitchFamily="18" charset="0"/>
              </a:rPr>
              <a:t>Време-зависими ъглови разпределения</a:t>
            </a:r>
            <a:r>
              <a:rPr lang="en-US" b="0" dirty="0">
                <a:latin typeface="Palatino Linotype" panose="02040502050505030304" pitchFamily="18" charset="0"/>
              </a:rPr>
              <a:t> (</a:t>
            </a:r>
            <a:r>
              <a:rPr lang="en-US" b="0" dirty="0">
                <a:solidFill>
                  <a:srgbClr val="33CC33"/>
                </a:solidFill>
                <a:latin typeface="Palatino Linotype" panose="02040502050505030304" pitchFamily="18" charset="0"/>
              </a:rPr>
              <a:t>TDPAD</a:t>
            </a:r>
            <a:r>
              <a:rPr lang="en-US" b="0" dirty="0">
                <a:latin typeface="Palatino Linotype" panose="02040502050505030304" pitchFamily="18" charset="0"/>
              </a:rPr>
              <a:t>) </a:t>
            </a:r>
          </a:p>
          <a:p>
            <a:r>
              <a:rPr lang="en-US" b="0" dirty="0">
                <a:latin typeface="Palatino Linotype" panose="02040502050505030304" pitchFamily="18" charset="0"/>
              </a:rPr>
              <a:t>		</a:t>
            </a: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bg-BG" b="0" dirty="0">
                <a:latin typeface="Palatino Linotype" panose="02040502050505030304" pitchFamily="18" charset="0"/>
              </a:rPr>
              <a:t>подходящ за </a:t>
            </a:r>
            <a:r>
              <a:rPr lang="bg-BG" b="0" dirty="0">
                <a:solidFill>
                  <a:srgbClr val="33CC33"/>
                </a:solidFill>
                <a:latin typeface="Palatino Linotype" panose="02040502050505030304" pitchFamily="18" charset="0"/>
              </a:rPr>
              <a:t>микросекундни изомери</a:t>
            </a:r>
            <a:r>
              <a:rPr lang="en-US" b="0" dirty="0">
                <a:latin typeface="Palatino Linotype" panose="02040502050505030304" pitchFamily="18" charset="0"/>
              </a:rPr>
              <a:t> (</a:t>
            </a:r>
            <a:r>
              <a:rPr lang="bg-BG" b="0" dirty="0">
                <a:latin typeface="Palatino Linotype" panose="02040502050505030304" pitchFamily="18" charset="0"/>
              </a:rPr>
              <a:t>реакции на фрагментация</a:t>
            </a:r>
            <a:r>
              <a:rPr lang="en-US" b="0" dirty="0">
                <a:latin typeface="Palatino Linotype" panose="02040502050505030304" pitchFamily="18" charset="0"/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bg-BG" b="0" dirty="0">
                <a:latin typeface="Palatino Linotype" panose="02040502050505030304" pitchFamily="18" charset="0"/>
              </a:rPr>
              <a:t>Бреме-зависими ъглови </a:t>
            </a:r>
            <a:r>
              <a:rPr lang="bg-BG" i="1" dirty="0">
                <a:latin typeface="Palatino Linotype" panose="02040502050505030304" pitchFamily="18" charset="0"/>
              </a:rPr>
              <a:t>корелации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0" dirty="0">
                <a:latin typeface="Palatino Linotype" panose="02040502050505030304" pitchFamily="18" charset="0"/>
              </a:rPr>
              <a:t>(</a:t>
            </a:r>
            <a:r>
              <a:rPr lang="en-US" b="0" dirty="0">
                <a:solidFill>
                  <a:srgbClr val="FF0000"/>
                </a:solidFill>
                <a:latin typeface="Palatino Linotype" panose="02040502050505030304" pitchFamily="18" charset="0"/>
              </a:rPr>
              <a:t>TDPAC</a:t>
            </a:r>
            <a:r>
              <a:rPr lang="en-US" b="0" dirty="0">
                <a:latin typeface="Palatino Linotype" panose="02040502050505030304" pitchFamily="18" charset="0"/>
              </a:rPr>
              <a:t>)</a:t>
            </a:r>
            <a:endParaRPr lang="en-US" b="0" i="1" dirty="0">
              <a:latin typeface="Palatino Linotype" panose="02040502050505030304" pitchFamily="18" charset="0"/>
            </a:endParaRPr>
          </a:p>
          <a:p>
            <a:r>
              <a:rPr lang="fr-FR" b="0" dirty="0">
                <a:latin typeface="Palatino Linotype" panose="02040502050505030304" pitchFamily="18" charset="0"/>
              </a:rPr>
              <a:t>	</a:t>
            </a:r>
            <a:r>
              <a:rPr lang="en-US" b="0" dirty="0">
                <a:latin typeface="Palatino Linotype" panose="02040502050505030304" pitchFamily="18" charset="0"/>
              </a:rPr>
              <a:t>	</a:t>
            </a: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bg-BG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за </a:t>
            </a:r>
            <a:r>
              <a:rPr lang="bg-BG" b="0" dirty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наносекундни времена на живот</a:t>
            </a:r>
            <a:endParaRPr lang="en-US" b="0" dirty="0">
              <a:solidFill>
                <a:srgbClr val="FF00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0D838A-F676-4E65-9EEB-8B3AB38FA235}"/>
              </a:ext>
            </a:extLst>
          </p:cNvPr>
          <p:cNvGrpSpPr/>
          <p:nvPr/>
        </p:nvGrpSpPr>
        <p:grpSpPr>
          <a:xfrm>
            <a:off x="1798150" y="692696"/>
            <a:ext cx="8595699" cy="3025745"/>
            <a:chOff x="1798150" y="692696"/>
            <a:chExt cx="8595699" cy="30257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A6377F-6285-4C23-9397-1ECF96E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150" y="692696"/>
              <a:ext cx="8595699" cy="302574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F69415-3A83-4170-A5CB-2F7CCBBCB17F}"/>
                </a:ext>
              </a:extLst>
            </p:cNvPr>
            <p:cNvSpPr/>
            <p:nvPr/>
          </p:nvSpPr>
          <p:spPr>
            <a:xfrm>
              <a:off x="3808305" y="1118262"/>
              <a:ext cx="3223799" cy="6958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9250594-1460-4047-AFAF-B04FE3EE331C}"/>
              </a:ext>
            </a:extLst>
          </p:cNvPr>
          <p:cNvSpPr/>
          <p:nvPr/>
        </p:nvSpPr>
        <p:spPr>
          <a:xfrm>
            <a:off x="1847528" y="2492896"/>
            <a:ext cx="1872208" cy="10801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5C9EAF-B621-40E2-AFE7-14B8E1699177}"/>
              </a:ext>
            </a:extLst>
          </p:cNvPr>
          <p:cNvSpPr/>
          <p:nvPr/>
        </p:nvSpPr>
        <p:spPr>
          <a:xfrm>
            <a:off x="6307661" y="1556792"/>
            <a:ext cx="3316731" cy="10801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EA62-43BB-41D0-AA80-4DF11C50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магнитни полета за какви времена на живот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44DC9-A138-4E22-927D-BA0541E1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0EA80D-3CAE-4A76-B9E5-23CF293BF6B8}"/>
              </a:ext>
            </a:extLst>
          </p:cNvPr>
          <p:cNvSpPr txBox="1">
            <a:spLocks/>
          </p:cNvSpPr>
          <p:nvPr/>
        </p:nvSpPr>
        <p:spPr>
          <a:xfrm>
            <a:off x="762000" y="989112"/>
            <a:ext cx="109728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3000"/>
              </a:spcAft>
            </a:pPr>
            <a:r>
              <a:rPr lang="bg-BG" b="0" dirty="0"/>
              <a:t>Микросекундни изомери</a:t>
            </a:r>
            <a:r>
              <a:rPr lang="en-GB" b="0" dirty="0"/>
              <a:t>: t</a:t>
            </a:r>
            <a:r>
              <a:rPr lang="en-GB" b="0" baseline="-25000" dirty="0"/>
              <a:t>1/2</a:t>
            </a:r>
            <a:r>
              <a:rPr lang="en-GB" b="0" dirty="0"/>
              <a:t> ~</a:t>
            </a:r>
            <a:r>
              <a:rPr lang="en-GB" b="1" dirty="0">
                <a:solidFill>
                  <a:srgbClr val="0000CC"/>
                </a:solidFill>
              </a:rPr>
              <a:t>1 µs</a:t>
            </a:r>
            <a:r>
              <a:rPr lang="fr-FR" b="0" dirty="0"/>
              <a:t>; </a:t>
            </a:r>
            <a:r>
              <a:rPr lang="fr-FR" b="0" i="1" dirty="0">
                <a:latin typeface="Arial" panose="020B0604020202020204" pitchFamily="34" charset="0"/>
                <a:ea typeface="Cambria Math" panose="02040503050406030204" pitchFamily="18" charset="0"/>
              </a:rPr>
              <a:t>g</a:t>
            </a:r>
            <a:r>
              <a:rPr lang="fr-FR" b="0" dirty="0"/>
              <a:t> ~ 0.5 </a:t>
            </a:r>
            <a:br>
              <a:rPr lang="fr-FR" b="0" dirty="0"/>
            </a:br>
            <a:r>
              <a:rPr lang="fr-FR" b="0" dirty="0"/>
              <a:t>	</a:t>
            </a:r>
            <a:r>
              <a:rPr lang="fr-FR" b="0" dirty="0">
                <a:sym typeface="Wingdings" panose="05000000000000000000" pitchFamily="2" charset="2"/>
              </a:rPr>
              <a:t> </a:t>
            </a:r>
            <a:r>
              <a:rPr lang="bg-BG" b="0" dirty="0">
                <a:sym typeface="Wingdings" panose="05000000000000000000" pitchFamily="2" charset="2"/>
              </a:rPr>
              <a:t>магнитно поле от </a:t>
            </a:r>
            <a:r>
              <a:rPr lang="fr-FR" b="0" dirty="0">
                <a:sym typeface="Wingdings" panose="05000000000000000000" pitchFamily="2" charset="2"/>
              </a:rPr>
              <a:t>~</a:t>
            </a:r>
            <a:r>
              <a:rPr lang="fr-FR" b="1" dirty="0">
                <a:solidFill>
                  <a:srgbClr val="0000CC"/>
                </a:solidFill>
                <a:sym typeface="Wingdings" panose="05000000000000000000" pitchFamily="2" charset="2"/>
              </a:rPr>
              <a:t>0.2 T</a:t>
            </a:r>
            <a:br>
              <a:rPr lang="fr-FR" b="0" dirty="0">
                <a:sym typeface="Wingdings" panose="05000000000000000000" pitchFamily="2" charset="2"/>
              </a:rPr>
            </a:br>
            <a:r>
              <a:rPr lang="fr-FR" sz="2000" b="0" dirty="0">
                <a:sym typeface="Wingdings" panose="05000000000000000000" pitchFamily="2" charset="2"/>
              </a:rPr>
              <a:t>		(</a:t>
            </a:r>
            <a:r>
              <a:rPr lang="bg-BG" sz="2000" b="0" dirty="0">
                <a:sym typeface="Wingdings" panose="05000000000000000000" pitchFamily="2" charset="2"/>
              </a:rPr>
              <a:t>лесно постижими и с постоянни магнити</a:t>
            </a:r>
            <a:r>
              <a:rPr lang="fr-FR" sz="2000" b="0" dirty="0">
                <a:sym typeface="Wingdings" panose="05000000000000000000" pitchFamily="2" charset="2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3000"/>
              </a:spcAft>
            </a:pPr>
            <a:r>
              <a:rPr lang="bg-BG" b="0" dirty="0">
                <a:sym typeface="Wingdings" panose="05000000000000000000" pitchFamily="2" charset="2"/>
              </a:rPr>
              <a:t>Наносекундни изомери</a:t>
            </a:r>
            <a:r>
              <a:rPr lang="fr-FR" b="0" dirty="0">
                <a:sym typeface="Wingdings" panose="05000000000000000000" pitchFamily="2" charset="2"/>
              </a:rPr>
              <a:t>: t</a:t>
            </a:r>
            <a:r>
              <a:rPr lang="fr-FR" b="0" baseline="-25000" dirty="0">
                <a:sym typeface="Wingdings" panose="05000000000000000000" pitchFamily="2" charset="2"/>
              </a:rPr>
              <a:t>1/2</a:t>
            </a:r>
            <a:r>
              <a:rPr lang="fr-FR" b="0" dirty="0">
                <a:sym typeface="Wingdings" panose="05000000000000000000" pitchFamily="2" charset="2"/>
              </a:rPr>
              <a:t> ~</a:t>
            </a:r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100 ns</a:t>
            </a:r>
            <a:r>
              <a:rPr lang="fr-FR" b="0" dirty="0">
                <a:sym typeface="Wingdings" panose="05000000000000000000" pitchFamily="2" charset="2"/>
              </a:rPr>
              <a:t>; </a:t>
            </a:r>
            <a:r>
              <a:rPr lang="fr-FR" b="0" i="1" dirty="0">
                <a:latin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fr-FR" b="0" dirty="0">
                <a:sym typeface="Wingdings" panose="05000000000000000000" pitchFamily="2" charset="2"/>
              </a:rPr>
              <a:t> ~ 0.5</a:t>
            </a:r>
            <a:br>
              <a:rPr lang="fr-FR" b="0" dirty="0">
                <a:sym typeface="Wingdings" panose="05000000000000000000" pitchFamily="2" charset="2"/>
              </a:rPr>
            </a:br>
            <a:r>
              <a:rPr lang="fr-FR" b="0" dirty="0">
                <a:sym typeface="Wingdings" panose="05000000000000000000" pitchFamily="2" charset="2"/>
              </a:rPr>
              <a:t>	 </a:t>
            </a:r>
            <a:r>
              <a:rPr lang="bg-BG" b="0" dirty="0">
                <a:sym typeface="Wingdings" panose="05000000000000000000" pitchFamily="2" charset="2"/>
              </a:rPr>
              <a:t>магнитно поле от</a:t>
            </a:r>
            <a:r>
              <a:rPr lang="fr-FR" b="0" dirty="0">
                <a:sym typeface="Wingdings" panose="05000000000000000000" pitchFamily="2" charset="2"/>
              </a:rPr>
              <a:t> ~ </a:t>
            </a:r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1.5 T</a:t>
            </a:r>
            <a:r>
              <a:rPr lang="fr-FR" b="0" dirty="0">
                <a:sym typeface="Wingdings" panose="05000000000000000000" pitchFamily="2" charset="2"/>
              </a:rPr>
              <a:t> </a:t>
            </a:r>
            <a:br>
              <a:rPr lang="en-GB" b="0" dirty="0">
                <a:sym typeface="Wingdings" panose="05000000000000000000" pitchFamily="2" charset="2"/>
              </a:rPr>
            </a:br>
            <a:r>
              <a:rPr lang="en-GB" sz="2000" b="0" dirty="0">
                <a:sym typeface="Wingdings" panose="05000000000000000000" pitchFamily="2" charset="2"/>
              </a:rPr>
              <a:t>		</a:t>
            </a:r>
            <a:r>
              <a:rPr lang="bg-BG" sz="2000" b="0" dirty="0">
                <a:sym typeface="Wingdings" panose="05000000000000000000" pitchFamily="2" charset="2"/>
              </a:rPr>
              <a:t>стандартни електромагнити или свръхпроводящи магнити</a:t>
            </a:r>
            <a:endParaRPr lang="en-GB" sz="2000" b="0" dirty="0"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3000"/>
              </a:spcAft>
            </a:pPr>
            <a:r>
              <a:rPr lang="bg-BG" b="0" dirty="0">
                <a:sym typeface="Wingdings" panose="05000000000000000000" pitchFamily="2" charset="2"/>
              </a:rPr>
              <a:t>Къси наносекундни изомери</a:t>
            </a:r>
            <a:r>
              <a:rPr lang="en-GB" b="0" dirty="0">
                <a:sym typeface="Wingdings" panose="05000000000000000000" pitchFamily="2" charset="2"/>
              </a:rPr>
              <a:t>: t</a:t>
            </a:r>
            <a:r>
              <a:rPr lang="en-GB" b="0" baseline="-25000" dirty="0">
                <a:sym typeface="Wingdings" panose="05000000000000000000" pitchFamily="2" charset="2"/>
              </a:rPr>
              <a:t>1/2</a:t>
            </a:r>
            <a:r>
              <a:rPr lang="en-GB" b="0" dirty="0">
                <a:sym typeface="Wingdings" panose="05000000000000000000" pitchFamily="2" charset="2"/>
              </a:rPr>
              <a:t> ~</a:t>
            </a:r>
            <a:r>
              <a:rPr lang="en-GB" b="1" dirty="0">
                <a:solidFill>
                  <a:srgbClr val="009D4E"/>
                </a:solidFill>
                <a:sym typeface="Wingdings" panose="05000000000000000000" pitchFamily="2" charset="2"/>
              </a:rPr>
              <a:t>1 ns</a:t>
            </a:r>
            <a:r>
              <a:rPr lang="en-GB" b="0" dirty="0">
                <a:sym typeface="Wingdings" panose="05000000000000000000" pitchFamily="2" charset="2"/>
              </a:rPr>
              <a:t>; </a:t>
            </a:r>
            <a:r>
              <a:rPr lang="en-GB" b="0" i="1" dirty="0">
                <a:latin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GB" b="0" dirty="0">
                <a:sym typeface="Wingdings" panose="05000000000000000000" pitchFamily="2" charset="2"/>
              </a:rPr>
              <a:t> ~ 0.5 </a:t>
            </a:r>
            <a:br>
              <a:rPr lang="en-GB" b="0" dirty="0">
                <a:sym typeface="Wingdings" panose="05000000000000000000" pitchFamily="2" charset="2"/>
              </a:rPr>
            </a:br>
            <a:r>
              <a:rPr lang="en-GB" b="0" dirty="0">
                <a:sym typeface="Wingdings" panose="05000000000000000000" pitchFamily="2" charset="2"/>
              </a:rPr>
              <a:t>	 </a:t>
            </a:r>
            <a:r>
              <a:rPr lang="bg-BG" b="0" dirty="0">
                <a:sym typeface="Wingdings" panose="05000000000000000000" pitchFamily="2" charset="2"/>
              </a:rPr>
              <a:t>необходимо поле</a:t>
            </a:r>
            <a:r>
              <a:rPr lang="en-GB" b="0" dirty="0">
                <a:sym typeface="Wingdings" panose="05000000000000000000" pitchFamily="2" charset="2"/>
              </a:rPr>
              <a:t> ~</a:t>
            </a:r>
            <a:r>
              <a:rPr lang="en-GB" b="1" dirty="0">
                <a:solidFill>
                  <a:srgbClr val="009D4E"/>
                </a:solidFill>
                <a:sym typeface="Wingdings" panose="05000000000000000000" pitchFamily="2" charset="2"/>
              </a:rPr>
              <a:t>100 T</a:t>
            </a:r>
            <a:br>
              <a:rPr lang="en-GB" b="1" dirty="0">
                <a:solidFill>
                  <a:srgbClr val="009D4E"/>
                </a:solidFill>
                <a:sym typeface="Wingdings" panose="05000000000000000000" pitchFamily="2" charset="2"/>
              </a:rPr>
            </a:br>
            <a:r>
              <a:rPr lang="en-GB" b="1" dirty="0">
                <a:solidFill>
                  <a:srgbClr val="009D4E"/>
                </a:solidFill>
                <a:sym typeface="Wingdings" panose="05000000000000000000" pitchFamily="2" charset="2"/>
              </a:rPr>
              <a:t>		</a:t>
            </a:r>
            <a:r>
              <a:rPr lang="bg-BG" sz="2000" b="0" dirty="0">
                <a:solidFill>
                  <a:schemeClr val="tx1"/>
                </a:solidFill>
                <a:sym typeface="Wingdings" panose="05000000000000000000" pitchFamily="2" charset="2"/>
              </a:rPr>
              <a:t>имплантация във феромагнитни материали</a:t>
            </a:r>
            <a:endParaRPr lang="en-GB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326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29C7-A745-4BAB-B5A9-9876D85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Ядрени моменти с детекция на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bg-BG" dirty="0"/>
              <a:t> лъчи</a:t>
            </a:r>
            <a:r>
              <a:rPr lang="en-GB" dirty="0"/>
              <a:t> – </a:t>
            </a:r>
            <a:r>
              <a:rPr lang="bg-BG" dirty="0"/>
              <a:t>основни елементи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4F71-C739-4706-9B64-72FC0892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78" y="836712"/>
            <a:ext cx="11697386" cy="5616624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0000CC"/>
                </a:solidFill>
              </a:rPr>
              <a:t>Ориентация на спин ансамбъла</a:t>
            </a:r>
            <a:endParaRPr lang="en-GB" dirty="0">
              <a:solidFill>
                <a:srgbClr val="0000CC"/>
              </a:solidFill>
            </a:endParaRPr>
          </a:p>
          <a:p>
            <a:pPr lvl="1"/>
            <a:r>
              <a:rPr lang="bg-BG" dirty="0"/>
              <a:t>От самата реакция на фрагментация</a:t>
            </a:r>
            <a:r>
              <a:rPr lang="en-GB" dirty="0"/>
              <a:t> (</a:t>
            </a:r>
            <a:r>
              <a:rPr lang="en-GB" b="1" dirty="0">
                <a:solidFill>
                  <a:srgbClr val="C00000"/>
                </a:solidFill>
              </a:rPr>
              <a:t>TDPAD</a:t>
            </a:r>
            <a:r>
              <a:rPr lang="en-GB" dirty="0"/>
              <a:t>) </a:t>
            </a:r>
            <a:br>
              <a:rPr lang="bg-BG" dirty="0"/>
            </a:br>
            <a:r>
              <a:rPr lang="en-US" sz="1800" dirty="0">
                <a:solidFill>
                  <a:schemeClr val="tx1"/>
                </a:solidFill>
              </a:rPr>
              <a:t>W.-D. Schmidt-Ott, </a:t>
            </a:r>
            <a:r>
              <a:rPr lang="en-US" sz="1800" u="sng" dirty="0">
                <a:solidFill>
                  <a:schemeClr val="tx1"/>
                </a:solidFill>
              </a:rPr>
              <a:t>K. Asahi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et al.; </a:t>
            </a:r>
            <a:r>
              <a:rPr lang="en-US" sz="1800" dirty="0">
                <a:solidFill>
                  <a:schemeClr val="tx1"/>
                </a:solidFill>
              </a:rPr>
              <a:t>ZPA 350, 215 (1994)</a:t>
            </a:r>
            <a:r>
              <a:rPr lang="en-GB" dirty="0">
                <a:sym typeface="Wingdings" panose="05000000000000000000" pitchFamily="2" charset="2"/>
              </a:rPr>
              <a:t>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Y. Ichikawa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et al.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;  Nature Physics 8 , 918 (2012)</a:t>
            </a:r>
          </a:p>
          <a:p>
            <a:pPr lvl="1"/>
            <a:endParaRPr lang="en-GB" dirty="0"/>
          </a:p>
          <a:p>
            <a:pPr lvl="1"/>
            <a:r>
              <a:rPr lang="bg-BG" dirty="0"/>
              <a:t>Чрез ъглови корелации</a:t>
            </a:r>
            <a:endParaRPr lang="en-GB" dirty="0"/>
          </a:p>
          <a:p>
            <a:pPr lvl="2"/>
            <a:r>
              <a:rPr lang="en-GB" dirty="0">
                <a:latin typeface="Symbol" panose="05050102010706020507" pitchFamily="18" charset="2"/>
              </a:rPr>
              <a:t>g-g</a:t>
            </a:r>
            <a:r>
              <a:rPr lang="en-GB" dirty="0"/>
              <a:t> </a:t>
            </a:r>
            <a:r>
              <a:rPr lang="bg-BG" dirty="0"/>
              <a:t>корелации за</a:t>
            </a:r>
            <a:r>
              <a:rPr lang="en-GB" dirty="0"/>
              <a:t> TDPAC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bg-BG" dirty="0">
                <a:solidFill>
                  <a:srgbClr val="009D4E"/>
                </a:solidFill>
              </a:rPr>
              <a:t>Разположение на детекторите</a:t>
            </a:r>
            <a:br>
              <a:rPr lang="bg-BG" dirty="0">
                <a:solidFill>
                  <a:srgbClr val="009D4E"/>
                </a:solidFill>
              </a:rPr>
            </a:br>
            <a:r>
              <a:rPr lang="bg-BG" b="1" dirty="0">
                <a:solidFill>
                  <a:srgbClr val="7030A0"/>
                </a:solidFill>
              </a:rPr>
              <a:t>на </a:t>
            </a:r>
            <a:r>
              <a:rPr lang="en-GB" b="1" dirty="0">
                <a:solidFill>
                  <a:srgbClr val="7030A0"/>
                </a:solidFill>
              </a:rPr>
              <a:t>+/- 90°</a:t>
            </a:r>
            <a:r>
              <a:rPr lang="en-GB" dirty="0"/>
              <a:t> </a:t>
            </a:r>
            <a:r>
              <a:rPr lang="bg-BG" dirty="0"/>
              <a:t>за </a:t>
            </a:r>
            <a:r>
              <a:rPr lang="en-GB" dirty="0"/>
              <a:t>TDPAD </a:t>
            </a:r>
            <a:r>
              <a:rPr lang="bg-BG" dirty="0"/>
              <a:t>или за </a:t>
            </a:r>
            <a:r>
              <a:rPr lang="en-GB" dirty="0"/>
              <a:t>TDPAC</a:t>
            </a:r>
          </a:p>
          <a:p>
            <a:pPr marL="0" indent="0">
              <a:buNone/>
            </a:pPr>
            <a:endParaRPr lang="en-GB" dirty="0"/>
          </a:p>
          <a:p>
            <a:r>
              <a:rPr lang="bg-BG" dirty="0">
                <a:solidFill>
                  <a:schemeClr val="accent5">
                    <a:lumMod val="75000"/>
                  </a:schemeClr>
                </a:solidFill>
              </a:rPr>
              <a:t>Енергетично</a:t>
            </a:r>
            <a:r>
              <a:rPr lang="en-GB" dirty="0"/>
              <a:t>- </a:t>
            </a:r>
            <a:r>
              <a:rPr lang="bg-BG" dirty="0"/>
              <a:t>и</a:t>
            </a:r>
            <a:r>
              <a:rPr lang="en-GB" dirty="0"/>
              <a:t> </a:t>
            </a:r>
            <a:r>
              <a:rPr lang="bg-BG" dirty="0">
                <a:solidFill>
                  <a:srgbClr val="FF0000"/>
                </a:solidFill>
              </a:rPr>
              <a:t>времево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bg-BG" dirty="0"/>
              <a:t>разрешение на</a:t>
            </a:r>
            <a:r>
              <a:rPr lang="en-GB" dirty="0"/>
              <a:t>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bg-BG" dirty="0">
                <a:latin typeface="Symbol" panose="05050102010706020507" pitchFamily="18" charset="2"/>
              </a:rPr>
              <a:t> </a:t>
            </a:r>
            <a:r>
              <a:rPr lang="bg-BG" dirty="0"/>
              <a:t>детекторите</a:t>
            </a:r>
            <a:endParaRPr lang="en-GB" dirty="0"/>
          </a:p>
          <a:p>
            <a:pPr lvl="1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Ge </a:t>
            </a:r>
            <a:r>
              <a:rPr lang="bg-BG" dirty="0">
                <a:solidFill>
                  <a:schemeClr val="accent5">
                    <a:lumMod val="75000"/>
                  </a:schemeClr>
                </a:solidFill>
              </a:rPr>
              <a:t>детектори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/>
              <a:t>– </a:t>
            </a:r>
            <a:r>
              <a:rPr lang="bg-BG" dirty="0"/>
              <a:t>отлично енергетично</a:t>
            </a:r>
            <a:r>
              <a:rPr lang="en-GB" dirty="0"/>
              <a:t> </a:t>
            </a:r>
            <a:r>
              <a:rPr lang="bg-BG" dirty="0"/>
              <a:t>и доста лошо времево разрешение </a:t>
            </a:r>
            <a:r>
              <a:rPr lang="en-GB" dirty="0"/>
              <a:t>– </a:t>
            </a:r>
            <a:r>
              <a:rPr lang="bg-BG" dirty="0"/>
              <a:t>особено под </a:t>
            </a:r>
            <a:r>
              <a:rPr lang="en-GB" dirty="0"/>
              <a:t>~100 keV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LaBr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  <a:r>
              <a:rPr lang="en-GB" dirty="0"/>
              <a:t> </a:t>
            </a:r>
            <a:r>
              <a:rPr lang="bg-BG" dirty="0"/>
              <a:t>сцинтилатори</a:t>
            </a:r>
            <a:r>
              <a:rPr lang="en-GB" dirty="0"/>
              <a:t> – </a:t>
            </a:r>
            <a:r>
              <a:rPr lang="bg-BG" dirty="0"/>
              <a:t>отлично времево и </a:t>
            </a:r>
            <a:r>
              <a:rPr lang="en-GB" dirty="0"/>
              <a:t>“</a:t>
            </a:r>
            <a:r>
              <a:rPr lang="bg-BG" dirty="0"/>
              <a:t>приемливо</a:t>
            </a:r>
            <a:r>
              <a:rPr lang="en-GB" dirty="0"/>
              <a:t>” </a:t>
            </a:r>
            <a:r>
              <a:rPr lang="bg-BG" dirty="0"/>
              <a:t>енергетично разрешение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28AD-B336-42EA-8D42-60DE7893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AE8-B587-46B4-9947-FE0E846BBE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1773E-D520-46C4-A5BA-93E7F24D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48680"/>
            <a:ext cx="1296144" cy="155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DPAD_general_ppt">
            <a:extLst>
              <a:ext uri="{FF2B5EF4-FFF2-40B4-BE49-F238E27FC236}">
                <a16:creationId xmlns:a16="http://schemas.microsoft.com/office/drawing/2014/main" id="{78D665F5-2B20-4DAF-B952-1C84404C4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1"/>
          <a:stretch/>
        </p:blipFill>
        <p:spPr bwMode="auto">
          <a:xfrm>
            <a:off x="8832304" y="3035353"/>
            <a:ext cx="1400242" cy="21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189D4-DD02-42BC-A386-BA74B351A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81" y="1384559"/>
            <a:ext cx="1140235" cy="143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96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FF1825-8C52-47D9-BD2D-1B96E2C0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TDPAD </a:t>
            </a:r>
            <a:r>
              <a:rPr lang="bg-BG" sz="4400" dirty="0"/>
              <a:t>в реакции на фрагментация</a:t>
            </a:r>
            <a:endParaRPr lang="en-GB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E42C3-0572-4918-B072-BE3B88B9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6801" y="4385345"/>
            <a:ext cx="7318516" cy="1131887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GANIL </a:t>
            </a:r>
            <a:r>
              <a:rPr lang="bg-BG" dirty="0"/>
              <a:t>(Франция)</a:t>
            </a:r>
            <a:r>
              <a:rPr lang="en-GB" dirty="0"/>
              <a:t>	– </a:t>
            </a:r>
            <a:r>
              <a:rPr lang="bg-BG" dirty="0"/>
              <a:t>първи стъпки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NSCL </a:t>
            </a:r>
            <a:r>
              <a:rPr lang="bg-BG" dirty="0"/>
              <a:t>(САЩ)</a:t>
            </a:r>
            <a:r>
              <a:rPr lang="en-GB" dirty="0"/>
              <a:t>	</a:t>
            </a:r>
            <a:r>
              <a:rPr lang="bg-BG" dirty="0"/>
              <a:t> 	</a:t>
            </a:r>
            <a:r>
              <a:rPr lang="en-GB" dirty="0"/>
              <a:t>– </a:t>
            </a:r>
            <a:r>
              <a:rPr lang="bg-BG" dirty="0"/>
              <a:t>изследвания в района на</a:t>
            </a:r>
            <a:r>
              <a:rPr lang="en-GB" dirty="0"/>
              <a:t> </a:t>
            </a:r>
            <a:r>
              <a:rPr lang="en-GB" baseline="30000" dirty="0"/>
              <a:t>68</a:t>
            </a:r>
            <a:r>
              <a:rPr lang="en-GB" dirty="0"/>
              <a:t>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RIKEN </a:t>
            </a:r>
            <a:r>
              <a:rPr lang="bg-BG" dirty="0"/>
              <a:t>(Япония)</a:t>
            </a:r>
            <a:r>
              <a:rPr lang="en-GB" dirty="0"/>
              <a:t>	– </a:t>
            </a:r>
            <a:r>
              <a:rPr lang="bg-BG" dirty="0"/>
              <a:t>около двойно-магичното ядро</a:t>
            </a:r>
            <a:r>
              <a:rPr lang="en-GB" dirty="0"/>
              <a:t> </a:t>
            </a:r>
            <a:r>
              <a:rPr lang="en-GB" baseline="30000" dirty="0"/>
              <a:t>132</a:t>
            </a:r>
            <a:r>
              <a:rPr lang="en-GB" dirty="0"/>
              <a:t>Sn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E2CD4-940D-4EAD-AF66-785A6854F9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24625"/>
            <a:ext cx="749300" cy="307975"/>
          </a:xfrm>
          <a:prstGeom prst="rect">
            <a:avLst/>
          </a:prstGeom>
        </p:spPr>
        <p:txBody>
          <a:bodyPr/>
          <a:lstStyle/>
          <a:p>
            <a:fld id="{22576AE8-B587-46B4-9947-FE0E846BBE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8DE1757B-FB8A-4C4C-9786-1778EB0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33" y="1326108"/>
            <a:ext cx="55657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CE57107E-0F1F-4D39-9FB3-16BF7624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25739"/>
            <a:ext cx="4897438" cy="3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964246-A0D3-4C85-90AF-38A00BF10690}"/>
              </a:ext>
            </a:extLst>
          </p:cNvPr>
          <p:cNvGrpSpPr/>
          <p:nvPr/>
        </p:nvGrpSpPr>
        <p:grpSpPr>
          <a:xfrm>
            <a:off x="1487488" y="1076543"/>
            <a:ext cx="2648482" cy="1200329"/>
            <a:chOff x="1487488" y="1076543"/>
            <a:chExt cx="2648482" cy="1200329"/>
          </a:xfrm>
        </p:grpSpPr>
        <p:sp>
          <p:nvSpPr>
            <p:cNvPr id="82951" name="Text Box 7">
              <a:extLst>
                <a:ext uri="{FF2B5EF4-FFF2-40B4-BE49-F238E27FC236}">
                  <a16:creationId xmlns:a16="http://schemas.microsoft.com/office/drawing/2014/main" id="{63FC2B8A-5150-4A7D-878C-DB4870371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488" y="1076543"/>
              <a:ext cx="264848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dirty="0">
                  <a:latin typeface="+mn-lt"/>
                </a:rPr>
                <a:t>XI </a:t>
              </a:r>
              <a:r>
                <a:rPr lang="bg-BG" altLang="fr-FR" sz="2400" dirty="0">
                  <a:latin typeface="+mn-lt"/>
                </a:rPr>
                <a:t>век:</a:t>
              </a:r>
            </a:p>
            <a:p>
              <a:r>
                <a:rPr lang="bg-BG" altLang="fr-FR" sz="2400" dirty="0">
                  <a:solidFill>
                    <a:srgbClr val="000099"/>
                  </a:solidFill>
                  <a:latin typeface="+mn-lt"/>
                </a:rPr>
                <a:t>Уйлям</a:t>
              </a:r>
              <a:r>
                <a:rPr lang="bg-BG" altLang="fr-FR" sz="2400" dirty="0">
                  <a:latin typeface="+mn-lt"/>
                </a:rPr>
                <a:t> </a:t>
              </a:r>
              <a:r>
                <a:rPr lang="bg-BG" altLang="fr-FR" dirty="0">
                  <a:latin typeface="+mn-lt"/>
                </a:rPr>
                <a:t>(копелето)</a:t>
              </a:r>
              <a:r>
                <a:rPr lang="fr-FR" altLang="fr-FR" sz="2400" dirty="0">
                  <a:latin typeface="+mn-lt"/>
                </a:rPr>
                <a:t> </a:t>
              </a:r>
              <a:br>
                <a:rPr lang="bg-BG" altLang="fr-FR" sz="2400" dirty="0">
                  <a:latin typeface="+mn-lt"/>
                </a:rPr>
              </a:br>
              <a:r>
                <a:rPr lang="bg-BG" altLang="fr-FR" sz="2400" dirty="0">
                  <a:solidFill>
                    <a:srgbClr val="000099"/>
                  </a:solidFill>
                  <a:latin typeface="+mn-lt"/>
                </a:rPr>
                <a:t>Завоевателя</a:t>
              </a:r>
              <a:endParaRPr lang="en-US" altLang="fr-FR" sz="24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82952" name="Line 8">
              <a:extLst>
                <a:ext uri="{FF2B5EF4-FFF2-40B4-BE49-F238E27FC236}">
                  <a16:creationId xmlns:a16="http://schemas.microsoft.com/office/drawing/2014/main" id="{839044D4-4B87-44E4-97FA-E890091A5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682" y="1700808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F79F7083-983D-4086-9926-0943D3A1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24" y="116632"/>
            <a:ext cx="1252348" cy="12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221DB-FDCA-4B70-A999-2C8A271E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какво е известна Нормандия?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Georgiev_green_1</Template>
  <TotalTime>59604</TotalTime>
  <Words>2636</Words>
  <Application>Microsoft Office PowerPoint</Application>
  <PresentationFormat>Widescreen</PresentationFormat>
  <Paragraphs>304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Calibri</vt:lpstr>
      <vt:lpstr>Cambria Math</vt:lpstr>
      <vt:lpstr>Century Gothic</vt:lpstr>
      <vt:lpstr>Comic Sans MS</vt:lpstr>
      <vt:lpstr>Courier New</vt:lpstr>
      <vt:lpstr>Palatino Linotype</vt:lpstr>
      <vt:lpstr>STIXGeneral-Regular</vt:lpstr>
      <vt:lpstr>Symbol</vt:lpstr>
      <vt:lpstr>TimesNewRomanPSMT</vt:lpstr>
      <vt:lpstr>Exécutif</vt:lpstr>
      <vt:lpstr>Ядрени моменти и спинове на екзотични ядра. Лични наблюдения от последния четвърт век </vt:lpstr>
      <vt:lpstr>План</vt:lpstr>
      <vt:lpstr>Ядрена структура и ядрени моменти</vt:lpstr>
      <vt:lpstr>Магнитни моменти и конфигурационно смесване</vt:lpstr>
      <vt:lpstr> Методи за измервания и времена на живот</vt:lpstr>
      <vt:lpstr>Какви магнитни полета за какви времена на живот?</vt:lpstr>
      <vt:lpstr>Ядрени моменти с детекция на g лъчи – основни елементи</vt:lpstr>
      <vt:lpstr>TDPAD в реакции на фрагментация</vt:lpstr>
      <vt:lpstr>С какво е известна Нормандия?</vt:lpstr>
      <vt:lpstr>D-Day – 6 Юни 1944</vt:lpstr>
      <vt:lpstr>Първи стъпки в GANIL (края на миналия век) </vt:lpstr>
      <vt:lpstr>NSCL в Мичиган, САЩ</vt:lpstr>
      <vt:lpstr>NSCL – магнитни моменти около N=40 – К. Стойчев et al., приета във Phys. Rev. C</vt:lpstr>
      <vt:lpstr>Нечетни маси – 67Ni и 69Ni</vt:lpstr>
      <vt:lpstr>70Ni и сравнения с някои теоретични пресмятания</vt:lpstr>
      <vt:lpstr>RIKEN в Токио</vt:lpstr>
      <vt:lpstr>Ядрена структура около двойно магичното ядро 132Sn</vt:lpstr>
      <vt:lpstr>„Чистота на вълновите функции“ около 132Sn?</vt:lpstr>
      <vt:lpstr>130Sn (10+) – първи опит (2018) </vt:lpstr>
      <vt:lpstr>NP1912-RIBF143R2 – втори опит - ноември 2024</vt:lpstr>
      <vt:lpstr>130Sn (10+) - нашият резултат спрямо теорията?</vt:lpstr>
      <vt:lpstr>Ядрени моменти на късоживущи изомери – различни техники</vt:lpstr>
      <vt:lpstr>132Sn 6+ изомер, заселен след 8+ изомера</vt:lpstr>
      <vt:lpstr>Тестове на TDPAC апаратурата в ИЗОЛДЕ</vt:lpstr>
      <vt:lpstr>Магнитни моменти в 210Po в IFIN-HH</vt:lpstr>
      <vt:lpstr>Колаборация за измервания на g фактори в HIAF, Хуйджу, Китай </vt:lpstr>
      <vt:lpstr>PowerPoint Presentation</vt:lpstr>
      <vt:lpstr>Array for b- and g-Ray Geometry and Spin Studies</vt:lpstr>
      <vt:lpstr>Аргос и поляризирани снопове</vt:lpstr>
      <vt:lpstr>Предишни измервания</vt:lpstr>
      <vt:lpstr>(лични) Изводи и заключения?</vt:lpstr>
      <vt:lpstr>(част от) Колаборацията</vt:lpstr>
      <vt:lpstr>Благодаря ви за вниманието!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moments of excited states. Recent results, developments and perspectives.</dc:title>
  <dc:creator>georgi</dc:creator>
  <cp:lastModifiedBy>Georgi Georgiev</cp:lastModifiedBy>
  <cp:revision>1032</cp:revision>
  <dcterms:created xsi:type="dcterms:W3CDTF">2008-09-09T14:45:56Z</dcterms:created>
  <dcterms:modified xsi:type="dcterms:W3CDTF">2026-04-17T06:22:45Z</dcterms:modified>
</cp:coreProperties>
</file>