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4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21.xml.rels" ContentType="application/vnd.openxmlformats-package.relationships+xml"/>
  <Override PartName="/ppt/slideMasters/_rels/slideMaster19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20.xml.rels" ContentType="application/vnd.openxmlformats-package.relationships+xml"/>
  <Override PartName="/ppt/slideMasters/_rels/slideMaster18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6.xml.rels" ContentType="application/vnd.openxmlformats-package.relationships+xml"/>
  <Override PartName="/ppt/slideMasters/slideMaster14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13.xml" ContentType="application/vnd.openxmlformats-officedocument.presentationml.slideMaster+xml"/>
  <Override PartName="/ppt/presProps.xml" ContentType="application/vnd.openxmlformats-officedocument.presentationml.presProps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13.xml" ContentType="application/vnd.openxmlformats-officedocument.theme+xml"/>
  <Override PartName="/ppt/theme/theme3.xml" ContentType="application/vnd.openxmlformats-officedocument.theme+xml"/>
  <Override PartName="/ppt/theme/theme22.xml" ContentType="application/vnd.openxmlformats-officedocument.theme+xml"/>
  <Override PartName="/ppt/theme/theme21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18.xml" ContentType="application/vnd.openxmlformats-officedocument.theme+xml"/>
  <Override PartName="/ppt/theme/theme17.xml" ContentType="application/vnd.openxmlformats-officedocument.theme+xml"/>
  <Override PartName="/ppt/theme/theme16.xml" ContentType="application/vnd.openxmlformats-officedocument.theme+xml"/>
  <Override PartName="/ppt/theme/theme15.xml" ContentType="application/vnd.openxmlformats-officedocument.theme+xml"/>
  <Override PartName="/ppt/theme/theme14.xml" ContentType="application/vnd.openxmlformats-officedocument.theme+xml"/>
  <Override PartName="/ppt/theme/theme1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12.xml" ContentType="application/vnd.openxmlformats-officedocument.theme+xml"/>
  <Override PartName="/ppt/_rels/presentation.xml.rels" ContentType="application/vnd.openxmlformats-package.relationships+xml"/>
  <Override PartName="/ppt/media/image126.jpeg" ContentType="image/jpeg"/>
  <Override PartName="/ppt/media/image125.wmf" ContentType="image/x-wmf"/>
  <Override PartName="/ppt/media/image131.jpeg" ContentType="image/jpeg"/>
  <Override PartName="/ppt/media/image124.wmf" ContentType="image/x-wmf"/>
  <Override PartName="/ppt/media/image122.jpeg" ContentType="image/jpeg"/>
  <Override PartName="/ppt/media/image68.png" ContentType="image/png"/>
  <Override PartName="/ppt/media/image16.png" ContentType="image/png"/>
  <Override PartName="/ppt/media/image14.png" ContentType="image/png"/>
  <Override PartName="/ppt/media/image28.wmf" ContentType="image/x-wmf"/>
  <Override PartName="/ppt/media/image128.wmf" ContentType="image/x-wmf"/>
  <Override PartName="/ppt/media/image3.png" ContentType="image/png"/>
  <Override PartName="/ppt/media/image1.png" ContentType="image/png"/>
  <Override PartName="/ppt/media/image33.png" ContentType="image/png"/>
  <Override PartName="/ppt/media/image2.png" ContentType="image/png"/>
  <Override PartName="/ppt/media/image34.png" ContentType="image/png"/>
  <Override PartName="/ppt/media/image94.png" ContentType="image/png"/>
  <Override PartName="/ppt/media/image15.png" ContentType="image/png"/>
  <Override PartName="/ppt/media/image19.png" ContentType="image/png"/>
  <Override PartName="/ppt/media/image41.wmf" ContentType="image/x-wmf"/>
  <Override PartName="/ppt/media/image38.png" ContentType="image/png"/>
  <Override PartName="/ppt/media/image35.png" ContentType="image/png"/>
  <Override PartName="/ppt/media/image49.png" ContentType="image/png"/>
  <Override PartName="/ppt/media/image108.png" ContentType="image/png"/>
  <Override PartName="/ppt/media/image8.wmf" ContentType="image/x-wmf"/>
  <Override PartName="/ppt/media/image130.wmf" ContentType="image/x-wmf"/>
  <Override PartName="/ppt/media/image9.png" ContentType="image/png"/>
  <Override PartName="/ppt/media/image55.png" ContentType="image/png"/>
  <Override PartName="/ppt/media/image44.wmf" ContentType="image/x-wmf"/>
  <Override PartName="/ppt/media/image54.png" ContentType="image/png"/>
  <Override PartName="/ppt/media/image11.wmf" ContentType="image/x-wmf"/>
  <Override PartName="/ppt/media/image6.png" ContentType="image/png"/>
  <Override PartName="/ppt/media/image52.png" ContentType="image/png"/>
  <Override PartName="/ppt/media/image100.png" ContentType="image/png"/>
  <Override PartName="/ppt/media/image89.png" ContentType="image/png"/>
  <Override PartName="/ppt/media/image46.wmf" ContentType="image/x-wmf"/>
  <Override PartName="/ppt/media/image104.png" ContentType="image/png"/>
  <Override PartName="/ppt/media/image56.png" ContentType="image/png"/>
  <Override PartName="/ppt/media/image57.png" ContentType="image/png"/>
  <Override PartName="/ppt/media/image5.wmf" ContentType="image/x-wmf"/>
  <Override PartName="/ppt/media/image50.png" ContentType="image/png"/>
  <Override PartName="/ppt/media/image7.wmf" ContentType="image/x-wmf"/>
  <Override PartName="/ppt/media/image59.png" ContentType="image/png"/>
  <Override PartName="/ppt/media/image129.wmf" ContentType="image/x-wmf"/>
  <Override PartName="/ppt/media/image31.png" ContentType="image/png"/>
  <Override PartName="/ppt/media/image37.wmf" ContentType="image/x-wmf"/>
  <Override PartName="/ppt/media/image93.jpeg" ContentType="image/jpeg"/>
  <Override PartName="/ppt/media/image53.png" ContentType="image/png"/>
  <Override PartName="/ppt/media/image10.wmf" ContentType="image/x-wmf"/>
  <Override PartName="/ppt/media/image58.jpeg" ContentType="image/jpeg"/>
  <Override PartName="/ppt/media/image132.jpeg" ContentType="image/jpeg"/>
  <Override PartName="/ppt/media/image18.png" ContentType="image/png"/>
  <Override PartName="/ppt/media/image86.png" ContentType="image/png"/>
  <Override PartName="/ppt/media/image43.wmf" ContentType="image/x-wmf"/>
  <Override PartName="/ppt/media/image133.jpeg" ContentType="image/jpeg"/>
  <Override PartName="/ppt/media/image45.wmf" ContentType="image/x-wmf"/>
  <Override PartName="/ppt/media/image84.jpeg" ContentType="image/jpeg"/>
  <Override PartName="/ppt/media/image25.png" ContentType="image/png"/>
  <Override PartName="/ppt/media/image90.png" ContentType="image/png"/>
  <Override PartName="/ppt/media/image51.png" ContentType="image/png"/>
  <Override PartName="/ppt/media/image48.png" ContentType="image/png"/>
  <Override PartName="/ppt/media/image22.jpeg" ContentType="image/jpeg"/>
  <Override PartName="/ppt/media/image36.wmf" ContentType="image/x-wmf"/>
  <Override PartName="/ppt/media/image40.png" ContentType="image/png"/>
  <Override PartName="/ppt/media/image42.wmf" ContentType="image/x-wmf"/>
  <Override PartName="/ppt/media/image39.png" ContentType="image/png"/>
  <Override PartName="/ppt/media/image20.jpeg" ContentType="image/jpeg"/>
  <Override PartName="/ppt/media/image47.jpeg" ContentType="image/jpeg"/>
  <Override PartName="/ppt/media/image17.png" ContentType="image/png"/>
  <Override PartName="/ppt/media/image21.png" ContentType="image/png"/>
  <Override PartName="/ppt/media/image26.wmf" ContentType="image/x-wmf"/>
  <Override PartName="/ppt/media/image69.png" ContentType="image/png"/>
  <Override PartName="/ppt/media/image127.wmf" ContentType="image/x-wmf"/>
  <Override PartName="/ppt/media/image27.wmf" ContentType="image/x-wmf"/>
  <Override PartName="/ppt/media/image60.png" ContentType="image/png"/>
  <Override PartName="/ppt/media/image105.jpeg" ContentType="image/jpeg"/>
  <Override PartName="/ppt/media/image61.png" ContentType="image/png"/>
  <Override PartName="/ppt/media/image76.gif" ContentType="image/gif"/>
  <Override PartName="/ppt/media/image62.png" ContentType="image/png"/>
  <Override PartName="/ppt/media/image110.png" ContentType="image/png"/>
  <Override PartName="/ppt/media/image111.png" ContentType="image/png"/>
  <Override PartName="/ppt/media/image64.png" ContentType="image/png"/>
  <Override PartName="/ppt/media/image12.png" ContentType="image/png"/>
  <Override PartName="/ppt/media/image80.png" ContentType="image/png"/>
  <Override PartName="/ppt/media/image77.jpeg" ContentType="image/jpeg"/>
  <Override PartName="/ppt/media/image112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4.jpeg" ContentType="image/jpeg"/>
  <Override PartName="/ppt/media/image82.jpeg" ContentType="image/jpeg"/>
  <Override PartName="/ppt/media/image102.png" ContentType="image/png"/>
  <Override PartName="/ppt/media/image70.png" ContentType="image/png"/>
  <Override PartName="/ppt/media/image106.jpeg" ContentType="image/jpeg"/>
  <Override PartName="/ppt/media/image103.png" ContentType="image/png"/>
  <Override PartName="/ppt/media/image71.png" ContentType="image/png"/>
  <Override PartName="/ppt/media/image30.png" ContentType="image/png"/>
  <Override PartName="/ppt/media/image72.jpeg" ContentType="image/jpeg"/>
  <Override PartName="/ppt/media/image73.png" ContentType="image/png"/>
  <Override PartName="/ppt/media/image74.png" ContentType="image/png"/>
  <Override PartName="/ppt/media/image79.jpeg" ContentType="image/jpeg"/>
  <Override PartName="/ppt/media/image32.png" ContentType="image/png"/>
  <Override PartName="/ppt/media/image107.png" ContentType="image/png"/>
  <Override PartName="/ppt/media/image75.png" ContentType="image/png"/>
  <Override PartName="/ppt/media/image78.png" ContentType="image/png"/>
  <Override PartName="/ppt/media/image83.jpeg" ContentType="image/jpeg"/>
  <Override PartName="/ppt/media/image81.jpeg" ContentType="image/jpeg"/>
  <Override PartName="/ppt/media/image85.jpeg" ContentType="image/jpeg"/>
  <Override PartName="/ppt/media/image13.png" ContentType="image/png"/>
  <Override PartName="/ppt/media/image95.gif" ContentType="image/gif"/>
  <Override PartName="/ppt/media/image98.png" ContentType="image/png"/>
  <Override PartName="/ppt/media/image87.jpeg" ContentType="image/jpeg"/>
  <Override PartName="/ppt/media/image123.wmf" ContentType="image/x-wmf"/>
  <Override PartName="/ppt/media/image88.jpeg" ContentType="image/jpeg"/>
  <Override PartName="/ppt/media/image91.png" ContentType="image/png"/>
  <Override PartName="/ppt/media/image24.png" ContentType="image/png"/>
  <Override PartName="/ppt/media/image92.png" ContentType="image/png"/>
  <Override PartName="/ppt/media/image96.png" ContentType="image/png"/>
  <Override PartName="/ppt/media/image29.png" ContentType="image/png"/>
  <Override PartName="/ppt/media/image97.png" ContentType="image/png"/>
  <Override PartName="/ppt/media/image99.png" ContentType="image/png"/>
  <Override PartName="/ppt/media/image101.jpeg" ContentType="image/jpeg"/>
  <Override PartName="/ppt/media/image63.png" ContentType="image/png"/>
  <Override PartName="/ppt/media/image109.gif" ContentType="image/gif"/>
  <Override PartName="/ppt/media/image113.wmf" ContentType="image/x-wmf"/>
  <Override PartName="/ppt/media/image114.wmf" ContentType="image/x-wmf"/>
  <Override PartName="/ppt/media/image115.wmf" ContentType="image/x-wmf"/>
  <Override PartName="/ppt/media/image116.wmf" ContentType="image/x-wmf"/>
  <Override PartName="/ppt/media/image23.jpeg" ContentType="image/jpeg"/>
  <Override PartName="/ppt/media/image117.wmf" ContentType="image/x-wmf"/>
  <Override PartName="/ppt/media/image118.wmf" ContentType="image/x-wmf"/>
  <Override PartName="/ppt/media/image119.wmf" ContentType="image/x-wmf"/>
  <Override PartName="/ppt/media/image120.wmf" ContentType="image/x-wmf"/>
  <Override PartName="/ppt/media/image121.wmf" ContentType="image/x-wmf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8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47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4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60.xml" ContentType="application/vnd.openxmlformats-officedocument.presentationml.slide+xml"/>
  <Override PartName="/ppt/slides/slide18.xml" ContentType="application/vnd.openxmlformats-officedocument.presentationml.slide+xml"/>
  <Override PartName="/ppt/slides/slide73.xml" ContentType="application/vnd.openxmlformats-officedocument.presentationml.slide+xml"/>
  <Override PartName="/ppt/slides/slide61.xml" ContentType="application/vnd.openxmlformats-officedocument.presentationml.slide+xml"/>
  <Override PartName="/ppt/slides/slide19.xml" ContentType="application/vnd.openxmlformats-officedocument.presentationml.slide+xml"/>
  <Override PartName="/ppt/slides/slide72.xml" ContentType="application/vnd.openxmlformats-officedocument.presentationml.slide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36.xml.rels" ContentType="application/vnd.openxmlformats-package.relationships+xml"/>
  <Override PartName="/ppt/slides/_rels/slide35.xml.rels" ContentType="application/vnd.openxmlformats-package.relationships+xml"/>
  <Override PartName="/ppt/slides/_rels/slide34.xml.rels" ContentType="application/vnd.openxmlformats-package.relationships+xml"/>
  <Override PartName="/ppt/slides/_rels/slide33.xml.rels" ContentType="application/vnd.openxmlformats-package.relationships+xml"/>
  <Override PartName="/ppt/slides/_rels/slide13.xml.rels" ContentType="application/vnd.openxmlformats-package.relationships+xml"/>
  <Override PartName="/ppt/slides/_rels/slide59.xml.rels" ContentType="application/vnd.openxmlformats-package.relationships+xml"/>
  <Override PartName="/ppt/slides/_rels/slide22.xml.rels" ContentType="application/vnd.openxmlformats-package.relationships+xml"/>
  <Override PartName="/ppt/slides/_rels/slide5.xml.rels" ContentType="application/vnd.openxmlformats-package.relationships+xml"/>
  <Override PartName="/ppt/slides/_rels/slide49.xml.rels" ContentType="application/vnd.openxmlformats-package.relationships+xml"/>
  <Override PartName="/ppt/slides/_rels/slide12.xml.rels" ContentType="application/vnd.openxmlformats-package.relationships+xml"/>
  <Override PartName="/ppt/slides/_rels/slide58.xml.rels" ContentType="application/vnd.openxmlformats-package.relationships+xml"/>
  <Override PartName="/ppt/slides/_rels/slide21.xml.rels" ContentType="application/vnd.openxmlformats-package.relationships+xml"/>
  <Override PartName="/ppt/slides/_rels/slide60.xml.rels" ContentType="application/vnd.openxmlformats-package.relationships+xml"/>
  <Override PartName="/ppt/slides/_rels/slide18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46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56.xml.rels" ContentType="application/vnd.openxmlformats-package.relationships+xml"/>
  <Override PartName="/ppt/slides/_rels/slide47.xml.rels" ContentType="application/vnd.openxmlformats-package.relationships+xml"/>
  <Override PartName="/ppt/slides/_rels/slide10.xml.rels" ContentType="application/vnd.openxmlformats-package.relationships+xml"/>
  <Override PartName="/ppt/slides/_rels/slide44.xml.rels" ContentType="application/vnd.openxmlformats-package.relationships+xml"/>
  <Override PartName="/ppt/slides/_rels/slide55.xml.rels" ContentType="application/vnd.openxmlformats-package.relationships+xml"/>
  <Override PartName="/ppt/slides/_rels/slide43.xml.rels" ContentType="application/vnd.openxmlformats-package.relationships+xml"/>
  <Override PartName="/ppt/slides/_rels/slide54.xml.rels" ContentType="application/vnd.openxmlformats-package.relationships+xml"/>
  <Override PartName="/ppt/slides/_rels/slide42.xml.rels" ContentType="application/vnd.openxmlformats-package.relationships+xml"/>
  <Override PartName="/ppt/slides/_rels/slide16.xml.rels" ContentType="application/vnd.openxmlformats-package.relationships+xml"/>
  <Override PartName="/ppt/slides/_rels/slide53.xml.rels" ContentType="application/vnd.openxmlformats-package.relationships+xml"/>
  <Override PartName="/ppt/slides/_rels/slide39.xml.rels" ContentType="application/vnd.openxmlformats-package.relationships+xml"/>
  <Override PartName="/ppt/slides/_rels/slide41.xml.rels" ContentType="application/vnd.openxmlformats-package.relationships+xml"/>
  <Override PartName="/ppt/slides/_rels/slide15.xml.rels" ContentType="application/vnd.openxmlformats-package.relationships+xml"/>
  <Override PartName="/ppt/slides/_rels/slide52.xml.rels" ContentType="application/vnd.openxmlformats-package.relationships+xml"/>
  <Override PartName="/ppt/slides/_rels/slide40.xml.rels" ContentType="application/vnd.openxmlformats-package.relationships+xml"/>
  <Override PartName="/ppt/slides/_rels/slide14.xml.rels" ContentType="application/vnd.openxmlformats-package.relationships+xml"/>
  <Override PartName="/ppt/slides/_rels/slide51.xml.rels" ContentType="application/vnd.openxmlformats-package.relationships+xml"/>
  <Override PartName="/ppt/slides/_rels/slide50.xml.rels" ContentType="application/vnd.openxmlformats-package.relationships+xml"/>
  <Override PartName="/ppt/slides/_rels/slide45.xml.rels" ContentType="application/vnd.openxmlformats-package.relationships+xml"/>
  <Override PartName="/ppt/slides/_rels/slide73.xml.rels" ContentType="application/vnd.openxmlformats-package.relationships+xml"/>
  <Override PartName="/ppt/slides/_rels/slide61.xml.rels" ContentType="application/vnd.openxmlformats-package.relationships+xml"/>
  <Override PartName="/ppt/slides/_rels/slide19.xml.rels" ContentType="application/vnd.openxmlformats-package.relationships+xml"/>
  <Override PartName="/ppt/slides/_rels/slide72.xml.rels" ContentType="application/vnd.openxmlformats-package.relationships+xml"/>
  <Override PartName="/ppt/slides/_rels/slide71.xml.rels" ContentType="application/vnd.openxmlformats-package.relationships+xml"/>
  <Override PartName="/ppt/slides/_rels/slide1.xml.rels" ContentType="application/vnd.openxmlformats-package.relationships+xml"/>
  <Override PartName="/ppt/slides/_rels/slide29.xml.rels" ContentType="application/vnd.openxmlformats-package.relationships+xml"/>
  <Override PartName="/ppt/slides/_rels/slide69.xml.rels" ContentType="application/vnd.openxmlformats-package.relationships+xml"/>
  <Override PartName="/ppt/slides/_rels/slide32.xml.rels" ContentType="application/vnd.openxmlformats-package.relationships+xml"/>
  <Override PartName="/ppt/slides/_rels/slide70.xml.rels" ContentType="application/vnd.openxmlformats-package.relationships+xml"/>
  <Override PartName="/ppt/slides/_rels/slide28.xml.rels" ContentType="application/vnd.openxmlformats-package.relationships+xml"/>
  <Override PartName="/ppt/slides/_rels/slide68.xml.rels" ContentType="application/vnd.openxmlformats-package.relationships+xml"/>
  <Override PartName="/ppt/slides/_rels/slide31.xml.rels" ContentType="application/vnd.openxmlformats-package.relationships+xml"/>
  <Override PartName="/ppt/slides/_rels/slide67.xml.rels" ContentType="application/vnd.openxmlformats-package.relationships+xml"/>
  <Override PartName="/ppt/slides/_rels/slide30.xml.rels" ContentType="application/vnd.openxmlformats-package.relationships+xml"/>
  <Override PartName="/ppt/slides/_rels/slide66.xml.rels" ContentType="application/vnd.openxmlformats-package.relationships+xml"/>
  <Override PartName="/ppt/slides/_rels/slide65.xml.rels" ContentType="application/vnd.openxmlformats-package.relationships+xml"/>
  <Override PartName="/ppt/slides/_rels/slide27.xml.rels" ContentType="application/vnd.openxmlformats-package.relationships+xml"/>
  <Override PartName="/ppt/slides/_rels/slide64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63.xml.rels" ContentType="application/vnd.openxmlformats-package.relationships+xml"/>
  <Override PartName="/ppt/slides/_rels/slide62.xml.rels" ContentType="application/vnd.openxmlformats-package.relationships+xml"/>
  <Override PartName="/ppt/slides/_rels/slide17.xml.rels" ContentType="application/vnd.openxmlformats-package.relationships+xml"/>
  <Override PartName="/ppt/slides/_rels/slide3.xml.rels" ContentType="application/vnd.openxmlformats-package.relationships+xml"/>
  <Override PartName="/ppt/slides/_rels/slide20.xml.rels" ContentType="application/vnd.openxmlformats-package.relationships+xml"/>
  <Override PartName="/ppt/slides/_rels/slide57.xml.rels" ContentType="application/vnd.openxmlformats-package.relationships+xml"/>
  <Override PartName="/ppt/slides/_rels/slide11.xml.rels" ContentType="application/vnd.openxmlformats-package.relationships+xml"/>
  <Override PartName="/ppt/slides/_rels/slide48.xml.rels" ContentType="application/vnd.openxmlformats-package.relationships+xml"/>
  <Override PartName="/ppt/slides/_rels/slide4.xml.rels" ContentType="application/vnd.openxmlformats-package.relationships+xml"/>
  <Override PartName="/ppt/slides/slide71.xml" ContentType="application/vnd.openxmlformats-officedocument.presentationml.slide+xml"/>
  <Override PartName="/ppt/slides/slide29.xml" ContentType="application/vnd.openxmlformats-officedocument.presentationml.slide+xml"/>
  <Override PartName="/ppt/slides/slide69.xml" ContentType="application/vnd.openxmlformats-officedocument.presentationml.slide+xml"/>
  <Override PartName="/ppt/slides/slide32.xml" ContentType="application/vnd.openxmlformats-officedocument.presentationml.slide+xml"/>
  <Override PartName="/ppt/slides/slide70.xml" ContentType="application/vnd.openxmlformats-officedocument.presentationml.slide+xml"/>
  <Override PartName="/ppt/slides/slide28.xml" ContentType="application/vnd.openxmlformats-officedocument.presentationml.slide+xml"/>
  <Override PartName="/ppt/slides/slide68.xml" ContentType="application/vnd.openxmlformats-officedocument.presentationml.slide+xml"/>
  <Override PartName="/ppt/slides/slide31.xml" ContentType="application/vnd.openxmlformats-officedocument.presentationml.slide+xml"/>
  <Override PartName="/ppt/slides/slide67.xml" ContentType="application/vnd.openxmlformats-officedocument.presentationml.slide+xml"/>
  <Override PartName="/ppt/slides/slide30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27.xml" ContentType="application/vnd.openxmlformats-officedocument.presentationml.slide+xml"/>
  <Override PartName="/ppt/slides/slide64.xml" ContentType="application/vnd.openxmlformats-officedocument.presentationml.slide+xml"/>
  <Override PartName="/ppt/slides/slide26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17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48.xml" ContentType="application/vnd.openxmlformats-officedocument.presentationml.slide+xml"/>
  <Override PartName="/ppt/slides/slide20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49.xml" ContentType="application/vnd.openxmlformats-officedocument.presentationml.slide+xml"/>
  <Override PartName="/ppt/slides/slide21.xml" ContentType="application/vnd.openxmlformats-officedocument.presentationml.slide+xml"/>
  <Override PartName="/ppt/slides/slide58.xml" ContentType="application/vnd.openxmlformats-officedocument.presentationml.slide+xml"/>
  <Override PartName="/ppt/slides/slide5.xml" ContentType="application/vnd.openxmlformats-officedocument.presentationml.slide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59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Slides/_rels/notesSlide2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7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6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5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4.xml.rels" ContentType="application/vnd.openxmlformats-package.relationships+xml"/>
  <Override PartName="/ppt/notesSlides/_rels/notesSlide65.xml.rels" ContentType="application/vnd.openxmlformats-package.relationships+xml"/>
  <Override PartName="/ppt/notesSlides/_rels/notesSlide18.xml.rels" ContentType="application/vnd.openxmlformats-package.relationships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2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  <p:sldMasterId id="2147483676" r:id="rId16"/>
    <p:sldMasterId id="2147483678" r:id="rId17"/>
    <p:sldMasterId id="2147483680" r:id="rId18"/>
    <p:sldMasterId id="2147483682" r:id="rId19"/>
    <p:sldMasterId id="2147483684" r:id="rId20"/>
    <p:sldMasterId id="2147483686" r:id="rId21"/>
    <p:sldMasterId id="2147483688" r:id="rId22"/>
  </p:sldMasterIdLst>
  <p:notesMasterIdLst>
    <p:notesMasterId r:id="rId23"/>
  </p:notesMasterIdLst>
  <p:sldIdLst>
    <p:sldId id="256" r:id="rId24"/>
    <p:sldId id="257" r:id="rId25"/>
    <p:sldId id="258" r:id="rId26"/>
    <p:sldId id="259" r:id="rId27"/>
    <p:sldId id="260" r:id="rId28"/>
    <p:sldId id="261" r:id="rId29"/>
    <p:sldId id="262" r:id="rId30"/>
    <p:sldId id="263" r:id="rId31"/>
    <p:sldId id="264" r:id="rId32"/>
    <p:sldId id="265" r:id="rId33"/>
    <p:sldId id="266" r:id="rId34"/>
    <p:sldId id="267" r:id="rId35"/>
    <p:sldId id="268" r:id="rId36"/>
    <p:sldId id="269" r:id="rId37"/>
    <p:sldId id="270" r:id="rId38"/>
    <p:sldId id="271" r:id="rId39"/>
    <p:sldId id="272" r:id="rId40"/>
    <p:sldId id="273" r:id="rId41"/>
    <p:sldId id="274" r:id="rId42"/>
    <p:sldId id="275" r:id="rId43"/>
    <p:sldId id="276" r:id="rId44"/>
    <p:sldId id="277" r:id="rId45"/>
    <p:sldId id="278" r:id="rId46"/>
    <p:sldId id="279" r:id="rId47"/>
    <p:sldId id="280" r:id="rId48"/>
    <p:sldId id="281" r:id="rId49"/>
    <p:sldId id="282" r:id="rId50"/>
    <p:sldId id="283" r:id="rId51"/>
    <p:sldId id="284" r:id="rId52"/>
    <p:sldId id="285" r:id="rId53"/>
    <p:sldId id="286" r:id="rId54"/>
    <p:sldId id="287" r:id="rId55"/>
    <p:sldId id="288" r:id="rId56"/>
    <p:sldId id="289" r:id="rId57"/>
    <p:sldId id="290" r:id="rId58"/>
    <p:sldId id="291" r:id="rId59"/>
    <p:sldId id="292" r:id="rId60"/>
    <p:sldId id="293" r:id="rId61"/>
    <p:sldId id="294" r:id="rId62"/>
    <p:sldId id="295" r:id="rId63"/>
    <p:sldId id="296" r:id="rId64"/>
    <p:sldId id="297" r:id="rId65"/>
    <p:sldId id="298" r:id="rId66"/>
    <p:sldId id="299" r:id="rId67"/>
    <p:sldId id="300" r:id="rId68"/>
    <p:sldId id="301" r:id="rId69"/>
    <p:sldId id="302" r:id="rId70"/>
    <p:sldId id="303" r:id="rId71"/>
    <p:sldId id="304" r:id="rId72"/>
    <p:sldId id="305" r:id="rId73"/>
    <p:sldId id="306" r:id="rId74"/>
    <p:sldId id="307" r:id="rId75"/>
    <p:sldId id="308" r:id="rId76"/>
    <p:sldId id="309" r:id="rId77"/>
    <p:sldId id="310" r:id="rId78"/>
    <p:sldId id="311" r:id="rId79"/>
    <p:sldId id="312" r:id="rId80"/>
    <p:sldId id="313" r:id="rId81"/>
    <p:sldId id="314" r:id="rId82"/>
    <p:sldId id="315" r:id="rId83"/>
    <p:sldId id="316" r:id="rId84"/>
    <p:sldId id="317" r:id="rId85"/>
    <p:sldId id="318" r:id="rId86"/>
    <p:sldId id="319" r:id="rId87"/>
    <p:sldId id="320" r:id="rId88"/>
    <p:sldId id="321" r:id="rId89"/>
    <p:sldId id="322" r:id="rId90"/>
    <p:sldId id="323" r:id="rId91"/>
    <p:sldId id="324" r:id="rId92"/>
    <p:sldId id="325" r:id="rId93"/>
    <p:sldId id="326" r:id="rId94"/>
    <p:sldId id="327" r:id="rId95"/>
    <p:sldId id="328" r:id="rId96"/>
  </p:sldIdLst>
  <p:sldSz cx="10077450" cy="5668963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Master" Target="slideMasters/slideMaster19.xml"/><Relationship Id="rId21" Type="http://schemas.openxmlformats.org/officeDocument/2006/relationships/slideMaster" Target="slideMasters/slideMaster20.xml"/><Relationship Id="rId22" Type="http://schemas.openxmlformats.org/officeDocument/2006/relationships/slideMaster" Target="slideMasters/slideMaster21.xml"/><Relationship Id="rId23" Type="http://schemas.openxmlformats.org/officeDocument/2006/relationships/notesMaster" Target="notesMasters/notesMaster1.xml"/><Relationship Id="rId24" Type="http://schemas.openxmlformats.org/officeDocument/2006/relationships/slide" Target="slides/slide1.xml"/><Relationship Id="rId25" Type="http://schemas.openxmlformats.org/officeDocument/2006/relationships/slide" Target="slides/slide2.xml"/><Relationship Id="rId26" Type="http://schemas.openxmlformats.org/officeDocument/2006/relationships/slide" Target="slides/slide3.xml"/><Relationship Id="rId27" Type="http://schemas.openxmlformats.org/officeDocument/2006/relationships/slide" Target="slides/slide4.xml"/><Relationship Id="rId28" Type="http://schemas.openxmlformats.org/officeDocument/2006/relationships/slide" Target="slides/slide5.xml"/><Relationship Id="rId29" Type="http://schemas.openxmlformats.org/officeDocument/2006/relationships/slide" Target="slides/slide6.xml"/><Relationship Id="rId30" Type="http://schemas.openxmlformats.org/officeDocument/2006/relationships/slide" Target="slides/slide7.xml"/><Relationship Id="rId31" Type="http://schemas.openxmlformats.org/officeDocument/2006/relationships/slide" Target="slides/slide8.xml"/><Relationship Id="rId32" Type="http://schemas.openxmlformats.org/officeDocument/2006/relationships/slide" Target="slides/slide9.xml"/><Relationship Id="rId33" Type="http://schemas.openxmlformats.org/officeDocument/2006/relationships/slide" Target="slides/slide10.xml"/><Relationship Id="rId34" Type="http://schemas.openxmlformats.org/officeDocument/2006/relationships/slide" Target="slides/slide11.xml"/><Relationship Id="rId35" Type="http://schemas.openxmlformats.org/officeDocument/2006/relationships/slide" Target="slides/slide12.xml"/><Relationship Id="rId36" Type="http://schemas.openxmlformats.org/officeDocument/2006/relationships/slide" Target="slides/slide13.xml"/><Relationship Id="rId37" Type="http://schemas.openxmlformats.org/officeDocument/2006/relationships/slide" Target="slides/slide14.xml"/><Relationship Id="rId38" Type="http://schemas.openxmlformats.org/officeDocument/2006/relationships/slide" Target="slides/slide15.xml"/><Relationship Id="rId39" Type="http://schemas.openxmlformats.org/officeDocument/2006/relationships/slide" Target="slides/slide16.xml"/><Relationship Id="rId40" Type="http://schemas.openxmlformats.org/officeDocument/2006/relationships/slide" Target="slides/slide17.xml"/><Relationship Id="rId41" Type="http://schemas.openxmlformats.org/officeDocument/2006/relationships/slide" Target="slides/slide18.xml"/><Relationship Id="rId42" Type="http://schemas.openxmlformats.org/officeDocument/2006/relationships/slide" Target="slides/slide19.xml"/><Relationship Id="rId43" Type="http://schemas.openxmlformats.org/officeDocument/2006/relationships/slide" Target="slides/slide20.xml"/><Relationship Id="rId44" Type="http://schemas.openxmlformats.org/officeDocument/2006/relationships/slide" Target="slides/slide21.xml"/><Relationship Id="rId45" Type="http://schemas.openxmlformats.org/officeDocument/2006/relationships/slide" Target="slides/slide22.xml"/><Relationship Id="rId46" Type="http://schemas.openxmlformats.org/officeDocument/2006/relationships/slide" Target="slides/slide23.xml"/><Relationship Id="rId47" Type="http://schemas.openxmlformats.org/officeDocument/2006/relationships/slide" Target="slides/slide24.xml"/><Relationship Id="rId48" Type="http://schemas.openxmlformats.org/officeDocument/2006/relationships/slide" Target="slides/slide25.xml"/><Relationship Id="rId49" Type="http://schemas.openxmlformats.org/officeDocument/2006/relationships/slide" Target="slides/slide26.xml"/><Relationship Id="rId50" Type="http://schemas.openxmlformats.org/officeDocument/2006/relationships/slide" Target="slides/slide27.xml"/><Relationship Id="rId51" Type="http://schemas.openxmlformats.org/officeDocument/2006/relationships/slide" Target="slides/slide28.xml"/><Relationship Id="rId52" Type="http://schemas.openxmlformats.org/officeDocument/2006/relationships/slide" Target="slides/slide29.xml"/><Relationship Id="rId53" Type="http://schemas.openxmlformats.org/officeDocument/2006/relationships/slide" Target="slides/slide30.xml"/><Relationship Id="rId54" Type="http://schemas.openxmlformats.org/officeDocument/2006/relationships/slide" Target="slides/slide31.xml"/><Relationship Id="rId55" Type="http://schemas.openxmlformats.org/officeDocument/2006/relationships/slide" Target="slides/slide32.xml"/><Relationship Id="rId56" Type="http://schemas.openxmlformats.org/officeDocument/2006/relationships/slide" Target="slides/slide33.xml"/><Relationship Id="rId57" Type="http://schemas.openxmlformats.org/officeDocument/2006/relationships/slide" Target="slides/slide34.xml"/><Relationship Id="rId58" Type="http://schemas.openxmlformats.org/officeDocument/2006/relationships/slide" Target="slides/slide35.xml"/><Relationship Id="rId59" Type="http://schemas.openxmlformats.org/officeDocument/2006/relationships/slide" Target="slides/slide36.xml"/><Relationship Id="rId60" Type="http://schemas.openxmlformats.org/officeDocument/2006/relationships/slide" Target="slides/slide37.xml"/><Relationship Id="rId61" Type="http://schemas.openxmlformats.org/officeDocument/2006/relationships/slide" Target="slides/slide38.xml"/><Relationship Id="rId62" Type="http://schemas.openxmlformats.org/officeDocument/2006/relationships/slide" Target="slides/slide39.xml"/><Relationship Id="rId63" Type="http://schemas.openxmlformats.org/officeDocument/2006/relationships/slide" Target="slides/slide40.xml"/><Relationship Id="rId64" Type="http://schemas.openxmlformats.org/officeDocument/2006/relationships/slide" Target="slides/slide41.xml"/><Relationship Id="rId65" Type="http://schemas.openxmlformats.org/officeDocument/2006/relationships/slide" Target="slides/slide42.xml"/><Relationship Id="rId66" Type="http://schemas.openxmlformats.org/officeDocument/2006/relationships/slide" Target="slides/slide43.xml"/><Relationship Id="rId67" Type="http://schemas.openxmlformats.org/officeDocument/2006/relationships/slide" Target="slides/slide44.xml"/><Relationship Id="rId68" Type="http://schemas.openxmlformats.org/officeDocument/2006/relationships/slide" Target="slides/slide45.xml"/><Relationship Id="rId69" Type="http://schemas.openxmlformats.org/officeDocument/2006/relationships/slide" Target="slides/slide46.xml"/><Relationship Id="rId70" Type="http://schemas.openxmlformats.org/officeDocument/2006/relationships/slide" Target="slides/slide47.xml"/><Relationship Id="rId71" Type="http://schemas.openxmlformats.org/officeDocument/2006/relationships/slide" Target="slides/slide48.xml"/><Relationship Id="rId72" Type="http://schemas.openxmlformats.org/officeDocument/2006/relationships/slide" Target="slides/slide49.xml"/><Relationship Id="rId73" Type="http://schemas.openxmlformats.org/officeDocument/2006/relationships/slide" Target="slides/slide50.xml"/><Relationship Id="rId74" Type="http://schemas.openxmlformats.org/officeDocument/2006/relationships/slide" Target="slides/slide51.xml"/><Relationship Id="rId75" Type="http://schemas.openxmlformats.org/officeDocument/2006/relationships/slide" Target="slides/slide52.xml"/><Relationship Id="rId76" Type="http://schemas.openxmlformats.org/officeDocument/2006/relationships/slide" Target="slides/slide53.xml"/><Relationship Id="rId77" Type="http://schemas.openxmlformats.org/officeDocument/2006/relationships/slide" Target="slides/slide54.xml"/><Relationship Id="rId78" Type="http://schemas.openxmlformats.org/officeDocument/2006/relationships/slide" Target="slides/slide55.xml"/><Relationship Id="rId79" Type="http://schemas.openxmlformats.org/officeDocument/2006/relationships/slide" Target="slides/slide56.xml"/><Relationship Id="rId80" Type="http://schemas.openxmlformats.org/officeDocument/2006/relationships/slide" Target="slides/slide57.xml"/><Relationship Id="rId81" Type="http://schemas.openxmlformats.org/officeDocument/2006/relationships/slide" Target="slides/slide58.xml"/><Relationship Id="rId82" Type="http://schemas.openxmlformats.org/officeDocument/2006/relationships/slide" Target="slides/slide59.xml"/><Relationship Id="rId83" Type="http://schemas.openxmlformats.org/officeDocument/2006/relationships/slide" Target="slides/slide60.xml"/><Relationship Id="rId84" Type="http://schemas.openxmlformats.org/officeDocument/2006/relationships/slide" Target="slides/slide61.xml"/><Relationship Id="rId85" Type="http://schemas.openxmlformats.org/officeDocument/2006/relationships/slide" Target="slides/slide62.xml"/><Relationship Id="rId86" Type="http://schemas.openxmlformats.org/officeDocument/2006/relationships/slide" Target="slides/slide63.xml"/><Relationship Id="rId87" Type="http://schemas.openxmlformats.org/officeDocument/2006/relationships/slide" Target="slides/slide64.xml"/><Relationship Id="rId88" Type="http://schemas.openxmlformats.org/officeDocument/2006/relationships/slide" Target="slides/slide65.xml"/><Relationship Id="rId89" Type="http://schemas.openxmlformats.org/officeDocument/2006/relationships/slide" Target="slides/slide66.xml"/><Relationship Id="rId90" Type="http://schemas.openxmlformats.org/officeDocument/2006/relationships/slide" Target="slides/slide67.xml"/><Relationship Id="rId91" Type="http://schemas.openxmlformats.org/officeDocument/2006/relationships/slide" Target="slides/slide68.xml"/><Relationship Id="rId92" Type="http://schemas.openxmlformats.org/officeDocument/2006/relationships/slide" Target="slides/slide69.xml"/><Relationship Id="rId93" Type="http://schemas.openxmlformats.org/officeDocument/2006/relationships/slide" Target="slides/slide70.xml"/><Relationship Id="rId94" Type="http://schemas.openxmlformats.org/officeDocument/2006/relationships/slide" Target="slides/slide71.xml"/><Relationship Id="rId95" Type="http://schemas.openxmlformats.org/officeDocument/2006/relationships/slide" Target="slides/slide72.xml"/><Relationship Id="rId96" Type="http://schemas.openxmlformats.org/officeDocument/2006/relationships/slide" Target="slides/slide73.xml"/><Relationship Id="rId97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move the slide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Click to edit the notes format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&lt;header&gt;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dt" idx="4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6" name="PlaceHolder 5"/>
          <p:cNvSpPr>
            <a:spLocks noGrp="1"/>
          </p:cNvSpPr>
          <p:nvPr>
            <p:ph type="ftr" idx="4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7" name="PlaceHolder 6"/>
          <p:cNvSpPr>
            <a:spLocks noGrp="1"/>
          </p:cNvSpPr>
          <p:nvPr>
            <p:ph type="sldNum" idx="4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C81EC065-D607-4B6C-9B0C-74461D72D6BB}" type="slidenum"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65.xml.rels><?xml version="1.0" encoding="UTF-8"?>
<Relationships xmlns="http://schemas.openxmlformats.org/package/2006/relationships"><Relationship Id="rId1" Type="http://schemas.openxmlformats.org/officeDocument/2006/relationships/slide" Target="../slides/slide65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PlaceHolder 1"/>
          <p:cNvSpPr>
            <a:spLocks noGrp="1"/>
          </p:cNvSpPr>
          <p:nvPr>
            <p:ph type="sldImg"/>
          </p:nvPr>
        </p:nvSpPr>
        <p:spPr>
          <a:xfrm>
            <a:off x="1260000" y="801720"/>
            <a:ext cx="5037840" cy="4007160"/>
          </a:xfrm>
          <a:prstGeom prst="rect">
            <a:avLst/>
          </a:prstGeom>
          <a:ln w="0">
            <a:noFill/>
          </a:ln>
        </p:spPr>
      </p:sp>
      <p:sp>
        <p:nvSpPr>
          <p:cNvPr id="70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840" cy="48092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6" name="PlaceHolder 3"/>
          <p:cNvSpPr>
            <a:spLocks noGrp="1"/>
          </p:cNvSpPr>
          <p:nvPr>
            <p:ph type="sldNum" idx="69"/>
          </p:nvPr>
        </p:nvSpPr>
        <p:spPr>
          <a:xfrm>
            <a:off x="4282200" y="10155600"/>
            <a:ext cx="3273840" cy="5324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de-DE" sz="1200" spc="-1" strike="noStrike">
                <a:solidFill>
                  <a:schemeClr val="dk1"/>
                </a:solidFill>
                <a:latin typeface="Arial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6FC3B78-1598-4112-A3A2-9E40DA36FDE4}" type="slidenum">
              <a:rPr b="0" lang="de-DE" sz="1200" spc="-1" strike="noStrike">
                <a:solidFill>
                  <a:schemeClr val="dk1"/>
                </a:solidFill>
                <a:latin typeface="Arial"/>
                <a:ea typeface="+mn-ea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PlaceHolder 1"/>
          <p:cNvSpPr>
            <a:spLocks noGrp="1"/>
          </p:cNvSpPr>
          <p:nvPr>
            <p:ph type="sldImg"/>
          </p:nvPr>
        </p:nvSpPr>
        <p:spPr>
          <a:xfrm>
            <a:off x="1273680" y="801360"/>
            <a:ext cx="5010480" cy="4007520"/>
          </a:xfrm>
          <a:prstGeom prst="rect">
            <a:avLst/>
          </a:prstGeom>
          <a:ln w="0">
            <a:noFill/>
          </a:ln>
        </p:spPr>
      </p:sp>
      <p:sp>
        <p:nvSpPr>
          <p:cNvPr id="68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6200" cy="4809600"/>
          </a:xfrm>
          <a:prstGeom prst="rect">
            <a:avLst/>
          </a:prstGeom>
          <a:noFill/>
          <a:ln w="0">
            <a:noFill/>
          </a:ln>
        </p:spPr>
        <p:txBody>
          <a:bodyPr lIns="93240" rIns="93240" tIns="46440" bIns="464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8" name="PlaceHolder 3"/>
          <p:cNvSpPr>
            <a:spLocks noGrp="1"/>
          </p:cNvSpPr>
          <p:nvPr>
            <p:ph type="sldNum" idx="63"/>
          </p:nvPr>
        </p:nvSpPr>
        <p:spPr>
          <a:xfrm>
            <a:off x="4281840" y="10155600"/>
            <a:ext cx="3273840" cy="532440"/>
          </a:xfrm>
          <a:prstGeom prst="rect">
            <a:avLst/>
          </a:prstGeom>
          <a:noFill/>
          <a:ln w="0">
            <a:noFill/>
          </a:ln>
        </p:spPr>
        <p:txBody>
          <a:bodyPr lIns="93240" rIns="93240" tIns="46440" bIns="464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FE58E60-E85A-48AB-B19D-8EAE1027C7E9}" type="slidenum"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71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PlaceHolder 1"/>
          <p:cNvSpPr>
            <a:spLocks noGrp="1"/>
          </p:cNvSpPr>
          <p:nvPr>
            <p:ph type="sldImg"/>
          </p:nvPr>
        </p:nvSpPr>
        <p:spPr>
          <a:xfrm>
            <a:off x="756000" y="1336320"/>
            <a:ext cx="6045840" cy="3606480"/>
          </a:xfrm>
          <a:prstGeom prst="rect">
            <a:avLst/>
          </a:prstGeom>
          <a:ln w="0">
            <a:noFill/>
          </a:ln>
        </p:spPr>
      </p:sp>
      <p:sp>
        <p:nvSpPr>
          <p:cNvPr id="708" name="PlaceHolder 2"/>
          <p:cNvSpPr>
            <a:spLocks noGrp="1"/>
          </p:cNvSpPr>
          <p:nvPr>
            <p:ph type="body"/>
          </p:nvPr>
        </p:nvSpPr>
        <p:spPr>
          <a:xfrm>
            <a:off x="756000" y="5145480"/>
            <a:ext cx="6045840" cy="4207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9" name="PlaceHolder 3"/>
          <p:cNvSpPr>
            <a:spLocks noGrp="1"/>
          </p:cNvSpPr>
          <p:nvPr>
            <p:ph type="sldNum" idx="70"/>
          </p:nvPr>
        </p:nvSpPr>
        <p:spPr>
          <a:xfrm>
            <a:off x="4282200" y="10155600"/>
            <a:ext cx="3273840" cy="53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0246E7E-C26F-4EE3-856B-97860BC3DC92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PlaceHolder 1"/>
          <p:cNvSpPr>
            <a:spLocks noGrp="1"/>
          </p:cNvSpPr>
          <p:nvPr>
            <p:ph type="sldImg"/>
          </p:nvPr>
        </p:nvSpPr>
        <p:spPr>
          <a:xfrm>
            <a:off x="756000" y="1336320"/>
            <a:ext cx="6045840" cy="3606480"/>
          </a:xfrm>
          <a:prstGeom prst="rect">
            <a:avLst/>
          </a:prstGeom>
          <a:ln w="0">
            <a:noFill/>
          </a:ln>
        </p:spPr>
      </p:sp>
      <p:sp>
        <p:nvSpPr>
          <p:cNvPr id="711" name="PlaceHolder 2"/>
          <p:cNvSpPr>
            <a:spLocks noGrp="1"/>
          </p:cNvSpPr>
          <p:nvPr>
            <p:ph type="body"/>
          </p:nvPr>
        </p:nvSpPr>
        <p:spPr>
          <a:xfrm>
            <a:off x="756000" y="5145480"/>
            <a:ext cx="6045840" cy="4207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2" name="PlaceHolder 3"/>
          <p:cNvSpPr>
            <a:spLocks noGrp="1"/>
          </p:cNvSpPr>
          <p:nvPr>
            <p:ph type="sldNum" idx="71"/>
          </p:nvPr>
        </p:nvSpPr>
        <p:spPr>
          <a:xfrm>
            <a:off x="4282200" y="10155600"/>
            <a:ext cx="3273840" cy="53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51013EF-7C30-4C3E-AF27-AF9759351D9C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PlaceHolder 1"/>
          <p:cNvSpPr>
            <a:spLocks noGrp="1"/>
          </p:cNvSpPr>
          <p:nvPr>
            <p:ph type="sldImg"/>
          </p:nvPr>
        </p:nvSpPr>
        <p:spPr>
          <a:xfrm>
            <a:off x="1273680" y="801360"/>
            <a:ext cx="5010480" cy="4007520"/>
          </a:xfrm>
          <a:prstGeom prst="rect">
            <a:avLst/>
          </a:prstGeom>
          <a:ln w="0">
            <a:noFill/>
          </a:ln>
        </p:spPr>
      </p:sp>
      <p:sp>
        <p:nvSpPr>
          <p:cNvPr id="690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6200" cy="4809600"/>
          </a:xfrm>
          <a:prstGeom prst="rect">
            <a:avLst/>
          </a:prstGeom>
          <a:noFill/>
          <a:ln w="0">
            <a:noFill/>
          </a:ln>
        </p:spPr>
        <p:txBody>
          <a:bodyPr lIns="93240" rIns="93240" tIns="46440" bIns="464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1" name="PlaceHolder 3"/>
          <p:cNvSpPr>
            <a:spLocks noGrp="1"/>
          </p:cNvSpPr>
          <p:nvPr>
            <p:ph type="sldNum" idx="64"/>
          </p:nvPr>
        </p:nvSpPr>
        <p:spPr>
          <a:xfrm>
            <a:off x="4281840" y="10155600"/>
            <a:ext cx="3273840" cy="532440"/>
          </a:xfrm>
          <a:prstGeom prst="rect">
            <a:avLst/>
          </a:prstGeom>
          <a:noFill/>
          <a:ln w="0">
            <a:noFill/>
          </a:ln>
        </p:spPr>
        <p:txBody>
          <a:bodyPr lIns="93240" rIns="93240" tIns="46440" bIns="464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4784A07-24B2-496C-B326-A05C982F6AE4}" type="slidenum"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PlaceHolder 1"/>
          <p:cNvSpPr>
            <a:spLocks noGrp="1"/>
          </p:cNvSpPr>
          <p:nvPr>
            <p:ph type="sldImg"/>
          </p:nvPr>
        </p:nvSpPr>
        <p:spPr>
          <a:xfrm>
            <a:off x="420120" y="801720"/>
            <a:ext cx="6717600" cy="4007160"/>
          </a:xfrm>
          <a:prstGeom prst="rect">
            <a:avLst/>
          </a:prstGeom>
          <a:ln w="0">
            <a:noFill/>
          </a:ln>
        </p:spPr>
      </p:sp>
      <p:sp>
        <p:nvSpPr>
          <p:cNvPr id="71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840" cy="4809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</a:rPr>
              <a:t>T_ch = 150, T_kin = 100 MeV. EPOS = transport model (event-by-enent generator), hard-scattering (parton+parton), e.g. pQCD matrix elements, Color string formation, String fragmentation (hadronization). In EPOS, hybrid approach with hydro. Finally, we after hadrons are formed =&gt; rescattering by a hadronic afterburner taking care of cross sections etc.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PlaceHolder 1"/>
          <p:cNvSpPr>
            <a:spLocks noGrp="1"/>
          </p:cNvSpPr>
          <p:nvPr>
            <p:ph type="sldImg"/>
          </p:nvPr>
        </p:nvSpPr>
        <p:spPr>
          <a:xfrm>
            <a:off x="420120" y="801720"/>
            <a:ext cx="6717600" cy="4007160"/>
          </a:xfrm>
          <a:prstGeom prst="rect">
            <a:avLst/>
          </a:prstGeom>
          <a:ln w="0">
            <a:noFill/>
          </a:ln>
        </p:spPr>
      </p:sp>
      <p:sp>
        <p:nvSpPr>
          <p:cNvPr id="71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840" cy="4809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</a:rPr>
              <a:t>K- beam, hitting Liquid Hydrogen, i.e. p, creating e.g. Lambda - pi^0 at A. Closeby. at B, we may hava Lp-&gt;Lp, and we see the recoil proton. The Lambda proceeds to decay at C. 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PlaceHolder 1"/>
          <p:cNvSpPr>
            <a:spLocks noGrp="1"/>
          </p:cNvSpPr>
          <p:nvPr>
            <p:ph type="sldImg"/>
          </p:nvPr>
        </p:nvSpPr>
        <p:spPr>
          <a:xfrm>
            <a:off x="420120" y="801720"/>
            <a:ext cx="6717600" cy="4007160"/>
          </a:xfrm>
          <a:prstGeom prst="rect">
            <a:avLst/>
          </a:prstGeom>
          <a:ln w="0">
            <a:noFill/>
          </a:ln>
        </p:spPr>
      </p:sp>
      <p:sp>
        <p:nvSpPr>
          <p:cNvPr id="71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840" cy="4809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</a:rPr>
              <a:t>директни фотони. MTF = ALICE Muon Forward Tracker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PlaceHolder 1"/>
          <p:cNvSpPr>
            <a:spLocks noGrp="1"/>
          </p:cNvSpPr>
          <p:nvPr>
            <p:ph type="sldImg"/>
          </p:nvPr>
        </p:nvSpPr>
        <p:spPr>
          <a:xfrm>
            <a:off x="1273680" y="801360"/>
            <a:ext cx="5010480" cy="4007520"/>
          </a:xfrm>
          <a:prstGeom prst="rect">
            <a:avLst/>
          </a:prstGeom>
          <a:ln w="0">
            <a:noFill/>
          </a:ln>
        </p:spPr>
      </p:sp>
      <p:sp>
        <p:nvSpPr>
          <p:cNvPr id="693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6200" cy="4809600"/>
          </a:xfrm>
          <a:prstGeom prst="rect">
            <a:avLst/>
          </a:prstGeom>
          <a:noFill/>
          <a:ln w="0">
            <a:noFill/>
          </a:ln>
        </p:spPr>
        <p:txBody>
          <a:bodyPr lIns="93240" rIns="93240" tIns="46440" bIns="464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4" name="PlaceHolder 3"/>
          <p:cNvSpPr>
            <a:spLocks noGrp="1"/>
          </p:cNvSpPr>
          <p:nvPr>
            <p:ph type="sldNum" idx="65"/>
          </p:nvPr>
        </p:nvSpPr>
        <p:spPr>
          <a:xfrm>
            <a:off x="4281840" y="10155600"/>
            <a:ext cx="3273840" cy="532440"/>
          </a:xfrm>
          <a:prstGeom prst="rect">
            <a:avLst/>
          </a:prstGeom>
          <a:noFill/>
          <a:ln w="0">
            <a:noFill/>
          </a:ln>
        </p:spPr>
        <p:txBody>
          <a:bodyPr lIns="93240" rIns="93240" tIns="46440" bIns="464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829815F-F7FD-44EB-9183-F31E87779845}" type="slidenum"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PlaceHolder 1"/>
          <p:cNvSpPr>
            <a:spLocks noGrp="1"/>
          </p:cNvSpPr>
          <p:nvPr>
            <p:ph type="sldImg"/>
          </p:nvPr>
        </p:nvSpPr>
        <p:spPr>
          <a:xfrm>
            <a:off x="1273680" y="801360"/>
            <a:ext cx="5010480" cy="4007520"/>
          </a:xfrm>
          <a:prstGeom prst="rect">
            <a:avLst/>
          </a:prstGeom>
          <a:ln w="0">
            <a:noFill/>
          </a:ln>
        </p:spPr>
      </p:sp>
      <p:sp>
        <p:nvSpPr>
          <p:cNvPr id="696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6200" cy="4809600"/>
          </a:xfrm>
          <a:prstGeom prst="rect">
            <a:avLst/>
          </a:prstGeom>
          <a:noFill/>
          <a:ln w="0">
            <a:noFill/>
          </a:ln>
        </p:spPr>
        <p:txBody>
          <a:bodyPr lIns="93240" rIns="93240" tIns="46440" bIns="464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" name="PlaceHolder 3"/>
          <p:cNvSpPr>
            <a:spLocks noGrp="1"/>
          </p:cNvSpPr>
          <p:nvPr>
            <p:ph type="sldNum" idx="66"/>
          </p:nvPr>
        </p:nvSpPr>
        <p:spPr>
          <a:xfrm>
            <a:off x="4281840" y="10155600"/>
            <a:ext cx="3273840" cy="532440"/>
          </a:xfrm>
          <a:prstGeom prst="rect">
            <a:avLst/>
          </a:prstGeom>
          <a:noFill/>
          <a:ln w="0">
            <a:noFill/>
          </a:ln>
        </p:spPr>
        <p:txBody>
          <a:bodyPr lIns="93240" rIns="93240" tIns="46440" bIns="464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E7E9078-C260-4EFC-BFC5-ACD6E2674C87}" type="slidenum"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PlaceHolder 1"/>
          <p:cNvSpPr>
            <a:spLocks noGrp="1"/>
          </p:cNvSpPr>
          <p:nvPr>
            <p:ph type="sldImg"/>
          </p:nvPr>
        </p:nvSpPr>
        <p:spPr>
          <a:xfrm>
            <a:off x="1273680" y="801360"/>
            <a:ext cx="5010480" cy="4007520"/>
          </a:xfrm>
          <a:prstGeom prst="rect">
            <a:avLst/>
          </a:prstGeom>
          <a:ln w="0">
            <a:noFill/>
          </a:ln>
        </p:spPr>
      </p:sp>
      <p:sp>
        <p:nvSpPr>
          <p:cNvPr id="699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6200" cy="4809600"/>
          </a:xfrm>
          <a:prstGeom prst="rect">
            <a:avLst/>
          </a:prstGeom>
          <a:noFill/>
          <a:ln w="0">
            <a:noFill/>
          </a:ln>
        </p:spPr>
        <p:txBody>
          <a:bodyPr lIns="93240" rIns="93240" tIns="46440" bIns="464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0" name="PlaceHolder 3"/>
          <p:cNvSpPr>
            <a:spLocks noGrp="1"/>
          </p:cNvSpPr>
          <p:nvPr>
            <p:ph type="sldNum" idx="67"/>
          </p:nvPr>
        </p:nvSpPr>
        <p:spPr>
          <a:xfrm>
            <a:off x="4281840" y="10155600"/>
            <a:ext cx="3273840" cy="532440"/>
          </a:xfrm>
          <a:prstGeom prst="rect">
            <a:avLst/>
          </a:prstGeom>
          <a:noFill/>
          <a:ln w="0">
            <a:noFill/>
          </a:ln>
        </p:spPr>
        <p:txBody>
          <a:bodyPr lIns="93240" rIns="93240" tIns="46440" bIns="464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E08B61E-634A-48FA-956A-7B4177714941}" type="slidenum"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PlaceHolder 1"/>
          <p:cNvSpPr>
            <a:spLocks noGrp="1"/>
          </p:cNvSpPr>
          <p:nvPr>
            <p:ph type="sldImg"/>
          </p:nvPr>
        </p:nvSpPr>
        <p:spPr>
          <a:xfrm>
            <a:off x="1260000" y="801720"/>
            <a:ext cx="5037840" cy="4007160"/>
          </a:xfrm>
          <a:prstGeom prst="rect">
            <a:avLst/>
          </a:prstGeom>
          <a:ln w="0">
            <a:noFill/>
          </a:ln>
        </p:spPr>
      </p:sp>
      <p:sp>
        <p:nvSpPr>
          <p:cNvPr id="72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840" cy="48092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1" name="PlaceHolder 3"/>
          <p:cNvSpPr>
            <a:spLocks noGrp="1"/>
          </p:cNvSpPr>
          <p:nvPr>
            <p:ph type="sldNum" idx="72"/>
          </p:nvPr>
        </p:nvSpPr>
        <p:spPr>
          <a:xfrm>
            <a:off x="4282200" y="10155600"/>
            <a:ext cx="3273840" cy="5324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de-DE" sz="1200" spc="-1" strike="noStrike">
                <a:solidFill>
                  <a:schemeClr val="dk1"/>
                </a:solidFill>
                <a:latin typeface="Arial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B7F6DF7-B589-4E62-A828-C51EE12E5E32}" type="slidenum">
              <a:rPr b="0" lang="de-DE" sz="1200" spc="-1" strike="noStrike">
                <a:solidFill>
                  <a:schemeClr val="dk1"/>
                </a:solidFill>
                <a:latin typeface="Arial"/>
                <a:ea typeface="+mn-ea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PlaceHolder 1"/>
          <p:cNvSpPr>
            <a:spLocks noGrp="1"/>
          </p:cNvSpPr>
          <p:nvPr>
            <p:ph type="sldImg"/>
          </p:nvPr>
        </p:nvSpPr>
        <p:spPr>
          <a:xfrm>
            <a:off x="1273680" y="801360"/>
            <a:ext cx="5010480" cy="4007520"/>
          </a:xfrm>
          <a:prstGeom prst="rect">
            <a:avLst/>
          </a:prstGeom>
          <a:ln w="0">
            <a:noFill/>
          </a:ln>
        </p:spPr>
      </p:sp>
      <p:sp>
        <p:nvSpPr>
          <p:cNvPr id="702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6200" cy="4809600"/>
          </a:xfrm>
          <a:prstGeom prst="rect">
            <a:avLst/>
          </a:prstGeom>
          <a:noFill/>
          <a:ln w="0">
            <a:noFill/>
          </a:ln>
        </p:spPr>
        <p:txBody>
          <a:bodyPr lIns="93240" rIns="93240" tIns="46440" bIns="464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3" name="PlaceHolder 3"/>
          <p:cNvSpPr>
            <a:spLocks noGrp="1"/>
          </p:cNvSpPr>
          <p:nvPr>
            <p:ph type="sldNum" idx="68"/>
          </p:nvPr>
        </p:nvSpPr>
        <p:spPr>
          <a:xfrm>
            <a:off x="4281840" y="10155600"/>
            <a:ext cx="3273840" cy="532440"/>
          </a:xfrm>
          <a:prstGeom prst="rect">
            <a:avLst/>
          </a:prstGeom>
          <a:noFill/>
          <a:ln w="0">
            <a:noFill/>
          </a:ln>
        </p:spPr>
        <p:txBody>
          <a:bodyPr lIns="93240" rIns="93240" tIns="46440" bIns="4644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3EEF614-F2AB-42D0-BA16-C4E1B6380096}" type="slidenum"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0E945F91-16D9-469D-9B95-326D5593BD2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9"/>
          </p:nvPr>
        </p:nvSpPr>
        <p:spPr/>
        <p:txBody>
          <a:bodyPr/>
          <a:p>
            <a:fld id="{9203B5CF-44DD-4C3E-BBC2-2810836F53C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Blank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2"/>
          </p:nvPr>
        </p:nvSpPr>
        <p:spPr/>
        <p:txBody>
          <a:bodyPr/>
          <a:p>
            <a:fld id="{225674D7-A03F-4F34-B63F-331B1717A99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5"/>
          </p:nvPr>
        </p:nvSpPr>
        <p:spPr/>
        <p:txBody>
          <a:bodyPr/>
          <a:p>
            <a:fld id="{F01C4274-B857-4A94-9417-06097E77B7B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8"/>
          </p:nvPr>
        </p:nvSpPr>
        <p:spPr/>
        <p:txBody>
          <a:bodyPr/>
          <a:p>
            <a:fld id="{4807F913-AF1D-455C-8BC7-F52792C69D5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66960" cy="328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66960" cy="328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66960" cy="328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66960" cy="328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0"/>
          </p:nvPr>
        </p:nvSpPr>
        <p:spPr/>
        <p:txBody>
          <a:bodyPr/>
          <a:p>
            <a:fld id="{0CABCD0A-E006-4C35-91E6-8B619E33FF99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66960" cy="328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66960" cy="328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1"/>
          </p:nvPr>
        </p:nvSpPr>
        <p:spPr/>
        <p:txBody>
          <a:bodyPr/>
          <a:p>
            <a:fld id="{E1428D3B-4062-43EC-93E7-0B5777F0C0EE}" type="slidenum">
              <a:t>&lt;#&gt;</a:t>
            </a:fld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 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66960" cy="328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dt" idx="4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66960" cy="328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7F6ABCBF-9D33-4AEE-A49A-803DFC0925F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66960" cy="328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49DDA549-0007-4643-9F28-95DF58D3016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BC1E1135-0EA3-4DD4-8882-CF4F11C9CF6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and Content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C59CB502-12DD-4B5B-8D55-DC4331761A0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66960" cy="328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6CEF5344-71B3-494F-BB6C-D6FD3BA1584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3"/>
          </p:nvPr>
        </p:nvSpPr>
        <p:spPr/>
        <p:txBody>
          <a:bodyPr/>
          <a:p>
            <a:fld id="{7BEB34F6-5225-4B06-8718-5A687CB572F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3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slideLayout" Target="../slideLayouts/slideLayout14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slideLayout" Target="../slideLayouts/slideLayout15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slideLayout" Target="../slideLayouts/slideLayout16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slideLayout" Target="../slideLayouts/slideLayout17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slideLayout" Target="../slideLayouts/slideLayout18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19.xml"/><Relationship Id="rId2" Type="http://schemas.openxmlformats.org/officeDocument/2006/relationships/slideLayout" Target="../slideLayouts/slideLayout19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2.xml"/>
</Relationships>
</file>

<file path=ppt/slideMasters/_rels/slideMaster20.xml.rels><?xml version="1.0" encoding="UTF-8"?>
<Relationships xmlns="http://schemas.openxmlformats.org/package/2006/relationships"><Relationship Id="rId1" Type="http://schemas.openxmlformats.org/officeDocument/2006/relationships/theme" Target="../theme/theme20.xml"/><Relationship Id="rId2" Type="http://schemas.openxmlformats.org/officeDocument/2006/relationships/slideLayout" Target="../slideLayouts/slideLayout20.xml"/>
</Relationships>
</file>

<file path=ppt/slideMasters/_rels/slideMaster21.xml.rels><?xml version="1.0" encoding="UTF-8"?>
<Relationships xmlns="http://schemas.openxmlformats.org/package/2006/relationships"><Relationship Id="rId1" Type="http://schemas.openxmlformats.org/officeDocument/2006/relationships/theme" Target="../theme/theme2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21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dee6ef"/>
            </a:gs>
            <a:gs pos="100000">
              <a:srgbClr val="ffffff"/>
            </a:gs>
          </a:gsLst>
          <a:lin ang="36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"/>
          <p:cNvSpPr/>
          <p:nvPr/>
        </p:nvSpPr>
        <p:spPr>
          <a:xfrm>
            <a:off x="8928000" y="5241960"/>
            <a:ext cx="1134360" cy="42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fld id="{73D69534-ACE8-4727-9F82-7919DCECFA53}" type="slidenum"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" name="" descr=""/>
          <p:cNvPicPr/>
          <p:nvPr/>
        </p:nvPicPr>
        <p:blipFill>
          <a:blip r:embed="rId2"/>
          <a:stretch/>
        </p:blipFill>
        <p:spPr>
          <a:xfrm>
            <a:off x="0" y="-720"/>
            <a:ext cx="1141200" cy="1141200"/>
          </a:xfrm>
          <a:prstGeom prst="rect">
            <a:avLst/>
          </a:prstGeom>
          <a:ln w="0">
            <a:noFill/>
          </a:ln>
        </p:spPr>
      </p:pic>
      <p:pic>
        <p:nvPicPr>
          <p:cNvPr id="2" name="" descr=""/>
          <p:cNvPicPr/>
          <p:nvPr/>
        </p:nvPicPr>
        <p:blipFill>
          <a:blip r:embed="rId3"/>
          <a:stretch/>
        </p:blipFill>
        <p:spPr>
          <a:xfrm>
            <a:off x="9342720" y="103320"/>
            <a:ext cx="703080" cy="70308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ftr" idx="1"/>
          </p:nvPr>
        </p:nvSpPr>
        <p:spPr>
          <a:xfrm>
            <a:off x="3445920" y="5164560"/>
            <a:ext cx="3192120" cy="388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PlaceHolder 3"/>
          <p:cNvSpPr>
            <a:spLocks noGrp="1"/>
          </p:cNvSpPr>
          <p:nvPr>
            <p:ph type="dt" idx="2"/>
          </p:nvPr>
        </p:nvSpPr>
        <p:spPr>
          <a:xfrm>
            <a:off x="503640" y="5164560"/>
            <a:ext cx="2345760" cy="388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4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6912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1039"/>
          <p:cNvGrpSpPr/>
          <p:nvPr/>
        </p:nvGrpSpPr>
        <p:grpSpPr>
          <a:xfrm>
            <a:off x="251640" y="252000"/>
            <a:ext cx="9411480" cy="867960"/>
            <a:chOff x="251640" y="252000"/>
            <a:chExt cx="9411480" cy="867960"/>
          </a:xfrm>
        </p:grpSpPr>
        <p:sp>
          <p:nvSpPr>
            <p:cNvPr id="86" name="Rectangle 1026"/>
            <p:cNvSpPr/>
            <p:nvPr/>
          </p:nvSpPr>
          <p:spPr>
            <a:xfrm>
              <a:off x="571680" y="341280"/>
              <a:ext cx="480600" cy="390240"/>
            </a:xfrm>
            <a:prstGeom prst="rect">
              <a:avLst/>
            </a:prstGeom>
            <a:solidFill>
              <a:schemeClr val="accent2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87" name="Rectangle 1027"/>
            <p:cNvSpPr/>
            <p:nvPr/>
          </p:nvSpPr>
          <p:spPr>
            <a:xfrm>
              <a:off x="993600" y="341280"/>
              <a:ext cx="360000" cy="390240"/>
            </a:xfrm>
            <a:prstGeom prst="rect">
              <a:avLst/>
            </a:prstGeom>
            <a:gradFill rotWithShape="0">
              <a:gsLst>
                <a:gs pos="0">
                  <a:srgbClr val="ffcf01"/>
                </a:gs>
                <a:gs pos="100000">
                  <a:srgbClr val="ffffff"/>
                </a:gs>
              </a:gsLst>
              <a:lin ang="0"/>
            </a:gra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88" name="Rectangle 1028"/>
            <p:cNvSpPr/>
            <p:nvPr/>
          </p:nvSpPr>
          <p:spPr>
            <a:xfrm>
              <a:off x="708120" y="690480"/>
              <a:ext cx="463320" cy="390240"/>
            </a:xfrm>
            <a:prstGeom prst="rect">
              <a:avLst/>
            </a:prstGeom>
            <a:solidFill>
              <a:schemeClr val="folHlink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89" name="Rectangle 1029"/>
            <p:cNvSpPr/>
            <p:nvPr/>
          </p:nvSpPr>
          <p:spPr>
            <a:xfrm>
              <a:off x="1115640" y="690480"/>
              <a:ext cx="403560" cy="390240"/>
            </a:xfrm>
            <a:prstGeom prst="rect">
              <a:avLst/>
            </a:prstGeom>
            <a:gradFill rotWithShape="0">
              <a:gsLst>
                <a:gs pos="0">
                  <a:srgbClr val="800080"/>
                </a:gs>
                <a:gs pos="100000">
                  <a:srgbClr val="008000"/>
                </a:gs>
              </a:gsLst>
              <a:path path="rect">
                <a:fillToRect l="50000" t="50000" r="50000" b="50000"/>
              </a:path>
            </a:gra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90" name="Rectangle 1030"/>
            <p:cNvSpPr/>
            <p:nvPr/>
          </p:nvSpPr>
          <p:spPr>
            <a:xfrm>
              <a:off x="251640" y="630000"/>
              <a:ext cx="615600" cy="34704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00"/>
                </a:gs>
              </a:gsLst>
              <a:lin ang="18900000"/>
            </a:gra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91" name="Rectangle 1031"/>
            <p:cNvSpPr/>
            <p:nvPr/>
          </p:nvSpPr>
          <p:spPr>
            <a:xfrm>
              <a:off x="951480" y="252000"/>
              <a:ext cx="32760" cy="867960"/>
            </a:xfrm>
            <a:prstGeom prst="rect">
              <a:avLst/>
            </a:prstGeom>
            <a:solidFill>
              <a:schemeClr val="lt2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92" name="Rectangle 1032"/>
            <p:cNvSpPr/>
            <p:nvPr/>
          </p:nvSpPr>
          <p:spPr>
            <a:xfrm>
              <a:off x="600120" y="905400"/>
              <a:ext cx="9063000" cy="24120"/>
            </a:xfrm>
            <a:prstGeom prst="rect">
              <a:avLst/>
            </a:prstGeom>
            <a:gradFill rotWithShape="0">
              <a:gsLst>
                <a:gs pos="0">
                  <a:srgbClr val="1c1c1c"/>
                </a:gs>
                <a:gs pos="100000">
                  <a:srgbClr val="ffffff"/>
                </a:gs>
              </a:gsLst>
              <a:lin ang="0"/>
            </a:gra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-18720" bIns="-1872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</p:grpSp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ftr" idx="25"/>
          </p:nvPr>
        </p:nvSpPr>
        <p:spPr>
          <a:xfrm>
            <a:off x="3694320" y="5227920"/>
            <a:ext cx="3188520" cy="375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sldNum" idx="26"/>
          </p:nvPr>
        </p:nvSpPr>
        <p:spPr>
          <a:xfrm>
            <a:off x="7473240" y="5227920"/>
            <a:ext cx="2097360" cy="375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chemeClr val="dk1"/>
                </a:solidFill>
                <a:latin typeface="Tahom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31A2506-F3DF-4440-A379-EDB8D949BDF0}" type="slidenum">
              <a:rPr b="0" lang="fr-FR" sz="1400" spc="-1" strike="noStrike">
                <a:solidFill>
                  <a:schemeClr val="dk1"/>
                </a:solidFill>
                <a:latin typeface="Tahoma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dt" idx="27"/>
          </p:nvPr>
        </p:nvSpPr>
        <p:spPr>
          <a:xfrm>
            <a:off x="1007640" y="5227920"/>
            <a:ext cx="2097360" cy="375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1039"/>
          <p:cNvGrpSpPr/>
          <p:nvPr/>
        </p:nvGrpSpPr>
        <p:grpSpPr>
          <a:xfrm>
            <a:off x="251640" y="252000"/>
            <a:ext cx="9411480" cy="867960"/>
            <a:chOff x="251640" y="252000"/>
            <a:chExt cx="9411480" cy="867960"/>
          </a:xfrm>
        </p:grpSpPr>
        <p:sp>
          <p:nvSpPr>
            <p:cNvPr id="99" name="Rectangle 1026"/>
            <p:cNvSpPr/>
            <p:nvPr/>
          </p:nvSpPr>
          <p:spPr>
            <a:xfrm>
              <a:off x="571680" y="341280"/>
              <a:ext cx="480600" cy="390240"/>
            </a:xfrm>
            <a:prstGeom prst="rect">
              <a:avLst/>
            </a:prstGeom>
            <a:solidFill>
              <a:schemeClr val="accent2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100" name="Rectangle 1027"/>
            <p:cNvSpPr/>
            <p:nvPr/>
          </p:nvSpPr>
          <p:spPr>
            <a:xfrm>
              <a:off x="993600" y="341280"/>
              <a:ext cx="360000" cy="390240"/>
            </a:xfrm>
            <a:prstGeom prst="rect">
              <a:avLst/>
            </a:prstGeom>
            <a:gradFill rotWithShape="0">
              <a:gsLst>
                <a:gs pos="0">
                  <a:srgbClr val="ffcf01"/>
                </a:gs>
                <a:gs pos="100000">
                  <a:srgbClr val="ffffff"/>
                </a:gs>
              </a:gsLst>
              <a:lin ang="0"/>
            </a:gra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101" name="Rectangle 1028"/>
            <p:cNvSpPr/>
            <p:nvPr/>
          </p:nvSpPr>
          <p:spPr>
            <a:xfrm>
              <a:off x="708120" y="690480"/>
              <a:ext cx="463320" cy="390240"/>
            </a:xfrm>
            <a:prstGeom prst="rect">
              <a:avLst/>
            </a:prstGeom>
            <a:solidFill>
              <a:schemeClr val="folHlink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102" name="Rectangle 1029"/>
            <p:cNvSpPr/>
            <p:nvPr/>
          </p:nvSpPr>
          <p:spPr>
            <a:xfrm>
              <a:off x="1115640" y="690480"/>
              <a:ext cx="403560" cy="390240"/>
            </a:xfrm>
            <a:prstGeom prst="rect">
              <a:avLst/>
            </a:prstGeom>
            <a:gradFill rotWithShape="0">
              <a:gsLst>
                <a:gs pos="0">
                  <a:srgbClr val="800080"/>
                </a:gs>
                <a:gs pos="100000">
                  <a:srgbClr val="008000"/>
                </a:gs>
              </a:gsLst>
              <a:path path="rect">
                <a:fillToRect l="50000" t="50000" r="50000" b="50000"/>
              </a:path>
            </a:gra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103" name="Rectangle 1030"/>
            <p:cNvSpPr/>
            <p:nvPr/>
          </p:nvSpPr>
          <p:spPr>
            <a:xfrm>
              <a:off x="251640" y="630000"/>
              <a:ext cx="615600" cy="34704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00"/>
                </a:gs>
              </a:gsLst>
              <a:lin ang="18900000"/>
            </a:gra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104" name="Rectangle 1031"/>
            <p:cNvSpPr/>
            <p:nvPr/>
          </p:nvSpPr>
          <p:spPr>
            <a:xfrm>
              <a:off x="951480" y="252000"/>
              <a:ext cx="32760" cy="867960"/>
            </a:xfrm>
            <a:prstGeom prst="rect">
              <a:avLst/>
            </a:prstGeom>
            <a:solidFill>
              <a:schemeClr val="lt2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105" name="Rectangle 1032"/>
            <p:cNvSpPr/>
            <p:nvPr/>
          </p:nvSpPr>
          <p:spPr>
            <a:xfrm>
              <a:off x="600120" y="905400"/>
              <a:ext cx="9063000" cy="24120"/>
            </a:xfrm>
            <a:prstGeom prst="rect">
              <a:avLst/>
            </a:prstGeom>
            <a:gradFill rotWithShape="0">
              <a:gsLst>
                <a:gs pos="0">
                  <a:srgbClr val="1c1c1c"/>
                </a:gs>
                <a:gs pos="100000">
                  <a:srgbClr val="ffffff"/>
                </a:gs>
              </a:gsLst>
              <a:lin ang="0"/>
            </a:gra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-18720" bIns="-1872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</p:grpSp>
      <p:sp>
        <p:nvSpPr>
          <p:cNvPr id="106" name="PlaceHolder 1"/>
          <p:cNvSpPr>
            <a:spLocks noGrp="1"/>
          </p:cNvSpPr>
          <p:nvPr>
            <p:ph type="ftr" idx="28"/>
          </p:nvPr>
        </p:nvSpPr>
        <p:spPr>
          <a:xfrm>
            <a:off x="3694320" y="5227920"/>
            <a:ext cx="3188520" cy="375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sldNum" idx="29"/>
          </p:nvPr>
        </p:nvSpPr>
        <p:spPr>
          <a:xfrm>
            <a:off x="7473240" y="5227920"/>
            <a:ext cx="2097360" cy="375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chemeClr val="dk1"/>
                </a:solidFill>
                <a:latin typeface="Tahom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5610643-9CA1-4418-BC9A-C0398DEF332A}" type="slidenum">
              <a:rPr b="0" lang="fr-FR" sz="1400" spc="-1" strike="noStrike">
                <a:solidFill>
                  <a:schemeClr val="dk1"/>
                </a:solidFill>
                <a:latin typeface="Tahoma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dt" idx="30"/>
          </p:nvPr>
        </p:nvSpPr>
        <p:spPr>
          <a:xfrm>
            <a:off x="1007640" y="5227920"/>
            <a:ext cx="2097360" cy="375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5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6912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roup 1039"/>
          <p:cNvGrpSpPr/>
          <p:nvPr/>
        </p:nvGrpSpPr>
        <p:grpSpPr>
          <a:xfrm>
            <a:off x="251640" y="252000"/>
            <a:ext cx="9411480" cy="867960"/>
            <a:chOff x="251640" y="252000"/>
            <a:chExt cx="9411480" cy="867960"/>
          </a:xfrm>
        </p:grpSpPr>
        <p:sp>
          <p:nvSpPr>
            <p:cNvPr id="112" name="Rectangle 1026"/>
            <p:cNvSpPr/>
            <p:nvPr/>
          </p:nvSpPr>
          <p:spPr>
            <a:xfrm>
              <a:off x="571680" y="341280"/>
              <a:ext cx="480600" cy="390240"/>
            </a:xfrm>
            <a:prstGeom prst="rect">
              <a:avLst/>
            </a:prstGeom>
            <a:solidFill>
              <a:schemeClr val="accent2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113" name="Rectangle 1027"/>
            <p:cNvSpPr/>
            <p:nvPr/>
          </p:nvSpPr>
          <p:spPr>
            <a:xfrm>
              <a:off x="993600" y="341280"/>
              <a:ext cx="360000" cy="390240"/>
            </a:xfrm>
            <a:prstGeom prst="rect">
              <a:avLst/>
            </a:prstGeom>
            <a:gradFill rotWithShape="0">
              <a:gsLst>
                <a:gs pos="0">
                  <a:srgbClr val="ffcf01"/>
                </a:gs>
                <a:gs pos="100000">
                  <a:srgbClr val="ffffff"/>
                </a:gs>
              </a:gsLst>
              <a:lin ang="0"/>
            </a:gra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114" name="Rectangle 1028"/>
            <p:cNvSpPr/>
            <p:nvPr/>
          </p:nvSpPr>
          <p:spPr>
            <a:xfrm>
              <a:off x="708120" y="690480"/>
              <a:ext cx="463320" cy="390240"/>
            </a:xfrm>
            <a:prstGeom prst="rect">
              <a:avLst/>
            </a:prstGeom>
            <a:solidFill>
              <a:schemeClr val="folHlink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115" name="Rectangle 1029"/>
            <p:cNvSpPr/>
            <p:nvPr/>
          </p:nvSpPr>
          <p:spPr>
            <a:xfrm>
              <a:off x="1115640" y="690480"/>
              <a:ext cx="403560" cy="390240"/>
            </a:xfrm>
            <a:prstGeom prst="rect">
              <a:avLst/>
            </a:prstGeom>
            <a:gradFill rotWithShape="0">
              <a:gsLst>
                <a:gs pos="0">
                  <a:srgbClr val="800080"/>
                </a:gs>
                <a:gs pos="100000">
                  <a:srgbClr val="008000"/>
                </a:gs>
              </a:gsLst>
              <a:path path="rect">
                <a:fillToRect l="50000" t="50000" r="50000" b="50000"/>
              </a:path>
            </a:gra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116" name="Rectangle 1030"/>
            <p:cNvSpPr/>
            <p:nvPr/>
          </p:nvSpPr>
          <p:spPr>
            <a:xfrm>
              <a:off x="251640" y="630000"/>
              <a:ext cx="615600" cy="34704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00"/>
                </a:gs>
              </a:gsLst>
              <a:lin ang="18900000"/>
            </a:gra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117" name="Rectangle 1031"/>
            <p:cNvSpPr/>
            <p:nvPr/>
          </p:nvSpPr>
          <p:spPr>
            <a:xfrm>
              <a:off x="951480" y="252000"/>
              <a:ext cx="32760" cy="867960"/>
            </a:xfrm>
            <a:prstGeom prst="rect">
              <a:avLst/>
            </a:prstGeom>
            <a:solidFill>
              <a:schemeClr val="lt2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118" name="Rectangle 1032"/>
            <p:cNvSpPr/>
            <p:nvPr/>
          </p:nvSpPr>
          <p:spPr>
            <a:xfrm>
              <a:off x="600120" y="905400"/>
              <a:ext cx="9063000" cy="24120"/>
            </a:xfrm>
            <a:prstGeom prst="rect">
              <a:avLst/>
            </a:prstGeom>
            <a:gradFill rotWithShape="0">
              <a:gsLst>
                <a:gs pos="0">
                  <a:srgbClr val="1c1c1c"/>
                </a:gs>
                <a:gs pos="100000">
                  <a:srgbClr val="ffffff"/>
                </a:gs>
              </a:gsLst>
              <a:lin ang="0"/>
            </a:gra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-18720" bIns="-1872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</p:grpSp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ftr" idx="31"/>
          </p:nvPr>
        </p:nvSpPr>
        <p:spPr>
          <a:xfrm>
            <a:off x="3694320" y="5227920"/>
            <a:ext cx="3188520" cy="375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sldNum" idx="32"/>
          </p:nvPr>
        </p:nvSpPr>
        <p:spPr>
          <a:xfrm>
            <a:off x="7473240" y="5227920"/>
            <a:ext cx="2097360" cy="375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chemeClr val="dk1"/>
                </a:solidFill>
                <a:latin typeface="Tahom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3660707-6D1F-42E2-9754-CE0D4473DDCD}" type="slidenum">
              <a:rPr b="0" lang="fr-FR" sz="1400" spc="-1" strike="noStrike">
                <a:solidFill>
                  <a:schemeClr val="dk1"/>
                </a:solidFill>
                <a:latin typeface="Tahoma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dt" idx="33"/>
          </p:nvPr>
        </p:nvSpPr>
        <p:spPr>
          <a:xfrm>
            <a:off x="1007640" y="5227920"/>
            <a:ext cx="2097360" cy="375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1" r:id="rId2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 1039"/>
          <p:cNvGrpSpPr/>
          <p:nvPr/>
        </p:nvGrpSpPr>
        <p:grpSpPr>
          <a:xfrm>
            <a:off x="251640" y="252000"/>
            <a:ext cx="9411480" cy="867960"/>
            <a:chOff x="251640" y="252000"/>
            <a:chExt cx="9411480" cy="867960"/>
          </a:xfrm>
        </p:grpSpPr>
        <p:sp>
          <p:nvSpPr>
            <p:cNvPr id="125" name="Rectangle 1026"/>
            <p:cNvSpPr/>
            <p:nvPr/>
          </p:nvSpPr>
          <p:spPr>
            <a:xfrm>
              <a:off x="571680" y="341280"/>
              <a:ext cx="480600" cy="390240"/>
            </a:xfrm>
            <a:prstGeom prst="rect">
              <a:avLst/>
            </a:prstGeom>
            <a:solidFill>
              <a:schemeClr val="accent2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126" name="Rectangle 1027"/>
            <p:cNvSpPr/>
            <p:nvPr/>
          </p:nvSpPr>
          <p:spPr>
            <a:xfrm>
              <a:off x="993600" y="341280"/>
              <a:ext cx="360000" cy="390240"/>
            </a:xfrm>
            <a:prstGeom prst="rect">
              <a:avLst/>
            </a:prstGeom>
            <a:gradFill rotWithShape="0">
              <a:gsLst>
                <a:gs pos="0">
                  <a:srgbClr val="ffcf01"/>
                </a:gs>
                <a:gs pos="100000">
                  <a:srgbClr val="ffffff"/>
                </a:gs>
              </a:gsLst>
              <a:lin ang="0"/>
            </a:gra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127" name="Rectangle 1028"/>
            <p:cNvSpPr/>
            <p:nvPr/>
          </p:nvSpPr>
          <p:spPr>
            <a:xfrm>
              <a:off x="708120" y="690480"/>
              <a:ext cx="463320" cy="390240"/>
            </a:xfrm>
            <a:prstGeom prst="rect">
              <a:avLst/>
            </a:prstGeom>
            <a:solidFill>
              <a:schemeClr val="folHlink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128" name="Rectangle 1029"/>
            <p:cNvSpPr/>
            <p:nvPr/>
          </p:nvSpPr>
          <p:spPr>
            <a:xfrm>
              <a:off x="1115640" y="690480"/>
              <a:ext cx="403560" cy="390240"/>
            </a:xfrm>
            <a:prstGeom prst="rect">
              <a:avLst/>
            </a:prstGeom>
            <a:gradFill rotWithShape="0">
              <a:gsLst>
                <a:gs pos="0">
                  <a:srgbClr val="800080"/>
                </a:gs>
                <a:gs pos="100000">
                  <a:srgbClr val="008000"/>
                </a:gs>
              </a:gsLst>
              <a:path path="rect">
                <a:fillToRect l="50000" t="50000" r="50000" b="50000"/>
              </a:path>
            </a:gra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129" name="Rectangle 1030"/>
            <p:cNvSpPr/>
            <p:nvPr/>
          </p:nvSpPr>
          <p:spPr>
            <a:xfrm>
              <a:off x="251640" y="630000"/>
              <a:ext cx="615600" cy="34704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00"/>
                </a:gs>
              </a:gsLst>
              <a:lin ang="18900000"/>
            </a:gra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130" name="Rectangle 1031"/>
            <p:cNvSpPr/>
            <p:nvPr/>
          </p:nvSpPr>
          <p:spPr>
            <a:xfrm>
              <a:off x="951480" y="252000"/>
              <a:ext cx="32760" cy="867960"/>
            </a:xfrm>
            <a:prstGeom prst="rect">
              <a:avLst/>
            </a:prstGeom>
            <a:solidFill>
              <a:schemeClr val="lt2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131" name="Rectangle 1032"/>
            <p:cNvSpPr/>
            <p:nvPr/>
          </p:nvSpPr>
          <p:spPr>
            <a:xfrm>
              <a:off x="600120" y="905400"/>
              <a:ext cx="9063000" cy="24120"/>
            </a:xfrm>
            <a:prstGeom prst="rect">
              <a:avLst/>
            </a:prstGeom>
            <a:gradFill rotWithShape="0">
              <a:gsLst>
                <a:gs pos="0">
                  <a:srgbClr val="1c1c1c"/>
                </a:gs>
                <a:gs pos="100000">
                  <a:srgbClr val="ffffff"/>
                </a:gs>
              </a:gsLst>
              <a:lin ang="0"/>
            </a:gra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-18720" bIns="-1872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</p:grpSp>
      <p:sp>
        <p:nvSpPr>
          <p:cNvPr id="132" name="PlaceHolder 1"/>
          <p:cNvSpPr>
            <a:spLocks noGrp="1"/>
          </p:cNvSpPr>
          <p:nvPr>
            <p:ph type="ftr" idx="34"/>
          </p:nvPr>
        </p:nvSpPr>
        <p:spPr>
          <a:xfrm>
            <a:off x="3694320" y="5227920"/>
            <a:ext cx="3188520" cy="375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sldNum" idx="35"/>
          </p:nvPr>
        </p:nvSpPr>
        <p:spPr>
          <a:xfrm>
            <a:off x="7473240" y="5227920"/>
            <a:ext cx="2097360" cy="375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chemeClr val="dk1"/>
                </a:solidFill>
                <a:latin typeface="Tahom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DD6743B-4E5B-4A1F-B6B7-504606C855A0}" type="slidenum">
              <a:rPr b="0" lang="fr-FR" sz="1400" spc="-1" strike="noStrike">
                <a:solidFill>
                  <a:schemeClr val="dk1"/>
                </a:solidFill>
                <a:latin typeface="Tahoma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dt" idx="36"/>
          </p:nvPr>
        </p:nvSpPr>
        <p:spPr>
          <a:xfrm>
            <a:off x="1007640" y="5227920"/>
            <a:ext cx="2097360" cy="375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5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6912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3" r:id="rId2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039"/>
          <p:cNvGrpSpPr/>
          <p:nvPr/>
        </p:nvGrpSpPr>
        <p:grpSpPr>
          <a:xfrm>
            <a:off x="251640" y="252000"/>
            <a:ext cx="9411480" cy="867960"/>
            <a:chOff x="251640" y="252000"/>
            <a:chExt cx="9411480" cy="867960"/>
          </a:xfrm>
        </p:grpSpPr>
        <p:sp>
          <p:nvSpPr>
            <p:cNvPr id="138" name="Rectangle 1026"/>
            <p:cNvSpPr/>
            <p:nvPr/>
          </p:nvSpPr>
          <p:spPr>
            <a:xfrm>
              <a:off x="571680" y="341280"/>
              <a:ext cx="480600" cy="390240"/>
            </a:xfrm>
            <a:prstGeom prst="rect">
              <a:avLst/>
            </a:prstGeom>
            <a:solidFill>
              <a:schemeClr val="accent2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139" name="Rectangle 1027"/>
            <p:cNvSpPr/>
            <p:nvPr/>
          </p:nvSpPr>
          <p:spPr>
            <a:xfrm>
              <a:off x="993600" y="341280"/>
              <a:ext cx="360000" cy="390240"/>
            </a:xfrm>
            <a:prstGeom prst="rect">
              <a:avLst/>
            </a:prstGeom>
            <a:gradFill rotWithShape="0">
              <a:gsLst>
                <a:gs pos="0">
                  <a:srgbClr val="ffcf01"/>
                </a:gs>
                <a:gs pos="100000">
                  <a:srgbClr val="ffffff"/>
                </a:gs>
              </a:gsLst>
              <a:lin ang="0"/>
            </a:gra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140" name="Rectangle 1028"/>
            <p:cNvSpPr/>
            <p:nvPr/>
          </p:nvSpPr>
          <p:spPr>
            <a:xfrm>
              <a:off x="708120" y="690480"/>
              <a:ext cx="463320" cy="390240"/>
            </a:xfrm>
            <a:prstGeom prst="rect">
              <a:avLst/>
            </a:prstGeom>
            <a:solidFill>
              <a:schemeClr val="folHlink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141" name="Rectangle 1029"/>
            <p:cNvSpPr/>
            <p:nvPr/>
          </p:nvSpPr>
          <p:spPr>
            <a:xfrm>
              <a:off x="1115640" y="690480"/>
              <a:ext cx="403560" cy="390240"/>
            </a:xfrm>
            <a:prstGeom prst="rect">
              <a:avLst/>
            </a:prstGeom>
            <a:gradFill rotWithShape="0">
              <a:gsLst>
                <a:gs pos="0">
                  <a:srgbClr val="800080"/>
                </a:gs>
                <a:gs pos="100000">
                  <a:srgbClr val="008000"/>
                </a:gs>
              </a:gsLst>
              <a:path path="rect">
                <a:fillToRect l="50000" t="50000" r="50000" b="50000"/>
              </a:path>
            </a:gra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142" name="Rectangle 1030"/>
            <p:cNvSpPr/>
            <p:nvPr/>
          </p:nvSpPr>
          <p:spPr>
            <a:xfrm>
              <a:off x="251640" y="630000"/>
              <a:ext cx="615600" cy="34704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00"/>
                </a:gs>
              </a:gsLst>
              <a:lin ang="18900000"/>
            </a:gra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143" name="Rectangle 1031"/>
            <p:cNvSpPr/>
            <p:nvPr/>
          </p:nvSpPr>
          <p:spPr>
            <a:xfrm>
              <a:off x="951480" y="252000"/>
              <a:ext cx="32760" cy="867960"/>
            </a:xfrm>
            <a:prstGeom prst="rect">
              <a:avLst/>
            </a:prstGeom>
            <a:solidFill>
              <a:schemeClr val="lt2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144" name="Rectangle 1032"/>
            <p:cNvSpPr/>
            <p:nvPr/>
          </p:nvSpPr>
          <p:spPr>
            <a:xfrm>
              <a:off x="600120" y="905400"/>
              <a:ext cx="9063000" cy="24120"/>
            </a:xfrm>
            <a:prstGeom prst="rect">
              <a:avLst/>
            </a:prstGeom>
            <a:gradFill rotWithShape="0">
              <a:gsLst>
                <a:gs pos="0">
                  <a:srgbClr val="1c1c1c"/>
                </a:gs>
                <a:gs pos="100000">
                  <a:srgbClr val="ffffff"/>
                </a:gs>
              </a:gsLst>
              <a:lin ang="0"/>
            </a:gra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-18720" bIns="-1872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</p:grpSp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ftr" idx="37"/>
          </p:nvPr>
        </p:nvSpPr>
        <p:spPr>
          <a:xfrm>
            <a:off x="3694320" y="5227920"/>
            <a:ext cx="3188520" cy="375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sldNum" idx="38"/>
          </p:nvPr>
        </p:nvSpPr>
        <p:spPr>
          <a:xfrm>
            <a:off x="7473240" y="5227920"/>
            <a:ext cx="2097360" cy="375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chemeClr val="dk1"/>
                </a:solidFill>
                <a:latin typeface="Tahom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211D64F-DA72-44EB-BFB7-4C777BC6AD3F}" type="slidenum">
              <a:rPr b="0" lang="fr-FR" sz="1400" spc="-1" strike="noStrike">
                <a:solidFill>
                  <a:schemeClr val="dk1"/>
                </a:solidFill>
                <a:latin typeface="Tahoma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dt" idx="39"/>
          </p:nvPr>
        </p:nvSpPr>
        <p:spPr>
          <a:xfrm>
            <a:off x="1007640" y="5227920"/>
            <a:ext cx="2097360" cy="375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6912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7" r:id="rId2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66960" cy="328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9" r:id="rId2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1" r:id="rId2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66960" cy="328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3" r:id="rId2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sldNum" idx="40"/>
          </p:nvPr>
        </p:nvSpPr>
        <p:spPr>
          <a:xfrm>
            <a:off x="9336600" y="5139360"/>
            <a:ext cx="602280" cy="431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rgbClr val="595959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2320283-1139-4AC9-B190-EFF3515B310E}" type="slidenum">
              <a:rPr b="0" lang="en-US" sz="1000" spc="-1" strike="noStrike">
                <a:solidFill>
                  <a:srgbClr val="595959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6912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5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dee6ef"/>
            </a:gs>
            <a:gs pos="100000">
              <a:srgbClr val="ffffff"/>
            </a:gs>
          </a:gsLst>
          <a:lin ang="36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"/>
          <p:cNvSpPr/>
          <p:nvPr/>
        </p:nvSpPr>
        <p:spPr>
          <a:xfrm>
            <a:off x="8928000" y="5241960"/>
            <a:ext cx="1134360" cy="42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fld id="{5B6700DE-6124-4B4F-AE46-178D169683ED}" type="slidenum"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" name="" descr=""/>
          <p:cNvPicPr/>
          <p:nvPr/>
        </p:nvPicPr>
        <p:blipFill>
          <a:blip r:embed="rId2"/>
          <a:stretch/>
        </p:blipFill>
        <p:spPr>
          <a:xfrm>
            <a:off x="0" y="-720"/>
            <a:ext cx="1141200" cy="1141200"/>
          </a:xfrm>
          <a:prstGeom prst="rect">
            <a:avLst/>
          </a:prstGeom>
          <a:ln w="0">
            <a:noFill/>
          </a:ln>
        </p:spPr>
      </p:pic>
      <p:pic>
        <p:nvPicPr>
          <p:cNvPr id="10" name="" descr=""/>
          <p:cNvPicPr/>
          <p:nvPr/>
        </p:nvPicPr>
        <p:blipFill>
          <a:blip r:embed="rId3"/>
          <a:stretch/>
        </p:blipFill>
        <p:spPr>
          <a:xfrm>
            <a:off x="9342720" y="103320"/>
            <a:ext cx="703080" cy="703080"/>
          </a:xfrm>
          <a:prstGeom prst="rect">
            <a:avLst/>
          </a:prstGeom>
          <a:ln w="0">
            <a:noFill/>
          </a:ln>
        </p:spPr>
      </p:pic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66960" cy="328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ftr" idx="3"/>
          </p:nvPr>
        </p:nvSpPr>
        <p:spPr>
          <a:xfrm>
            <a:off x="3445920" y="5164560"/>
            <a:ext cx="3192120" cy="388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dt" idx="4"/>
          </p:nvPr>
        </p:nvSpPr>
        <p:spPr>
          <a:xfrm>
            <a:off x="503640" y="5164560"/>
            <a:ext cx="2345760" cy="388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4"/>
  </p:sldLayoutIdLst>
</p:sldMaster>
</file>

<file path=ppt/slideMasters/slideMaster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sldNum" idx="41"/>
          </p:nvPr>
        </p:nvSpPr>
        <p:spPr>
          <a:xfrm>
            <a:off x="9336600" y="5139360"/>
            <a:ext cx="602280" cy="431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rgbClr val="595959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07B6E94-568D-4C17-A98F-342211DAA4F2}" type="slidenum">
              <a:rPr b="0" lang="en-US" sz="1000" spc="-1" strike="noStrike">
                <a:solidFill>
                  <a:srgbClr val="595959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6912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7" r:id="rId2"/>
  </p:sldLayoutIdLst>
</p:sldMaster>
</file>

<file path=ppt/slideMasters/slideMaster2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dee6ef"/>
            </a:gs>
            <a:gs pos="100000">
              <a:srgbClr val="ffffff"/>
            </a:gs>
          </a:gsLst>
          <a:lin ang="36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"/>
          <p:cNvSpPr/>
          <p:nvPr/>
        </p:nvSpPr>
        <p:spPr>
          <a:xfrm>
            <a:off x="8928000" y="5241960"/>
            <a:ext cx="1134360" cy="42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fld id="{F42F68EA-9711-4728-9997-17960AD9E71F}" type="slidenum"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4" name="" descr=""/>
          <p:cNvPicPr/>
          <p:nvPr/>
        </p:nvPicPr>
        <p:blipFill>
          <a:blip r:embed="rId2"/>
          <a:stretch/>
        </p:blipFill>
        <p:spPr>
          <a:xfrm>
            <a:off x="0" y="-720"/>
            <a:ext cx="1141200" cy="1141200"/>
          </a:xfrm>
          <a:prstGeom prst="rect">
            <a:avLst/>
          </a:prstGeom>
          <a:ln w="0">
            <a:noFill/>
          </a:ln>
        </p:spPr>
      </p:pic>
      <p:pic>
        <p:nvPicPr>
          <p:cNvPr id="175" name="" descr=""/>
          <p:cNvPicPr/>
          <p:nvPr/>
        </p:nvPicPr>
        <p:blipFill>
          <a:blip r:embed="rId3"/>
          <a:stretch/>
        </p:blipFill>
        <p:spPr>
          <a:xfrm>
            <a:off x="9342720" y="103320"/>
            <a:ext cx="703080" cy="703080"/>
          </a:xfrm>
          <a:prstGeom prst="rect">
            <a:avLst/>
          </a:prstGeom>
          <a:ln w="0">
            <a:noFill/>
          </a:ln>
        </p:spPr>
      </p:pic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66960" cy="328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ftr" idx="42"/>
          </p:nvPr>
        </p:nvSpPr>
        <p:spPr>
          <a:xfrm>
            <a:off x="3445920" y="5164560"/>
            <a:ext cx="3192120" cy="388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9" name="PlaceHolder 4"/>
          <p:cNvSpPr>
            <a:spLocks noGrp="1"/>
          </p:cNvSpPr>
          <p:nvPr>
            <p:ph type="dt" idx="43"/>
          </p:nvPr>
        </p:nvSpPr>
        <p:spPr>
          <a:xfrm>
            <a:off x="503640" y="5164560"/>
            <a:ext cx="2345760" cy="388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9" r:id="rId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dee6ef"/>
            </a:gs>
            <a:gs pos="100000">
              <a:srgbClr val="ffffff"/>
            </a:gs>
          </a:gsLst>
          <a:lin ang="36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"/>
          <p:cNvSpPr/>
          <p:nvPr/>
        </p:nvSpPr>
        <p:spPr>
          <a:xfrm>
            <a:off x="8928000" y="5241960"/>
            <a:ext cx="1134360" cy="42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fld id="{05D543F3-8060-4CD9-97F5-914DB55409D5}" type="slidenum"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" name="" descr=""/>
          <p:cNvPicPr/>
          <p:nvPr/>
        </p:nvPicPr>
        <p:blipFill>
          <a:blip r:embed="rId2"/>
          <a:stretch/>
        </p:blipFill>
        <p:spPr>
          <a:xfrm>
            <a:off x="0" y="-720"/>
            <a:ext cx="1141200" cy="1141200"/>
          </a:xfrm>
          <a:prstGeom prst="rect">
            <a:avLst/>
          </a:prstGeom>
          <a:ln w="0">
            <a:noFill/>
          </a:ln>
        </p:spPr>
      </p:pic>
      <p:pic>
        <p:nvPicPr>
          <p:cNvPr id="19" name="" descr=""/>
          <p:cNvPicPr/>
          <p:nvPr/>
        </p:nvPicPr>
        <p:blipFill>
          <a:blip r:embed="rId3"/>
          <a:stretch/>
        </p:blipFill>
        <p:spPr>
          <a:xfrm>
            <a:off x="9342720" y="103320"/>
            <a:ext cx="703080" cy="703080"/>
          </a:xfrm>
          <a:prstGeom prst="rect">
            <a:avLst/>
          </a:prstGeom>
          <a:ln w="0">
            <a:noFill/>
          </a:ln>
        </p:spPr>
      </p:pic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ftr" idx="5"/>
          </p:nvPr>
        </p:nvSpPr>
        <p:spPr>
          <a:xfrm>
            <a:off x="3445920" y="5164560"/>
            <a:ext cx="3192120" cy="388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dt" idx="6"/>
          </p:nvPr>
        </p:nvSpPr>
        <p:spPr>
          <a:xfrm>
            <a:off x="503640" y="5164560"/>
            <a:ext cx="2345760" cy="388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6912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ftr" idx="7"/>
          </p:nvPr>
        </p:nvSpPr>
        <p:spPr>
          <a:xfrm>
            <a:off x="3442680" y="5254560"/>
            <a:ext cx="3188520" cy="29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&lt;footer&gt;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sldNum" idx="8"/>
          </p:nvPr>
        </p:nvSpPr>
        <p:spPr>
          <a:xfrm>
            <a:off x="7221240" y="5254560"/>
            <a:ext cx="2349000" cy="29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B86C8F9-3345-4F1C-9A20-5D1ED5CA2CD3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dt" idx="9"/>
          </p:nvPr>
        </p:nvSpPr>
        <p:spPr>
          <a:xfrm>
            <a:off x="503640" y="5254560"/>
            <a:ext cx="2349000" cy="29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ftr" idx="10"/>
          </p:nvPr>
        </p:nvSpPr>
        <p:spPr>
          <a:xfrm>
            <a:off x="3442680" y="5254560"/>
            <a:ext cx="3188520" cy="29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&lt;footer&gt;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sldNum" idx="11"/>
          </p:nvPr>
        </p:nvSpPr>
        <p:spPr>
          <a:xfrm>
            <a:off x="7221240" y="5254560"/>
            <a:ext cx="2349000" cy="29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50A453F-54C3-4490-B755-8B48A499802F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dt" idx="12"/>
          </p:nvPr>
        </p:nvSpPr>
        <p:spPr>
          <a:xfrm>
            <a:off x="503640" y="5254560"/>
            <a:ext cx="2349000" cy="29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6912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ftr" idx="13"/>
          </p:nvPr>
        </p:nvSpPr>
        <p:spPr>
          <a:xfrm>
            <a:off x="3337560" y="5254560"/>
            <a:ext cx="3398760" cy="29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sldNum" idx="14"/>
          </p:nvPr>
        </p:nvSpPr>
        <p:spPr>
          <a:xfrm>
            <a:off x="7116480" y="5254560"/>
            <a:ext cx="2265120" cy="29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313C71C3-0B8E-44A3-B2EF-A7F93C116D25}" type="slidenum">
              <a:rPr b="0" lang="en-GB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dt" idx="15"/>
          </p:nvPr>
        </p:nvSpPr>
        <p:spPr>
          <a:xfrm>
            <a:off x="692640" y="5254560"/>
            <a:ext cx="2265120" cy="29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1039"/>
          <p:cNvGrpSpPr/>
          <p:nvPr/>
        </p:nvGrpSpPr>
        <p:grpSpPr>
          <a:xfrm>
            <a:off x="251640" y="252000"/>
            <a:ext cx="9411480" cy="867960"/>
            <a:chOff x="251640" y="252000"/>
            <a:chExt cx="9411480" cy="867960"/>
          </a:xfrm>
        </p:grpSpPr>
        <p:sp>
          <p:nvSpPr>
            <p:cNvPr id="44" name="Rectangle 1026"/>
            <p:cNvSpPr/>
            <p:nvPr/>
          </p:nvSpPr>
          <p:spPr>
            <a:xfrm>
              <a:off x="571680" y="341280"/>
              <a:ext cx="480600" cy="390240"/>
            </a:xfrm>
            <a:prstGeom prst="rect">
              <a:avLst/>
            </a:prstGeom>
            <a:solidFill>
              <a:schemeClr val="accent2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45" name="Rectangle 1027"/>
            <p:cNvSpPr/>
            <p:nvPr/>
          </p:nvSpPr>
          <p:spPr>
            <a:xfrm>
              <a:off x="993600" y="341280"/>
              <a:ext cx="360000" cy="390240"/>
            </a:xfrm>
            <a:prstGeom prst="rect">
              <a:avLst/>
            </a:prstGeom>
            <a:gradFill rotWithShape="0">
              <a:gsLst>
                <a:gs pos="0">
                  <a:srgbClr val="ffcf01"/>
                </a:gs>
                <a:gs pos="100000">
                  <a:srgbClr val="ffffff"/>
                </a:gs>
              </a:gsLst>
              <a:lin ang="0"/>
            </a:gra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46" name="Rectangle 1028"/>
            <p:cNvSpPr/>
            <p:nvPr/>
          </p:nvSpPr>
          <p:spPr>
            <a:xfrm>
              <a:off x="708120" y="690480"/>
              <a:ext cx="463320" cy="390240"/>
            </a:xfrm>
            <a:prstGeom prst="rect">
              <a:avLst/>
            </a:prstGeom>
            <a:solidFill>
              <a:schemeClr val="folHlink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47" name="Rectangle 1029"/>
            <p:cNvSpPr/>
            <p:nvPr/>
          </p:nvSpPr>
          <p:spPr>
            <a:xfrm>
              <a:off x="1115640" y="690480"/>
              <a:ext cx="403560" cy="390240"/>
            </a:xfrm>
            <a:prstGeom prst="rect">
              <a:avLst/>
            </a:prstGeom>
            <a:gradFill rotWithShape="0">
              <a:gsLst>
                <a:gs pos="0">
                  <a:srgbClr val="800080"/>
                </a:gs>
                <a:gs pos="100000">
                  <a:srgbClr val="008000"/>
                </a:gs>
              </a:gsLst>
              <a:path path="rect">
                <a:fillToRect l="50000" t="50000" r="50000" b="50000"/>
              </a:path>
            </a:gra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48" name="Rectangle 1030"/>
            <p:cNvSpPr/>
            <p:nvPr/>
          </p:nvSpPr>
          <p:spPr>
            <a:xfrm>
              <a:off x="251640" y="630000"/>
              <a:ext cx="615600" cy="34704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00"/>
                </a:gs>
              </a:gsLst>
              <a:lin ang="18900000"/>
            </a:gra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49" name="Rectangle 1031"/>
            <p:cNvSpPr/>
            <p:nvPr/>
          </p:nvSpPr>
          <p:spPr>
            <a:xfrm>
              <a:off x="951480" y="252000"/>
              <a:ext cx="32760" cy="867960"/>
            </a:xfrm>
            <a:prstGeom prst="rect">
              <a:avLst/>
            </a:prstGeom>
            <a:solidFill>
              <a:schemeClr val="lt2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50" name="Rectangle 1032"/>
            <p:cNvSpPr/>
            <p:nvPr/>
          </p:nvSpPr>
          <p:spPr>
            <a:xfrm>
              <a:off x="600120" y="905400"/>
              <a:ext cx="9063000" cy="24120"/>
            </a:xfrm>
            <a:prstGeom prst="rect">
              <a:avLst/>
            </a:prstGeom>
            <a:gradFill rotWithShape="0">
              <a:gsLst>
                <a:gs pos="0">
                  <a:srgbClr val="1c1c1c"/>
                </a:gs>
                <a:gs pos="100000">
                  <a:srgbClr val="ffffff"/>
                </a:gs>
              </a:gsLst>
              <a:lin ang="0"/>
            </a:gra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-18720" bIns="-1872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</p:grpSp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ftr" idx="16"/>
          </p:nvPr>
        </p:nvSpPr>
        <p:spPr>
          <a:xfrm>
            <a:off x="3694320" y="5227920"/>
            <a:ext cx="3188520" cy="375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sldNum" idx="17"/>
          </p:nvPr>
        </p:nvSpPr>
        <p:spPr>
          <a:xfrm>
            <a:off x="7473240" y="5227920"/>
            <a:ext cx="2097360" cy="375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chemeClr val="dk1"/>
                </a:solidFill>
                <a:latin typeface="Tahom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B093061-A1B4-4B2B-B4EE-7CF1AE26C5A4}" type="slidenum">
              <a:rPr b="0" lang="fr-FR" sz="1400" spc="-1" strike="noStrike">
                <a:solidFill>
                  <a:schemeClr val="dk1"/>
                </a:solidFill>
                <a:latin typeface="Tahoma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dt" idx="18"/>
          </p:nvPr>
        </p:nvSpPr>
        <p:spPr>
          <a:xfrm>
            <a:off x="1007640" y="5227920"/>
            <a:ext cx="2097360" cy="375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1039"/>
          <p:cNvGrpSpPr/>
          <p:nvPr/>
        </p:nvGrpSpPr>
        <p:grpSpPr>
          <a:xfrm>
            <a:off x="251640" y="252000"/>
            <a:ext cx="9411480" cy="867960"/>
            <a:chOff x="251640" y="252000"/>
            <a:chExt cx="9411480" cy="867960"/>
          </a:xfrm>
        </p:grpSpPr>
        <p:sp>
          <p:nvSpPr>
            <p:cNvPr id="57" name="Rectangle 1026"/>
            <p:cNvSpPr/>
            <p:nvPr/>
          </p:nvSpPr>
          <p:spPr>
            <a:xfrm>
              <a:off x="571680" y="341280"/>
              <a:ext cx="480600" cy="390240"/>
            </a:xfrm>
            <a:prstGeom prst="rect">
              <a:avLst/>
            </a:prstGeom>
            <a:solidFill>
              <a:schemeClr val="accent2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58" name="Rectangle 1027"/>
            <p:cNvSpPr/>
            <p:nvPr/>
          </p:nvSpPr>
          <p:spPr>
            <a:xfrm>
              <a:off x="993600" y="341280"/>
              <a:ext cx="360000" cy="390240"/>
            </a:xfrm>
            <a:prstGeom prst="rect">
              <a:avLst/>
            </a:prstGeom>
            <a:gradFill rotWithShape="0">
              <a:gsLst>
                <a:gs pos="0">
                  <a:srgbClr val="ffcf01"/>
                </a:gs>
                <a:gs pos="100000">
                  <a:srgbClr val="ffffff"/>
                </a:gs>
              </a:gsLst>
              <a:lin ang="0"/>
            </a:gra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59" name="Rectangle 1028"/>
            <p:cNvSpPr/>
            <p:nvPr/>
          </p:nvSpPr>
          <p:spPr>
            <a:xfrm>
              <a:off x="708120" y="690480"/>
              <a:ext cx="463320" cy="390240"/>
            </a:xfrm>
            <a:prstGeom prst="rect">
              <a:avLst/>
            </a:prstGeom>
            <a:solidFill>
              <a:schemeClr val="folHlink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60" name="Rectangle 1029"/>
            <p:cNvSpPr/>
            <p:nvPr/>
          </p:nvSpPr>
          <p:spPr>
            <a:xfrm>
              <a:off x="1115640" y="690480"/>
              <a:ext cx="403560" cy="390240"/>
            </a:xfrm>
            <a:prstGeom prst="rect">
              <a:avLst/>
            </a:prstGeom>
            <a:gradFill rotWithShape="0">
              <a:gsLst>
                <a:gs pos="0">
                  <a:srgbClr val="800080"/>
                </a:gs>
                <a:gs pos="100000">
                  <a:srgbClr val="008000"/>
                </a:gs>
              </a:gsLst>
              <a:path path="rect">
                <a:fillToRect l="50000" t="50000" r="50000" b="50000"/>
              </a:path>
            </a:gra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61" name="Rectangle 1030"/>
            <p:cNvSpPr/>
            <p:nvPr/>
          </p:nvSpPr>
          <p:spPr>
            <a:xfrm>
              <a:off x="251640" y="630000"/>
              <a:ext cx="615600" cy="34704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00"/>
                </a:gs>
              </a:gsLst>
              <a:lin ang="18900000"/>
            </a:gra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62" name="Rectangle 1031"/>
            <p:cNvSpPr/>
            <p:nvPr/>
          </p:nvSpPr>
          <p:spPr>
            <a:xfrm>
              <a:off x="951480" y="252000"/>
              <a:ext cx="32760" cy="867960"/>
            </a:xfrm>
            <a:prstGeom prst="rect">
              <a:avLst/>
            </a:prstGeom>
            <a:solidFill>
              <a:schemeClr val="lt2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63" name="Rectangle 1032"/>
            <p:cNvSpPr/>
            <p:nvPr/>
          </p:nvSpPr>
          <p:spPr>
            <a:xfrm>
              <a:off x="600120" y="905400"/>
              <a:ext cx="9063000" cy="24120"/>
            </a:xfrm>
            <a:prstGeom prst="rect">
              <a:avLst/>
            </a:prstGeom>
            <a:gradFill rotWithShape="0">
              <a:gsLst>
                <a:gs pos="0">
                  <a:srgbClr val="1c1c1c"/>
                </a:gs>
                <a:gs pos="100000">
                  <a:srgbClr val="ffffff"/>
                </a:gs>
              </a:gsLst>
              <a:lin ang="0"/>
            </a:gra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-18720" bIns="-1872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</p:grpSp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66960" cy="3286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ftr" idx="19"/>
          </p:nvPr>
        </p:nvSpPr>
        <p:spPr>
          <a:xfrm>
            <a:off x="3694320" y="5227920"/>
            <a:ext cx="3188520" cy="375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sldNum" idx="20"/>
          </p:nvPr>
        </p:nvSpPr>
        <p:spPr>
          <a:xfrm>
            <a:off x="7473240" y="5227920"/>
            <a:ext cx="2097360" cy="375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chemeClr val="dk1"/>
                </a:solidFill>
                <a:latin typeface="Tahom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906D7ED-BDEF-4FA8-A3B3-1A28A5CEE193}" type="slidenum">
              <a:rPr b="0" lang="fr-FR" sz="1400" spc="-1" strike="noStrike">
                <a:solidFill>
                  <a:schemeClr val="dk1"/>
                </a:solidFill>
                <a:latin typeface="Tahoma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dt" idx="21"/>
          </p:nvPr>
        </p:nvSpPr>
        <p:spPr>
          <a:xfrm>
            <a:off x="1007640" y="5227920"/>
            <a:ext cx="2097360" cy="375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1039"/>
          <p:cNvGrpSpPr/>
          <p:nvPr/>
        </p:nvGrpSpPr>
        <p:grpSpPr>
          <a:xfrm>
            <a:off x="251640" y="252000"/>
            <a:ext cx="9411480" cy="867960"/>
            <a:chOff x="251640" y="252000"/>
            <a:chExt cx="9411480" cy="867960"/>
          </a:xfrm>
        </p:grpSpPr>
        <p:sp>
          <p:nvSpPr>
            <p:cNvPr id="72" name="Rectangle 1026"/>
            <p:cNvSpPr/>
            <p:nvPr/>
          </p:nvSpPr>
          <p:spPr>
            <a:xfrm>
              <a:off x="571680" y="341280"/>
              <a:ext cx="480600" cy="390240"/>
            </a:xfrm>
            <a:prstGeom prst="rect">
              <a:avLst/>
            </a:prstGeom>
            <a:solidFill>
              <a:schemeClr val="accent2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73" name="Rectangle 1027"/>
            <p:cNvSpPr/>
            <p:nvPr/>
          </p:nvSpPr>
          <p:spPr>
            <a:xfrm>
              <a:off x="993600" y="341280"/>
              <a:ext cx="360000" cy="390240"/>
            </a:xfrm>
            <a:prstGeom prst="rect">
              <a:avLst/>
            </a:prstGeom>
            <a:gradFill rotWithShape="0">
              <a:gsLst>
                <a:gs pos="0">
                  <a:srgbClr val="ffcf01"/>
                </a:gs>
                <a:gs pos="100000">
                  <a:srgbClr val="ffffff"/>
                </a:gs>
              </a:gsLst>
              <a:lin ang="0"/>
            </a:gra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74" name="Rectangle 1028"/>
            <p:cNvSpPr/>
            <p:nvPr/>
          </p:nvSpPr>
          <p:spPr>
            <a:xfrm>
              <a:off x="708120" y="690480"/>
              <a:ext cx="463320" cy="390240"/>
            </a:xfrm>
            <a:prstGeom prst="rect">
              <a:avLst/>
            </a:prstGeom>
            <a:solidFill>
              <a:schemeClr val="folHlink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75" name="Rectangle 1029"/>
            <p:cNvSpPr/>
            <p:nvPr/>
          </p:nvSpPr>
          <p:spPr>
            <a:xfrm>
              <a:off x="1115640" y="690480"/>
              <a:ext cx="403560" cy="390240"/>
            </a:xfrm>
            <a:prstGeom prst="rect">
              <a:avLst/>
            </a:prstGeom>
            <a:gradFill rotWithShape="0">
              <a:gsLst>
                <a:gs pos="0">
                  <a:srgbClr val="800080"/>
                </a:gs>
                <a:gs pos="100000">
                  <a:srgbClr val="008000"/>
                </a:gs>
              </a:gsLst>
              <a:path path="rect">
                <a:fillToRect l="50000" t="50000" r="50000" b="50000"/>
              </a:path>
            </a:gra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76" name="Rectangle 1030"/>
            <p:cNvSpPr/>
            <p:nvPr/>
          </p:nvSpPr>
          <p:spPr>
            <a:xfrm>
              <a:off x="251640" y="630000"/>
              <a:ext cx="615600" cy="34704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00"/>
                </a:gs>
              </a:gsLst>
              <a:lin ang="18900000"/>
            </a:gra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77" name="Rectangle 1031"/>
            <p:cNvSpPr/>
            <p:nvPr/>
          </p:nvSpPr>
          <p:spPr>
            <a:xfrm>
              <a:off x="951480" y="252000"/>
              <a:ext cx="32760" cy="867960"/>
            </a:xfrm>
            <a:prstGeom prst="rect">
              <a:avLst/>
            </a:prstGeom>
            <a:solidFill>
              <a:schemeClr val="lt2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  <p:sp>
          <p:nvSpPr>
            <p:cNvPr id="78" name="Rectangle 1032"/>
            <p:cNvSpPr/>
            <p:nvPr/>
          </p:nvSpPr>
          <p:spPr>
            <a:xfrm>
              <a:off x="600120" y="905400"/>
              <a:ext cx="9063000" cy="24120"/>
            </a:xfrm>
            <a:prstGeom prst="rect">
              <a:avLst/>
            </a:prstGeom>
            <a:gradFill rotWithShape="0">
              <a:gsLst>
                <a:gs pos="0">
                  <a:srgbClr val="1c1c1c"/>
                </a:gs>
                <a:gs pos="100000">
                  <a:srgbClr val="ffffff"/>
                </a:gs>
              </a:gsLst>
              <a:lin ang="0"/>
            </a:gra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-18720" bIns="-18720" anchor="ctr">
              <a:noAutofit/>
            </a:bodyPr>
            <a:p>
              <a:pPr>
                <a:lnSpc>
                  <a:spcPct val="100000"/>
                </a:lnSpc>
              </a:pPr>
              <a:endParaRPr b="0" lang="fr-FR" sz="2400" spc="-1" strike="noStrike">
                <a:solidFill>
                  <a:schemeClr val="dk1"/>
                </a:solidFill>
                <a:latin typeface="Tahoma"/>
                <a:ea typeface="DejaVu Sans"/>
              </a:endParaRPr>
            </a:p>
          </p:txBody>
        </p:sp>
      </p:grpSp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ftr" idx="22"/>
          </p:nvPr>
        </p:nvSpPr>
        <p:spPr>
          <a:xfrm>
            <a:off x="3694320" y="5227920"/>
            <a:ext cx="3188520" cy="375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sldNum" idx="23"/>
          </p:nvPr>
        </p:nvSpPr>
        <p:spPr>
          <a:xfrm>
            <a:off x="7473240" y="5227920"/>
            <a:ext cx="2097360" cy="375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chemeClr val="dk1"/>
                </a:solidFill>
                <a:latin typeface="Tahom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1BE65D4-F622-4CE4-BDCB-606B82D7DAAB}" type="slidenum">
              <a:rPr b="0" lang="fr-FR" sz="1400" spc="-1" strike="noStrike">
                <a:solidFill>
                  <a:schemeClr val="dk1"/>
                </a:solidFill>
                <a:latin typeface="Tahoma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dt" idx="24"/>
          </p:nvPr>
        </p:nvSpPr>
        <p:spPr>
          <a:xfrm>
            <a:off x="1007640" y="5227920"/>
            <a:ext cx="2097360" cy="375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6912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hyperlink" Target="https://doi.org/10.1016/j.astropartphys.2025.103134" TargetMode="External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8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oleObject" Target="../embeddings/oleObject1.bin"/><Relationship Id="rId2" Type="http://schemas.openxmlformats.org/officeDocument/2006/relationships/image" Target="../media/image26.wmf"/><Relationship Id="rId3" Type="http://schemas.openxmlformats.org/officeDocument/2006/relationships/oleObject" Target="../embeddings/oleObject2.bin"/><Relationship Id="rId4" Type="http://schemas.openxmlformats.org/officeDocument/2006/relationships/image" Target="../media/image27.w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28.wmf"/><Relationship Id="rId7" Type="http://schemas.openxmlformats.org/officeDocument/2006/relationships/slideLayout" Target="../slideLayouts/slideLayout9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slideLayout" Target="../slideLayouts/slideLayout1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wmf"/><Relationship Id="rId5" Type="http://schemas.openxmlformats.org/officeDocument/2006/relationships/slideLayout" Target="../slideLayouts/slideLayout1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7.wmf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slideLayout" Target="../slideLayouts/slideLayout1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1.wmf"/><Relationship Id="rId2" Type="http://schemas.openxmlformats.org/officeDocument/2006/relationships/image" Target="../media/image42.wmf"/><Relationship Id="rId3" Type="http://schemas.openxmlformats.org/officeDocument/2006/relationships/image" Target="../media/image43.wmf"/><Relationship Id="rId4" Type="http://schemas.openxmlformats.org/officeDocument/2006/relationships/slideLayout" Target="../slideLayouts/slideLayout11.xml"/><Relationship Id="rId5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oleObject" Target="../embeddings/oleObject1.bin"/><Relationship Id="rId2" Type="http://schemas.openxmlformats.org/officeDocument/2006/relationships/image" Target="../media/image44.wmf"/><Relationship Id="rId3" Type="http://schemas.openxmlformats.org/officeDocument/2006/relationships/oleObject" Target="../embeddings/oleObject2.bin"/><Relationship Id="rId4" Type="http://schemas.openxmlformats.org/officeDocument/2006/relationships/image" Target="../media/image45.w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46.wmf"/><Relationship Id="rId7" Type="http://schemas.openxmlformats.org/officeDocument/2006/relationships/slideLayout" Target="../slideLayouts/slideLayout1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slideLayout" Target="../slideLayouts/slideLayout1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2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slideLayout" Target="../slideLayouts/slideLayout2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slideLayout" Target="../slideLayouts/slideLayout2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image" Target="../media/image59.png"/><Relationship Id="rId3" Type="http://schemas.openxmlformats.org/officeDocument/2006/relationships/slideLayout" Target="../slideLayouts/slideLayout16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png"/><Relationship Id="rId3" Type="http://schemas.openxmlformats.org/officeDocument/2006/relationships/slideLayout" Target="../slideLayouts/slideLayout16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slideLayout" Target="../slideLayouts/slideLayout20.xml"/><Relationship Id="rId4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slideLayout" Target="../slideLayouts/slideLayout19.xml"/><Relationship Id="rId4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slideLayout" Target="../slideLayouts/slideLayout19.xml"/><Relationship Id="rId5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hyperlink" Target="https://indico.cern.ch/event/1640865/" TargetMode="External"/><Relationship Id="rId2" Type="http://schemas.openxmlformats.org/officeDocument/2006/relationships/image" Target="../media/image66.png"/><Relationship Id="rId3" Type="http://schemas.openxmlformats.org/officeDocument/2006/relationships/slideLayout" Target="../slideLayouts/slideLayout2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slideLayout" Target="../slideLayouts/slideLayout2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72.jpeg"/><Relationship Id="rId3" Type="http://schemas.openxmlformats.org/officeDocument/2006/relationships/slideLayout" Target="../slideLayouts/slideLayout2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73.png"/><Relationship Id="rId3" Type="http://schemas.openxmlformats.org/officeDocument/2006/relationships/slideLayout" Target="../slideLayouts/slideLayout2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image" Target="../media/image75.png"/><Relationship Id="rId3" Type="http://schemas.openxmlformats.org/officeDocument/2006/relationships/image" Target="../media/image76.gif"/><Relationship Id="rId4" Type="http://schemas.openxmlformats.org/officeDocument/2006/relationships/slideLayout" Target="../slideLayouts/slideLayout2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image" Target="../media/image78.png"/><Relationship Id="rId3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jpeg"/><Relationship Id="rId3" Type="http://schemas.openxmlformats.org/officeDocument/2006/relationships/image" Target="../media/image5.wmf"/><Relationship Id="rId4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79.jpeg"/><Relationship Id="rId2" Type="http://schemas.openxmlformats.org/officeDocument/2006/relationships/image" Target="../media/image80.png"/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5" Type="http://schemas.openxmlformats.org/officeDocument/2006/relationships/image" Target="../media/image83.jpeg"/><Relationship Id="rId6" Type="http://schemas.openxmlformats.org/officeDocument/2006/relationships/slideLayout" Target="../slideLayouts/slideLayout2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84.jpeg"/><Relationship Id="rId2" Type="http://schemas.openxmlformats.org/officeDocument/2006/relationships/image" Target="../media/image85.jpeg"/><Relationship Id="rId3" Type="http://schemas.openxmlformats.org/officeDocument/2006/relationships/slideLayout" Target="../slideLayouts/slideLayout2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86.png"/><Relationship Id="rId2" Type="http://schemas.openxmlformats.org/officeDocument/2006/relationships/slideLayout" Target="../slideLayouts/slideLayout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87.jpeg"/><Relationship Id="rId2" Type="http://schemas.openxmlformats.org/officeDocument/2006/relationships/image" Target="../media/image88.jpeg"/><Relationship Id="rId3" Type="http://schemas.openxmlformats.org/officeDocument/2006/relationships/slideLayout" Target="../slideLayouts/slideLayout2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hyperlink" Target="https://indico.cern.ch/event/1178959/" TargetMode="External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slideLayout" Target="../slideLayouts/slideLayout2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hyperlink" Target="https://indico.cern.ch/event/1355812/" TargetMode="External"/><Relationship Id="rId2" Type="http://schemas.openxmlformats.org/officeDocument/2006/relationships/image" Target="../media/image91.png"/><Relationship Id="rId3" Type="http://schemas.openxmlformats.org/officeDocument/2006/relationships/image" Target="../media/image92.png"/><Relationship Id="rId4" Type="http://schemas.openxmlformats.org/officeDocument/2006/relationships/slideLayout" Target="../slideLayouts/slideLayout2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93.jpeg"/><Relationship Id="rId2" Type="http://schemas.openxmlformats.org/officeDocument/2006/relationships/slideLayout" Target="../slideLayouts/slideLayout2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94.png"/><Relationship Id="rId2" Type="http://schemas.openxmlformats.org/officeDocument/2006/relationships/image" Target="../media/image95.gif"/><Relationship Id="rId3" Type="http://schemas.openxmlformats.org/officeDocument/2006/relationships/slideLayout" Target="../slideLayouts/slideLayout2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slideLayout" Target="../slideLayouts/slideLayout2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97.png"/><Relationship Id="rId2" Type="http://schemas.openxmlformats.org/officeDocument/2006/relationships/image" Target="../media/image98.png"/><Relationship Id="rId3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7.wmf"/><Relationship Id="rId3" Type="http://schemas.openxmlformats.org/officeDocument/2006/relationships/image" Target="../media/image8.wmf"/><Relationship Id="rId4" Type="http://schemas.openxmlformats.org/officeDocument/2006/relationships/image" Target="../media/image9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99.png"/><Relationship Id="rId2" Type="http://schemas.openxmlformats.org/officeDocument/2006/relationships/hyperlink" Target="https://breakthroughprize.org/Laureates/1" TargetMode="External"/><Relationship Id="rId3" Type="http://schemas.openxmlformats.org/officeDocument/2006/relationships/slideLayout" Target="../slideLayouts/slideLayout1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100.png"/><Relationship Id="rId2" Type="http://schemas.openxmlformats.org/officeDocument/2006/relationships/slideLayout" Target="../slideLayouts/slideLayout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101.jpeg"/><Relationship Id="rId2" Type="http://schemas.openxmlformats.org/officeDocument/2006/relationships/slideLayout" Target="../slideLayouts/slideLayout1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102.png"/><Relationship Id="rId2" Type="http://schemas.openxmlformats.org/officeDocument/2006/relationships/slideLayout" Target="../slideLayouts/slideLayout2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103.png"/><Relationship Id="rId2" Type="http://schemas.openxmlformats.org/officeDocument/2006/relationships/image" Target="../media/image104.png"/><Relationship Id="rId3" Type="http://schemas.openxmlformats.org/officeDocument/2006/relationships/slideLayout" Target="../slideLayouts/slideLayout2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105.jpeg"/><Relationship Id="rId2" Type="http://schemas.openxmlformats.org/officeDocument/2006/relationships/image" Target="../media/image106.jpeg"/><Relationship Id="rId3" Type="http://schemas.openxmlformats.org/officeDocument/2006/relationships/slideLayout" Target="../slideLayouts/slideLayout2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107.png"/><Relationship Id="rId3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10.wmf"/><Relationship Id="rId3" Type="http://schemas.openxmlformats.org/officeDocument/2006/relationships/image" Target="../media/image11.wmf"/><Relationship Id="rId4" Type="http://schemas.openxmlformats.org/officeDocument/2006/relationships/image" Target="../media/image12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6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108.png"/><Relationship Id="rId2" Type="http://schemas.openxmlformats.org/officeDocument/2006/relationships/image" Target="../media/image109.gif"/><Relationship Id="rId3" Type="http://schemas.openxmlformats.org/officeDocument/2006/relationships/image" Target="../media/image110.png"/><Relationship Id="rId4" Type="http://schemas.openxmlformats.org/officeDocument/2006/relationships/slideLayout" Target="../slideLayouts/slideLayout2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111.png"/><Relationship Id="rId2" Type="http://schemas.openxmlformats.org/officeDocument/2006/relationships/image" Target="../media/image112.png"/><Relationship Id="rId3" Type="http://schemas.openxmlformats.org/officeDocument/2006/relationships/slideLayout" Target="../slideLayouts/slideLayout13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oleObject" Target="../embeddings/oleObject1.bin"/><Relationship Id="rId2" Type="http://schemas.openxmlformats.org/officeDocument/2006/relationships/image" Target="../media/image113.wmf"/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65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oleObject" Target="../embeddings/oleObject1.bin"/><Relationship Id="rId2" Type="http://schemas.openxmlformats.org/officeDocument/2006/relationships/image" Target="../media/image114.wmf"/><Relationship Id="rId3" Type="http://schemas.openxmlformats.org/officeDocument/2006/relationships/oleObject" Target="../embeddings/oleObject2.bin"/><Relationship Id="rId4" Type="http://schemas.openxmlformats.org/officeDocument/2006/relationships/image" Target="../media/image115.w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116.w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117.wmf"/><Relationship Id="rId9" Type="http://schemas.openxmlformats.org/officeDocument/2006/relationships/oleObject" Target="../embeddings/oleObject5.bin"/><Relationship Id="rId10" Type="http://schemas.openxmlformats.org/officeDocument/2006/relationships/image" Target="../media/image118.wmf"/><Relationship Id="rId11" Type="http://schemas.openxmlformats.org/officeDocument/2006/relationships/oleObject" Target="../embeddings/oleObject6.bin"/><Relationship Id="rId12" Type="http://schemas.openxmlformats.org/officeDocument/2006/relationships/image" Target="../media/image119.wmf"/><Relationship Id="rId13" Type="http://schemas.openxmlformats.org/officeDocument/2006/relationships/oleObject" Target="../embeddings/oleObject7.bin"/><Relationship Id="rId14" Type="http://schemas.openxmlformats.org/officeDocument/2006/relationships/image" Target="../media/image120.wmf"/><Relationship Id="rId15" Type="http://schemas.openxmlformats.org/officeDocument/2006/relationships/oleObject" Target="../embeddings/oleObject8.bin"/><Relationship Id="rId16" Type="http://schemas.openxmlformats.org/officeDocument/2006/relationships/image" Target="../media/image121.wmf"/><Relationship Id="rId17" Type="http://schemas.openxmlformats.org/officeDocument/2006/relationships/slideLayout" Target="../slideLayouts/slideLayout14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oleObject" Target="../embeddings/oleObject1.bin"/><Relationship Id="rId2" Type="http://schemas.openxmlformats.org/officeDocument/2006/relationships/image" Target="../media/image113.wmf"/><Relationship Id="rId3" Type="http://schemas.openxmlformats.org/officeDocument/2006/relationships/slideLayout" Target="../slideLayouts/slideLayout13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122.jpeg"/><Relationship Id="rId2" Type="http://schemas.openxmlformats.org/officeDocument/2006/relationships/image" Target="../media/image123.wmf"/><Relationship Id="rId3" Type="http://schemas.openxmlformats.org/officeDocument/2006/relationships/slideLayout" Target="../slideLayouts/slideLayout13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oleObject" Target="../embeddings/oleObject1.bin"/><Relationship Id="rId2" Type="http://schemas.openxmlformats.org/officeDocument/2006/relationships/image" Target="../media/image124.wmf"/><Relationship Id="rId3" Type="http://schemas.openxmlformats.org/officeDocument/2006/relationships/image" Target="../media/image125.wmf"/><Relationship Id="rId4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7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126.jpeg"/><Relationship Id="rId2" Type="http://schemas.openxmlformats.org/officeDocument/2006/relationships/oleObject" Target="../embeddings/oleObject1.bin"/><Relationship Id="rId3" Type="http://schemas.openxmlformats.org/officeDocument/2006/relationships/image" Target="../media/image127.wmf"/><Relationship Id="rId4" Type="http://schemas.openxmlformats.org/officeDocument/2006/relationships/image" Target="../media/image128.wmf"/><Relationship Id="rId5" Type="http://schemas.openxmlformats.org/officeDocument/2006/relationships/image" Target="../media/image129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30.wmf"/><Relationship Id="rId8" Type="http://schemas.openxmlformats.org/officeDocument/2006/relationships/slideLayout" Target="../slideLayouts/slideLayout13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131.jpeg"/><Relationship Id="rId2" Type="http://schemas.openxmlformats.org/officeDocument/2006/relationships/slideLayout" Target="../slideLayouts/slideLayout2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132.jpeg"/><Relationship Id="rId2" Type="http://schemas.openxmlformats.org/officeDocument/2006/relationships/image" Target="../media/image133.jpeg"/><Relationship Id="rId3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8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"/>
          <p:cNvSpPr/>
          <p:nvPr/>
        </p:nvSpPr>
        <p:spPr>
          <a:xfrm>
            <a:off x="1828080" y="1439640"/>
            <a:ext cx="7310880" cy="144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bg-BG" sz="3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Съвременно състояние на физиката на елементарните частици в катедра „Атомна физика“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"/>
          <p:cNvSpPr/>
          <p:nvPr/>
        </p:nvSpPr>
        <p:spPr>
          <a:xfrm>
            <a:off x="1828440" y="3059640"/>
            <a:ext cx="7310880" cy="109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Борислав Павлов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(кат. АФ, ФзФ, СУ “Св. Климент Охридски”)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1414800" y="3600"/>
            <a:ext cx="13881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AMS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"/>
          <p:cNvSpPr/>
          <p:nvPr/>
        </p:nvSpPr>
        <p:spPr>
          <a:xfrm>
            <a:off x="79560" y="1233720"/>
            <a:ext cx="10235880" cy="431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  <a:ea typeface="DejaVu Sans"/>
              </a:rPr>
              <a:t>The Bulgarian  group works on: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chemeClr val="dk1"/>
                </a:solidFill>
                <a:latin typeface="Times New Roman"/>
                <a:ea typeface="DejaVu Sans"/>
              </a:rPr>
              <a:t> </a:t>
            </a:r>
            <a:r>
              <a:rPr b="1" lang="en-US" sz="2000" spc="-1" strike="noStrike">
                <a:solidFill>
                  <a:schemeClr val="dk1"/>
                </a:solidFill>
                <a:latin typeface="Times New Roman"/>
                <a:ea typeface="DejaVu Sans"/>
              </a:rPr>
              <a:t>-</a:t>
            </a:r>
            <a:r>
              <a:rPr b="0" lang="en-US" sz="2000" spc="-1" strike="noStrike">
                <a:solidFill>
                  <a:schemeClr val="dk1"/>
                </a:solidFill>
                <a:latin typeface="Times New Roman"/>
                <a:ea typeface="DejaVu Sans"/>
              </a:rPr>
              <a:t> Analysis of AMS data taken for the period 20211 - 2026. The main goal - study of the light antimatter production mechanisms in the Milky Way with the AMS detector;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  <a:ea typeface="DejaVu Sans"/>
              </a:rPr>
              <a:t>Analysis of the detector efficiency for: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  <a:ea typeface="DejaVu Sans"/>
              </a:rPr>
              <a:t>- positron/proton separation at energies around 1 TeV with TRD and ECAL detectors of AMS.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  <a:ea typeface="DejaVu Sans"/>
              </a:rPr>
              <a:t>detection of antideuterons in TOF detector at energies below 2 GeV.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  <a:ea typeface="DejaVu Sans"/>
              </a:rPr>
              <a:t>- looking for the optimum discrimination method of background particles detected in the RICH detector.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  <a:ea typeface="DejaVu Sans"/>
              </a:rPr>
              <a:t>- Activities are currently ongoing. 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  <a:ea typeface="DejaVu Sans"/>
              </a:rPr>
              <a:t>- One published paper: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c9211e"/>
                </a:solidFill>
                <a:latin typeface="Times New Roman"/>
                <a:ea typeface="DejaVu Sans"/>
              </a:rPr>
              <a:t>G. Vasilev, G. Vankova-Kirilova, G. Bozhkova</a:t>
            </a:r>
            <a:r>
              <a:rPr b="0" lang="en-US" sz="2000" spc="-1" strike="noStrike">
                <a:solidFill>
                  <a:schemeClr val="dk1"/>
                </a:solidFill>
                <a:latin typeface="Times New Roman"/>
                <a:ea typeface="DejaVu Sans"/>
              </a:rPr>
              <a:t>, “Optimization of singly-charged particles identification with the AMS02 RICH detector by a machine learning method”, Astroparticle Physics, Vol. 171, 2025, </a:t>
            </a:r>
            <a:r>
              <a:rPr b="0" lang="en-US" sz="2000" spc="-1" strike="noStrike" u="sng">
                <a:solidFill>
                  <a:schemeClr val="dk1"/>
                </a:solidFill>
                <a:uFillTx/>
                <a:latin typeface="Times New Roman"/>
                <a:ea typeface="DejaVu Sans"/>
                <a:hlinkClick r:id="rId1"/>
              </a:rPr>
              <a:t>https://doi.org/10.1016/j.astropartphys.2025.103134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9" name="Picture 25" descr="A space station in space&#10;&#10;AI-generated content may be incorrect."/>
          <p:cNvPicPr/>
          <p:nvPr/>
        </p:nvPicPr>
        <p:blipFill>
          <a:blip r:embed="rId2"/>
          <a:stretch/>
        </p:blipFill>
        <p:spPr>
          <a:xfrm>
            <a:off x="3447000" y="-10800"/>
            <a:ext cx="5961600" cy="1837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2971800" y="-142200"/>
            <a:ext cx="5713200" cy="1236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Повече за AMS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1" name="" descr=""/>
          <p:cNvPicPr/>
          <p:nvPr/>
        </p:nvPicPr>
        <p:blipFill>
          <a:blip r:embed="rId1"/>
          <a:stretch/>
        </p:blipFill>
        <p:spPr>
          <a:xfrm>
            <a:off x="326880" y="1821960"/>
            <a:ext cx="9408600" cy="721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2971800" y="-142200"/>
            <a:ext cx="3655800" cy="1236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JINR NICA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3" name="" descr=""/>
          <p:cNvPicPr/>
          <p:nvPr/>
        </p:nvPicPr>
        <p:blipFill>
          <a:blip r:embed="rId1"/>
          <a:stretch/>
        </p:blipFill>
        <p:spPr>
          <a:xfrm>
            <a:off x="518400" y="1288080"/>
            <a:ext cx="5076360" cy="3562920"/>
          </a:xfrm>
          <a:prstGeom prst="rect">
            <a:avLst/>
          </a:prstGeom>
          <a:ln w="0">
            <a:noFill/>
          </a:ln>
        </p:spPr>
      </p:pic>
      <p:pic>
        <p:nvPicPr>
          <p:cNvPr id="244" name="" descr=""/>
          <p:cNvPicPr/>
          <p:nvPr/>
        </p:nvPicPr>
        <p:blipFill>
          <a:blip r:embed="rId2"/>
          <a:stretch/>
        </p:blipFill>
        <p:spPr>
          <a:xfrm>
            <a:off x="5943600" y="1654200"/>
            <a:ext cx="3845880" cy="2466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sldNum" idx="47"/>
          </p:nvPr>
        </p:nvSpPr>
        <p:spPr>
          <a:xfrm>
            <a:off x="7473240" y="5227920"/>
            <a:ext cx="2097360" cy="375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chemeClr val="dk1"/>
                </a:solidFill>
                <a:latin typeface="Tahom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61D1604-ABF2-43D2-B8B0-7695E7BBBBF6}" type="slidenum">
              <a:rPr b="0" lang="fr-FR" sz="1400" spc="-1" strike="noStrike">
                <a:solidFill>
                  <a:schemeClr val="dk1"/>
                </a:solidFill>
                <a:latin typeface="Tahoma"/>
              </a:rPr>
              <a:t>7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6" name="Title 7"/>
          <p:cNvSpPr/>
          <p:nvPr/>
        </p:nvSpPr>
        <p:spPr>
          <a:xfrm>
            <a:off x="911880" y="334440"/>
            <a:ext cx="8585640" cy="62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доц. дфзн Михаил В. Чижов - сътрудничество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Rectangle 10"/>
          <p:cNvSpPr/>
          <p:nvPr/>
        </p:nvSpPr>
        <p:spPr>
          <a:xfrm>
            <a:off x="352800" y="1167840"/>
            <a:ext cx="9337320" cy="106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chemeClr val="folHlink"/>
                </a:solidFill>
                <a:latin typeface="Tahoma"/>
                <a:ea typeface="DejaVu Sans"/>
              </a:rPr>
              <a:t>Участие в международни колаборации: </a:t>
            </a:r>
            <a:r>
              <a:rPr b="0" lang="en-US" sz="1600" spc="-1" strike="noStrike">
                <a:solidFill>
                  <a:schemeClr val="folHlink"/>
                </a:solidFill>
                <a:latin typeface="Tahoma"/>
                <a:ea typeface="DejaVu Sans"/>
              </a:rPr>
              <a:t>CHORUS, DELPHI, HARP, OPERA, HERA, CDF, ATLAS</a:t>
            </a:r>
            <a:r>
              <a:rPr b="0" lang="ru-RU" sz="1600" spc="-1" strike="noStrike">
                <a:solidFill>
                  <a:schemeClr val="folHlink"/>
                </a:solidFill>
                <a:latin typeface="Tahoma"/>
                <a:ea typeface="DejaVu Sans"/>
              </a:rPr>
              <a:t>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chemeClr val="folHlink"/>
                </a:solidFill>
                <a:latin typeface="Tahoma"/>
                <a:ea typeface="DejaVu Sans"/>
              </a:rPr>
              <a:t>Сътрудничество с университети:</a:t>
            </a:r>
            <a:r>
              <a:rPr b="0" lang="en-US" sz="1600" spc="-1" strike="noStrike">
                <a:solidFill>
                  <a:schemeClr val="folHlink"/>
                </a:solidFill>
                <a:latin typeface="Tahoma"/>
                <a:ea typeface="DejaVu Sans"/>
              </a:rPr>
              <a:t> Geneva, Zurich (</a:t>
            </a:r>
            <a:r>
              <a:rPr b="0" lang="ru-RU" sz="1600" spc="-1" strike="noStrike">
                <a:solidFill>
                  <a:schemeClr val="folHlink"/>
                </a:solidFill>
                <a:latin typeface="Tahoma"/>
                <a:ea typeface="DejaVu Sans"/>
              </a:rPr>
              <a:t>Швейцария);</a:t>
            </a:r>
            <a:r>
              <a:rPr b="0" lang="en-US" sz="1600" spc="-1" strike="noStrike">
                <a:solidFill>
                  <a:schemeClr val="folHlink"/>
                </a:solidFill>
                <a:latin typeface="Tahoma"/>
                <a:ea typeface="DejaVu Sans"/>
              </a:rPr>
              <a:t> Paraiba</a:t>
            </a:r>
            <a:r>
              <a:rPr b="0" lang="ru-RU" sz="1600" spc="-1" strike="noStrike">
                <a:solidFill>
                  <a:schemeClr val="folHlink"/>
                </a:solidFill>
                <a:latin typeface="Tahoma"/>
                <a:ea typeface="DejaVu Sans"/>
              </a:rPr>
              <a:t> (Бразилия);</a:t>
            </a:r>
            <a:r>
              <a:rPr b="0" lang="en-US" sz="1600" spc="-1" strike="noStrike">
                <a:solidFill>
                  <a:schemeClr val="folHlink"/>
                </a:solidFill>
                <a:latin typeface="Tahoma"/>
                <a:ea typeface="DejaVu Sans"/>
              </a:rPr>
              <a:t> Brussels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chemeClr val="folHlink"/>
                </a:solidFill>
                <a:latin typeface="Tahoma"/>
                <a:ea typeface="DejaVu Sans"/>
              </a:rPr>
              <a:t>(Белгия);</a:t>
            </a:r>
            <a:r>
              <a:rPr b="0" lang="en-US" sz="1600" spc="-1" strike="noStrike">
                <a:solidFill>
                  <a:schemeClr val="folHlink"/>
                </a:solidFill>
                <a:latin typeface="Tahoma"/>
                <a:ea typeface="DejaVu Sans"/>
              </a:rPr>
              <a:t> Fresno, Irvine</a:t>
            </a:r>
            <a:r>
              <a:rPr b="0" lang="ru-RU" sz="1600" spc="-1" strike="noStrike">
                <a:solidFill>
                  <a:schemeClr val="folHlink"/>
                </a:solidFill>
                <a:latin typeface="Tahoma"/>
                <a:ea typeface="DejaVu Sans"/>
              </a:rPr>
              <a:t> (САЩ);</a:t>
            </a:r>
            <a:r>
              <a:rPr b="0" lang="en-US" sz="1600" spc="-1" strike="noStrike">
                <a:solidFill>
                  <a:schemeClr val="folHlink"/>
                </a:solidFill>
                <a:latin typeface="Tahoma"/>
                <a:ea typeface="DejaVu Sans"/>
              </a:rPr>
              <a:t> </a:t>
            </a:r>
            <a:r>
              <a:rPr b="0" lang="ru-RU" sz="1600" spc="-1" strike="noStrike">
                <a:solidFill>
                  <a:schemeClr val="folHlink"/>
                </a:solidFill>
                <a:latin typeface="Tahoma"/>
                <a:ea typeface="DejaVu Sans"/>
              </a:rPr>
              <a:t>Новоси</a:t>
            </a:r>
            <a:r>
              <a:rPr b="0" lang="bg-BG" sz="1600" spc="-1" strike="noStrike">
                <a:solidFill>
                  <a:schemeClr val="folHlink"/>
                </a:solidFill>
                <a:latin typeface="Tahoma"/>
                <a:ea typeface="DejaVu Sans"/>
              </a:rPr>
              <a:t>б</a:t>
            </a:r>
            <a:r>
              <a:rPr b="0" lang="ru-RU" sz="1600" spc="-1" strike="noStrike">
                <a:solidFill>
                  <a:schemeClr val="folHlink"/>
                </a:solidFill>
                <a:latin typeface="Tahoma"/>
                <a:ea typeface="DejaVu Sans"/>
              </a:rPr>
              <a:t>ирск (Русия); </a:t>
            </a:r>
            <a:r>
              <a:rPr b="0" lang="en-US" sz="1600" spc="-1" strike="noStrike">
                <a:solidFill>
                  <a:schemeClr val="folHlink"/>
                </a:solidFill>
                <a:latin typeface="Tahoma"/>
                <a:ea typeface="DejaVu Sans"/>
              </a:rPr>
              <a:t>Lyon</a:t>
            </a:r>
            <a:r>
              <a:rPr b="0" lang="ru-RU" sz="1600" spc="-1" strike="noStrike">
                <a:solidFill>
                  <a:schemeClr val="folHlink"/>
                </a:solidFill>
                <a:latin typeface="Tahoma"/>
                <a:ea typeface="DejaVu Sans"/>
              </a:rPr>
              <a:t> (Франция).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chemeClr val="folHlink"/>
                </a:solidFill>
                <a:latin typeface="Tahoma"/>
                <a:ea typeface="DejaVu Sans"/>
              </a:rPr>
              <a:t>Работа в международни научни центрове: ОИЯИ, </a:t>
            </a:r>
            <a:r>
              <a:rPr b="0" lang="en-US" sz="1600" spc="-1" strike="noStrike">
                <a:solidFill>
                  <a:schemeClr val="folHlink"/>
                </a:solidFill>
                <a:latin typeface="Tahoma"/>
                <a:ea typeface="DejaVu Sans"/>
              </a:rPr>
              <a:t>ICTP, CERN, SISSA, Nordita, PSI, DESY, FNAL.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Rectangle 11"/>
          <p:cNvSpPr/>
          <p:nvPr/>
        </p:nvSpPr>
        <p:spPr>
          <a:xfrm>
            <a:off x="2452680" y="2656080"/>
            <a:ext cx="4672440" cy="3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bg-BG" sz="1600" spc="-1" strike="noStrike">
                <a:solidFill>
                  <a:srgbClr val="ff0000"/>
                </a:solidFill>
                <a:latin typeface="Tahoma"/>
                <a:ea typeface="DejaVu Sans"/>
              </a:rPr>
              <a:t>Участие в </a:t>
            </a:r>
            <a:r>
              <a:rPr b="0" lang="en-US" sz="1600" spc="-1" strike="noStrike">
                <a:solidFill>
                  <a:srgbClr val="ff0000"/>
                </a:solidFill>
                <a:latin typeface="Tahoma"/>
                <a:ea typeface="DejaVu Sans"/>
              </a:rPr>
              <a:t>ATLAS </a:t>
            </a:r>
            <a:r>
              <a:rPr b="0" lang="ru-RU" sz="1600" spc="-1" strike="noStrike">
                <a:solidFill>
                  <a:srgbClr val="ff0000"/>
                </a:solidFill>
                <a:latin typeface="Tahoma"/>
                <a:ea typeface="DejaVu Sans"/>
              </a:rPr>
              <a:t>от ОИЯИ (следващи слайди).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9" name="" descr=""/>
          <p:cNvPicPr/>
          <p:nvPr/>
        </p:nvPicPr>
        <p:blipFill>
          <a:blip r:embed="rId1"/>
          <a:stretch/>
        </p:blipFill>
        <p:spPr>
          <a:xfrm>
            <a:off x="477000" y="3341880"/>
            <a:ext cx="3639240" cy="1914120"/>
          </a:xfrm>
          <a:prstGeom prst="rect">
            <a:avLst/>
          </a:prstGeom>
          <a:ln w="0">
            <a:noFill/>
          </a:ln>
        </p:spPr>
      </p:pic>
      <p:pic>
        <p:nvPicPr>
          <p:cNvPr id="250" name="" descr=""/>
          <p:cNvPicPr/>
          <p:nvPr/>
        </p:nvPicPr>
        <p:blipFill>
          <a:blip r:embed="rId2"/>
          <a:stretch/>
        </p:blipFill>
        <p:spPr>
          <a:xfrm>
            <a:off x="7658280" y="3115080"/>
            <a:ext cx="2140920" cy="2140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extBox 9"/>
          <p:cNvSpPr/>
          <p:nvPr/>
        </p:nvSpPr>
        <p:spPr>
          <a:xfrm>
            <a:off x="393480" y="1948680"/>
            <a:ext cx="9444960" cy="760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chemeClr val="folHlink"/>
                </a:solidFill>
                <a:latin typeface="Times New Roman"/>
                <a:ea typeface="DejaVu Sans"/>
              </a:rPr>
              <a:t>Searches for excited fermions </a:t>
            </a:r>
            <a:r>
              <a:rPr b="1" i="1" lang="en-US" sz="2400" spc="-1" strike="noStrike">
                <a:solidFill>
                  <a:srgbClr val="ff0000"/>
                </a:solidFill>
                <a:latin typeface="Symbol"/>
                <a:ea typeface="DejaVu Sans"/>
              </a:rPr>
              <a:t>y</a:t>
            </a:r>
            <a:r>
              <a:rPr b="0" i="1" lang="en-US" sz="2400" spc="-1" strike="noStrike">
                <a:solidFill>
                  <a:srgbClr val="ff0000"/>
                </a:solidFill>
                <a:latin typeface="Symbol"/>
                <a:ea typeface="DejaVu Sans"/>
              </a:rPr>
              <a:t> </a:t>
            </a:r>
            <a:r>
              <a:rPr b="0" lang="en-US" sz="2400" spc="-1" strike="noStrike">
                <a:solidFill>
                  <a:srgbClr val="ff0000"/>
                </a:solidFill>
                <a:latin typeface="Berlin Sans FB"/>
                <a:ea typeface="DejaVu Sans"/>
              </a:rPr>
              <a:t>*</a:t>
            </a:r>
            <a:r>
              <a:rPr b="0" i="1" lang="en-US" sz="24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b="0" lang="en-US" sz="2000" spc="-1" strike="noStrike">
                <a:solidFill>
                  <a:schemeClr val="folHlink"/>
                </a:solidFill>
                <a:latin typeface="Times New Roman"/>
                <a:ea typeface="DejaVu Sans"/>
              </a:rPr>
              <a:t>have been performed at LEP, HERA and the Tevatron, and also by the CMS and ATLAS experiments at the LHC.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1338120" y="176760"/>
            <a:ext cx="8736480" cy="56736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600" spc="-1" strike="noStrike">
                <a:solidFill>
                  <a:schemeClr val="folHlink"/>
                </a:solidFill>
                <a:latin typeface="Times New Roman"/>
              </a:rPr>
              <a:t>Excited particles (compositeness)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TextBox 7"/>
          <p:cNvSpPr/>
          <p:nvPr/>
        </p:nvSpPr>
        <p:spPr>
          <a:xfrm>
            <a:off x="3660120" y="2504160"/>
            <a:ext cx="2560680" cy="5166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en-US" sz="2400" spc="-1" strike="noStrike">
                <a:solidFill>
                  <a:srgbClr val="ff0000"/>
                </a:solidFill>
                <a:latin typeface="Symbol"/>
                <a:ea typeface="DejaVu Sans"/>
              </a:rPr>
              <a:t>y</a:t>
            </a:r>
            <a:r>
              <a:rPr b="1" i="1" lang="ru-RU" sz="2400" spc="-1" strike="noStrike">
                <a:solidFill>
                  <a:srgbClr val="ff0000"/>
                </a:solidFill>
                <a:latin typeface="Symbol"/>
                <a:ea typeface="DejaVu Sans"/>
              </a:rPr>
              <a:t> </a:t>
            </a:r>
            <a:r>
              <a:rPr b="0" lang="en-US" sz="2400" spc="-1" strike="noStrike">
                <a:solidFill>
                  <a:srgbClr val="ff0000"/>
                </a:solidFill>
                <a:latin typeface="Berlin Sans FB"/>
                <a:ea typeface="DejaVu Sans"/>
              </a:rPr>
              <a:t>*</a:t>
            </a:r>
            <a:r>
              <a:rPr b="0" i="1" lang="en-US" sz="24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  </a:t>
            </a:r>
            <a:r>
              <a:rPr b="0" i="1" lang="en-US" sz="2400" spc="-1" strike="noStrike">
                <a:solidFill>
                  <a:schemeClr val="dk1"/>
                </a:solidFill>
                <a:latin typeface="Times New Roman"/>
                <a:ea typeface="DejaVu Sans"/>
              </a:rPr>
              <a:t>why not  </a:t>
            </a:r>
            <a:r>
              <a:rPr b="1" i="1" lang="en-US" sz="24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Z</a:t>
            </a:r>
            <a:r>
              <a:rPr b="1" i="1" lang="ru-RU" sz="24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b="0" lang="en-US" sz="2400" spc="-1" strike="noStrike">
                <a:solidFill>
                  <a:srgbClr val="ff0000"/>
                </a:solidFill>
                <a:latin typeface="Berlin Sans FB"/>
                <a:ea typeface="DejaVu Sans"/>
              </a:rPr>
              <a:t>*</a:t>
            </a:r>
            <a:r>
              <a:rPr b="0" i="1" lang="en-US" sz="24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b="1" i="1" lang="en-US" sz="2800" spc="-1" strike="noStrike">
                <a:solidFill>
                  <a:schemeClr val="dk1"/>
                </a:solidFill>
                <a:latin typeface="Tahoma"/>
                <a:ea typeface="DejaVu Sans"/>
              </a:rPr>
              <a:t>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54" name=""/>
          <p:cNvGraphicFramePr/>
          <p:nvPr/>
        </p:nvGraphicFramePr>
        <p:xfrm>
          <a:off x="1871640" y="1117800"/>
          <a:ext cx="6136560" cy="812880"/>
        </p:xfrm>
        <a:graphic>
          <a:graphicData uri="http://schemas.openxmlformats.org/presentationml/2006/ole">
            <p:oleObj r:id="rId1" spid="">
              <p:embed/>
              <p:pic>
                <p:nvPicPr>
                  <p:cNvPr id="255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1871640" y="1117800"/>
                    <a:ext cx="6136560" cy="81288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graphicFrame>
        <p:nvGraphicFramePr>
          <p:cNvPr id="256" name=""/>
          <p:cNvGraphicFramePr/>
          <p:nvPr/>
        </p:nvGraphicFramePr>
        <p:xfrm>
          <a:off x="2361600" y="4724280"/>
          <a:ext cx="5158800" cy="576720"/>
        </p:xfrm>
        <a:graphic>
          <a:graphicData uri="http://schemas.openxmlformats.org/presentationml/2006/ole">
            <p:oleObj r:id="rId3" spid="">
              <p:embed/>
              <p:pic>
                <p:nvPicPr>
                  <p:cNvPr id="257" name="" descr=""/>
                  <p:cNvPicPr/>
                  <p:nvPr/>
                </p:nvPicPr>
                <p:blipFill>
                  <a:blip r:embed="rId4"/>
                  <a:stretch/>
                </p:blipFill>
                <p:spPr>
                  <a:xfrm>
                    <a:off x="2361600" y="4724280"/>
                    <a:ext cx="5158800" cy="57672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258" name="TextBox 8"/>
          <p:cNvSpPr/>
          <p:nvPr/>
        </p:nvSpPr>
        <p:spPr>
          <a:xfrm>
            <a:off x="1455480" y="4311000"/>
            <a:ext cx="6717600" cy="5166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en-US" sz="24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Z</a:t>
            </a:r>
            <a:r>
              <a:rPr b="0" lang="ru-RU" sz="24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b="0" lang="en-US" sz="2400" spc="-1" strike="noStrike">
                <a:solidFill>
                  <a:srgbClr val="ff0000"/>
                </a:solidFill>
                <a:latin typeface="Berlin Sans FB"/>
                <a:ea typeface="DejaVu Sans"/>
              </a:rPr>
              <a:t>*</a:t>
            </a:r>
            <a:r>
              <a:rPr b="0" i="1" lang="en-US" sz="24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b="0" i="1" lang="en-US" sz="2400" spc="-1" strike="noStrike">
                <a:solidFill>
                  <a:schemeClr val="dk1"/>
                </a:solidFill>
                <a:latin typeface="Times New Roman"/>
                <a:ea typeface="DejaVu Sans"/>
              </a:rPr>
              <a:t>has </a:t>
            </a:r>
            <a:r>
              <a:rPr b="1" i="1" lang="en-US" sz="24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different</a:t>
            </a:r>
            <a:r>
              <a:rPr b="0" i="1" lang="en-US" sz="24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 </a:t>
            </a:r>
            <a:r>
              <a:rPr b="0" i="1" lang="en-US" sz="2400" spc="-1" strike="noStrike">
                <a:solidFill>
                  <a:schemeClr val="dk1"/>
                </a:solidFill>
                <a:latin typeface="Times New Roman"/>
                <a:ea typeface="DejaVu Sans"/>
              </a:rPr>
              <a:t>interactions in comparison with </a:t>
            </a:r>
            <a:r>
              <a:rPr b="1" i="1" lang="en-US" sz="2400" spc="-1" strike="noStrike">
                <a:solidFill>
                  <a:schemeClr val="dk2"/>
                </a:solidFill>
                <a:latin typeface="Times New Roman"/>
                <a:ea typeface="DejaVu Sans"/>
              </a:rPr>
              <a:t>Z</a:t>
            </a:r>
            <a:r>
              <a:rPr b="0" i="1" lang="en-US" sz="2400" spc="-1" strike="noStrike">
                <a:solidFill>
                  <a:schemeClr val="dk2"/>
                </a:solidFill>
                <a:latin typeface="Tahoma"/>
                <a:ea typeface="DejaVu Sans"/>
              </a:rPr>
              <a:t>’</a:t>
            </a:r>
            <a:r>
              <a:rPr b="1" i="1" lang="en-US" sz="2400" spc="-1" strike="noStrike">
                <a:solidFill>
                  <a:schemeClr val="dk2"/>
                </a:solidFill>
                <a:latin typeface="Tahoma"/>
                <a:ea typeface="DejaVu Sans"/>
              </a:rPr>
              <a:t> </a:t>
            </a:r>
            <a:r>
              <a:rPr b="1" i="1" lang="en-US" sz="2800" spc="-1" strike="noStrike">
                <a:solidFill>
                  <a:schemeClr val="dk1"/>
                </a:solidFill>
                <a:latin typeface="Tahoma"/>
                <a:ea typeface="DejaVu Sans"/>
              </a:rPr>
              <a:t>!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sldNum" idx="48"/>
          </p:nvPr>
        </p:nvSpPr>
        <p:spPr>
          <a:xfrm>
            <a:off x="7473240" y="5227920"/>
            <a:ext cx="2097360" cy="375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chemeClr val="dk1"/>
                </a:solidFill>
                <a:latin typeface="Tahom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60EDD0B-5247-4F8A-B609-3C5912DB90EE}" type="slidenum">
              <a:rPr b="0" lang="fr-FR" sz="1400" spc="-1" strike="noStrike">
                <a:solidFill>
                  <a:schemeClr val="dk1"/>
                </a:solidFill>
                <a:latin typeface="Tahoma"/>
              </a:rPr>
              <a:t>7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0" name="Curved Down Arrow 2"/>
          <p:cNvSpPr/>
          <p:nvPr/>
        </p:nvSpPr>
        <p:spPr>
          <a:xfrm>
            <a:off x="4006440" y="997200"/>
            <a:ext cx="2517120" cy="352080"/>
          </a:xfrm>
          <a:prstGeom prst="curvedDownArrow">
            <a:avLst>
              <a:gd name="adj1" fmla="val 25012"/>
              <a:gd name="adj2" fmla="val 50000"/>
              <a:gd name="adj3" fmla="val 25000"/>
            </a:avLst>
          </a:prstGeom>
          <a:solidFill>
            <a:srgbClr val="ff66cc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i="1" lang="bg-BG" sz="2400" spc="-1" strike="noStrike">
              <a:solidFill>
                <a:schemeClr val="folHlink"/>
              </a:solidFill>
              <a:latin typeface="Tahoma"/>
              <a:ea typeface="DejaVu Sans"/>
            </a:endParaRPr>
          </a:p>
        </p:txBody>
      </p:sp>
      <p:grpSp>
        <p:nvGrpSpPr>
          <p:cNvPr id="261" name="Group 2"/>
          <p:cNvGrpSpPr/>
          <p:nvPr/>
        </p:nvGrpSpPr>
        <p:grpSpPr>
          <a:xfrm>
            <a:off x="0" y="2914560"/>
            <a:ext cx="9681120" cy="1503000"/>
            <a:chOff x="0" y="2914560"/>
            <a:chExt cx="9681120" cy="1503000"/>
          </a:xfrm>
        </p:grpSpPr>
        <p:graphicFrame>
          <p:nvGraphicFramePr>
            <p:cNvPr id="262" name=""/>
            <p:cNvGraphicFramePr/>
            <p:nvPr/>
          </p:nvGraphicFramePr>
          <p:xfrm>
            <a:off x="1849320" y="2914560"/>
            <a:ext cx="5929920" cy="812880"/>
          </p:xfrm>
          <a:graphic>
            <a:graphicData uri="http://schemas.openxmlformats.org/presentationml/2006/ole">
              <p:oleObj r:id="rId5" spid="">
                <p:embed/>
                <p:pic>
                  <p:nvPicPr>
                    <p:cNvPr id="263" name="" descr="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1849320" y="2914560"/>
                      <a:ext cx="5929920" cy="81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</p:oleObj>
            </a:graphicData>
          </a:graphic>
        </p:graphicFrame>
        <p:sp>
          <p:nvSpPr>
            <p:cNvPr id="264" name="TextBox 10"/>
            <p:cNvSpPr/>
            <p:nvPr/>
          </p:nvSpPr>
          <p:spPr>
            <a:xfrm>
              <a:off x="0" y="3779280"/>
              <a:ext cx="9681120" cy="63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b050"/>
                  </a:solidFill>
                  <a:latin typeface="Tahoma"/>
                  <a:ea typeface="DejaVu Sans"/>
                </a:rPr>
                <a:t>M. C., V. A. Bednyakov, and J. A. Budagov, Proposal for chiral bosons search at LHC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b050"/>
                  </a:solidFill>
                  <a:latin typeface="Tahoma"/>
                  <a:ea typeface="DejaVu Sans"/>
                </a:rPr>
                <a:t>via their unique new signature, </a:t>
              </a:r>
              <a:r>
                <a:rPr b="0" i="1" lang="en-US" sz="1800" spc="-1" strike="noStrike">
                  <a:solidFill>
                    <a:srgbClr val="00b050"/>
                  </a:solidFill>
                  <a:latin typeface="Tahoma"/>
                  <a:ea typeface="DejaVu Sans"/>
                </a:rPr>
                <a:t>Phys. Atom. Nucl. </a:t>
              </a:r>
              <a:r>
                <a:rPr b="1" lang="en-US" sz="1800" spc="-1" strike="noStrike">
                  <a:solidFill>
                    <a:srgbClr val="00b050"/>
                  </a:solidFill>
                  <a:latin typeface="Tahoma"/>
                  <a:ea typeface="DejaVu Sans"/>
                </a:rPr>
                <a:t>71 </a:t>
              </a:r>
              <a:r>
                <a:rPr b="0" lang="en-US" sz="1800" spc="-1" strike="noStrike">
                  <a:solidFill>
                    <a:srgbClr val="00b050"/>
                  </a:solidFill>
                  <a:latin typeface="Tahoma"/>
                  <a:ea typeface="DejaVu Sans"/>
                </a:rPr>
                <a:t>(2008) 2096;</a:t>
              </a:r>
              <a:r>
                <a:rPr b="0" lang="en-US" sz="1800" spc="-1" strike="noStrike">
                  <a:solidFill>
                    <a:srgbClr val="00b050"/>
                  </a:solidFill>
                  <a:latin typeface="Comic Sans MS"/>
                  <a:ea typeface="DejaVu Sans"/>
                </a:rPr>
                <a:t> arXiv:0801.4235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3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nodeType="withEffect" fill="hold" presetClass="entr" presetID="18" presetSubtype="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upRight)" transition="in">
                                      <p:cBhvr additive="repl">
                                        <p:cTn id="16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sldNum" idx="49"/>
          </p:nvPr>
        </p:nvSpPr>
        <p:spPr>
          <a:xfrm>
            <a:off x="7473240" y="5227920"/>
            <a:ext cx="2097360" cy="375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chemeClr val="dk1"/>
                </a:solidFill>
                <a:latin typeface="Tahom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E323898-CC4C-4DC0-BBF6-638DB669B392}" type="slidenum">
              <a:rPr b="0" lang="fr-FR" sz="1400" spc="-1" strike="noStrike">
                <a:solidFill>
                  <a:schemeClr val="dk1"/>
                </a:solidFill>
                <a:latin typeface="Tahoma"/>
              </a:rPr>
              <a:t>7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6" name="Title 9"/>
          <p:cNvSpPr/>
          <p:nvPr/>
        </p:nvSpPr>
        <p:spPr>
          <a:xfrm>
            <a:off x="1308600" y="45720"/>
            <a:ext cx="8765640" cy="91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However, the search of new</a:t>
            </a:r>
            <a:r>
              <a:rPr b="1" lang="ru-RU" sz="28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 </a:t>
            </a:r>
            <a:r>
              <a:rPr b="1" lang="en-US" sz="28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vector bosons in Drell-Yan channels at LHC has not given positive results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7" name="Picture 19" descr=""/>
          <p:cNvPicPr/>
          <p:nvPr/>
        </p:nvPicPr>
        <p:blipFill>
          <a:blip r:embed="rId1"/>
          <a:stretch/>
        </p:blipFill>
        <p:spPr>
          <a:xfrm>
            <a:off x="275760" y="3341160"/>
            <a:ext cx="4626360" cy="234828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20" descr=""/>
          <p:cNvPicPr/>
          <p:nvPr/>
        </p:nvPicPr>
        <p:blipFill>
          <a:blip r:embed="rId2"/>
          <a:stretch/>
        </p:blipFill>
        <p:spPr>
          <a:xfrm>
            <a:off x="5091480" y="3341160"/>
            <a:ext cx="4581360" cy="232560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21" descr=""/>
          <p:cNvPicPr/>
          <p:nvPr/>
        </p:nvPicPr>
        <p:blipFill>
          <a:blip r:embed="rId3"/>
          <a:stretch/>
        </p:blipFill>
        <p:spPr>
          <a:xfrm>
            <a:off x="431280" y="1096920"/>
            <a:ext cx="4447080" cy="215244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22" descr=""/>
          <p:cNvPicPr/>
          <p:nvPr/>
        </p:nvPicPr>
        <p:blipFill>
          <a:blip r:embed="rId4"/>
          <a:stretch/>
        </p:blipFill>
        <p:spPr>
          <a:xfrm>
            <a:off x="5225760" y="1108080"/>
            <a:ext cx="4447080" cy="2152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Rectangle 12"/>
          <p:cNvSpPr/>
          <p:nvPr/>
        </p:nvSpPr>
        <p:spPr>
          <a:xfrm>
            <a:off x="4244760" y="691560"/>
            <a:ext cx="1139040" cy="474480"/>
          </a:xfrm>
          <a:prstGeom prst="rect">
            <a:avLst/>
          </a:prstGeom>
          <a:solidFill>
            <a:schemeClr val="lt1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i="1" lang="bg-BG" sz="2400" spc="-1" strike="noStrike">
              <a:solidFill>
                <a:schemeClr val="folHlink"/>
              </a:solidFill>
              <a:latin typeface="Tahoma"/>
              <a:ea typeface="DejaVu Sans"/>
            </a:endParaRPr>
          </a:p>
        </p:txBody>
      </p:sp>
      <p:sp>
        <p:nvSpPr>
          <p:cNvPr id="272" name="PlaceHolder 1"/>
          <p:cNvSpPr>
            <a:spLocks noGrp="1"/>
          </p:cNvSpPr>
          <p:nvPr>
            <p:ph type="sldNum" idx="50"/>
          </p:nvPr>
        </p:nvSpPr>
        <p:spPr>
          <a:xfrm>
            <a:off x="7473240" y="5227920"/>
            <a:ext cx="2097360" cy="375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chemeClr val="dk1"/>
                </a:solidFill>
                <a:latin typeface="Tahom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B1B30AB-209F-47D2-92D1-4D5E570B43C4}" type="slidenum">
              <a:rPr b="0" lang="fr-FR" sz="1400" spc="-1" strike="noStrike">
                <a:solidFill>
                  <a:schemeClr val="dk1"/>
                </a:solidFill>
                <a:latin typeface="Tahoma"/>
              </a:rPr>
              <a:t>7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3" name="Rectangle 13"/>
          <p:cNvSpPr/>
          <p:nvPr/>
        </p:nvSpPr>
        <p:spPr>
          <a:xfrm>
            <a:off x="5032080" y="4174560"/>
            <a:ext cx="4688640" cy="11869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b050"/>
                </a:solidFill>
                <a:latin typeface="Tahoma"/>
                <a:ea typeface="DejaVu Sans"/>
              </a:rPr>
              <a:t>The ATLAS Collaboration “Search for high-mass dilepton resonances in </a:t>
            </a:r>
            <a:r>
              <a:rPr b="0" i="1" lang="en-US" sz="1800" spc="-1" strike="noStrike">
                <a:solidFill>
                  <a:srgbClr val="00b050"/>
                </a:solidFill>
                <a:latin typeface="Tahoma"/>
                <a:ea typeface="DejaVu Sans"/>
              </a:rPr>
              <a:t>pp</a:t>
            </a:r>
            <a:r>
              <a:rPr b="0" lang="en-US" sz="1800" spc="-1" strike="noStrike">
                <a:solidFill>
                  <a:srgbClr val="00b050"/>
                </a:solidFill>
                <a:latin typeface="Tahoma"/>
                <a:ea typeface="DejaVu Sans"/>
              </a:rPr>
              <a:t> collisions at √s=8 TeV with the ATLAS detector”, Physical Review D</a:t>
            </a:r>
            <a:r>
              <a:rPr b="1" lang="en-US" sz="1800" spc="-1" strike="noStrike">
                <a:solidFill>
                  <a:srgbClr val="00b050"/>
                </a:solidFill>
                <a:latin typeface="Tahoma"/>
                <a:ea typeface="DejaVu Sans"/>
              </a:rPr>
              <a:t> 9</a:t>
            </a:r>
            <a:r>
              <a:rPr b="1" lang="ru-RU" sz="1800" spc="-1" strike="noStrike">
                <a:solidFill>
                  <a:srgbClr val="00b050"/>
                </a:solidFill>
                <a:latin typeface="Tahoma"/>
                <a:ea typeface="DejaVu Sans"/>
              </a:rPr>
              <a:t>0</a:t>
            </a:r>
            <a:r>
              <a:rPr b="0" lang="ru-RU" sz="1800" spc="-1" strike="noStrike">
                <a:solidFill>
                  <a:srgbClr val="00b050"/>
                </a:solidFill>
                <a:latin typeface="Tahoma"/>
                <a:ea typeface="DejaVu Sans"/>
              </a:rPr>
              <a:t> (201</a:t>
            </a:r>
            <a:r>
              <a:rPr b="0" lang="en-US" sz="1800" spc="-1" strike="noStrike">
                <a:solidFill>
                  <a:srgbClr val="00b050"/>
                </a:solidFill>
                <a:latin typeface="Tahoma"/>
                <a:ea typeface="DejaVu Sans"/>
              </a:rPr>
              <a:t>4</a:t>
            </a:r>
            <a:r>
              <a:rPr b="0" lang="ru-RU" sz="1800" spc="-1" strike="noStrike">
                <a:solidFill>
                  <a:srgbClr val="00b050"/>
                </a:solidFill>
                <a:latin typeface="Tahoma"/>
                <a:ea typeface="DejaVu Sans"/>
              </a:rPr>
              <a:t>) </a:t>
            </a:r>
            <a:r>
              <a:rPr b="0" lang="en-US" sz="1800" spc="-1" strike="noStrike">
                <a:solidFill>
                  <a:srgbClr val="00b050"/>
                </a:solidFill>
                <a:latin typeface="Tahoma"/>
                <a:ea typeface="DejaVu Sans"/>
              </a:rPr>
              <a:t>052005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4" name="Picture 23" descr=""/>
          <p:cNvPicPr/>
          <p:nvPr/>
        </p:nvPicPr>
        <p:blipFill>
          <a:blip r:embed="rId1"/>
          <a:stretch/>
        </p:blipFill>
        <p:spPr>
          <a:xfrm>
            <a:off x="4708080" y="36720"/>
            <a:ext cx="5106960" cy="274824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24" descr=""/>
          <p:cNvPicPr/>
          <p:nvPr/>
        </p:nvPicPr>
        <p:blipFill>
          <a:blip r:embed="rId2"/>
          <a:stretch/>
        </p:blipFill>
        <p:spPr>
          <a:xfrm>
            <a:off x="-99720" y="8640"/>
            <a:ext cx="5136120" cy="276408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27" descr=""/>
          <p:cNvPicPr/>
          <p:nvPr/>
        </p:nvPicPr>
        <p:blipFill>
          <a:blip r:embed="rId3"/>
          <a:stretch/>
        </p:blipFill>
        <p:spPr>
          <a:xfrm>
            <a:off x="-132840" y="2630160"/>
            <a:ext cx="5194440" cy="279540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28" descr=""/>
          <p:cNvPicPr/>
          <p:nvPr/>
        </p:nvPicPr>
        <p:blipFill>
          <a:blip r:embed="rId4"/>
          <a:stretch/>
        </p:blipFill>
        <p:spPr>
          <a:xfrm>
            <a:off x="4915440" y="2761200"/>
            <a:ext cx="5158800" cy="1291680"/>
          </a:xfrm>
          <a:prstGeom prst="rect">
            <a:avLst/>
          </a:prstGeom>
          <a:ln w="0">
            <a:noFill/>
          </a:ln>
        </p:spPr>
      </p:pic>
      <p:sp>
        <p:nvSpPr>
          <p:cNvPr id="278" name="Rectangle 14"/>
          <p:cNvSpPr/>
          <p:nvPr/>
        </p:nvSpPr>
        <p:spPr>
          <a:xfrm>
            <a:off x="4905360" y="3794040"/>
            <a:ext cx="5040360" cy="176400"/>
          </a:xfrm>
          <a:prstGeom prst="rect">
            <a:avLst/>
          </a:prstGeom>
          <a:noFill/>
          <a:ln w="255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i="1" lang="bg-BG" sz="2400" spc="-1" strike="noStrike">
              <a:solidFill>
                <a:schemeClr val="folHlink"/>
              </a:solidFill>
              <a:latin typeface="Tahoma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icture 29" descr=""/>
          <p:cNvPicPr/>
          <p:nvPr/>
        </p:nvPicPr>
        <p:blipFill>
          <a:blip r:embed="rId1"/>
          <a:stretch/>
        </p:blipFill>
        <p:spPr>
          <a:xfrm>
            <a:off x="5792040" y="2932920"/>
            <a:ext cx="3390840" cy="1280880"/>
          </a:xfrm>
          <a:prstGeom prst="rect">
            <a:avLst/>
          </a:prstGeom>
          <a:ln w="0">
            <a:noFill/>
          </a:ln>
        </p:spPr>
      </p:pic>
      <p:sp>
        <p:nvSpPr>
          <p:cNvPr id="280" name="Rectangle 15"/>
          <p:cNvSpPr/>
          <p:nvPr/>
        </p:nvSpPr>
        <p:spPr>
          <a:xfrm>
            <a:off x="197640" y="215280"/>
            <a:ext cx="8568000" cy="1247760"/>
          </a:xfrm>
          <a:prstGeom prst="rect">
            <a:avLst/>
          </a:prstGeom>
          <a:solidFill>
            <a:schemeClr val="lt1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i="1" lang="bg-BG" sz="2400" spc="-1" strike="noStrike">
              <a:solidFill>
                <a:schemeClr val="folHlink"/>
              </a:solidFill>
              <a:latin typeface="Tahoma"/>
              <a:ea typeface="DejaVu Sans"/>
            </a:endParaRPr>
          </a:p>
        </p:txBody>
      </p:sp>
      <p:sp>
        <p:nvSpPr>
          <p:cNvPr id="281" name="PlaceHolder 1"/>
          <p:cNvSpPr>
            <a:spLocks noGrp="1"/>
          </p:cNvSpPr>
          <p:nvPr>
            <p:ph type="sldNum" idx="51"/>
          </p:nvPr>
        </p:nvSpPr>
        <p:spPr>
          <a:xfrm>
            <a:off x="7473240" y="5227920"/>
            <a:ext cx="2097360" cy="375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chemeClr val="dk1"/>
                </a:solidFill>
                <a:latin typeface="Tahom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2395D87-78CC-4FB8-93A8-8A992D6ED3E6}" type="slidenum">
              <a:rPr b="0" lang="fr-FR" sz="1400" spc="-1" strike="noStrike">
                <a:solidFill>
                  <a:schemeClr val="dk1"/>
                </a:solidFill>
                <a:latin typeface="Tahoma"/>
              </a:rPr>
              <a:t>7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2" name="TextBox 11"/>
          <p:cNvSpPr/>
          <p:nvPr/>
        </p:nvSpPr>
        <p:spPr>
          <a:xfrm>
            <a:off x="5243400" y="4241160"/>
            <a:ext cx="4758840" cy="146124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b050"/>
                </a:solidFill>
                <a:latin typeface="Tahoma"/>
                <a:ea typeface="DejaVu Sans"/>
              </a:rPr>
              <a:t>The ATLAS Collaboration “Search new particles in events with one lepton and </a:t>
            </a:r>
            <a:r>
              <a:rPr b="0" lang="en-GB" sz="1800" spc="-1" strike="noStrike">
                <a:solidFill>
                  <a:srgbClr val="00b050"/>
                </a:solidFill>
                <a:latin typeface="Tahoma"/>
                <a:ea typeface="DejaVu Sans"/>
              </a:rPr>
              <a:t>missing transverse momentum </a:t>
            </a:r>
            <a:r>
              <a:rPr b="0" lang="en-US" sz="1800" spc="-1" strike="noStrike">
                <a:solidFill>
                  <a:srgbClr val="00b050"/>
                </a:solidFill>
                <a:latin typeface="Tahoma"/>
                <a:ea typeface="DejaVu Sans"/>
              </a:rPr>
              <a:t>in </a:t>
            </a:r>
            <a:r>
              <a:rPr b="0" i="1" lang="en-US" sz="1800" spc="-1" strike="noStrike">
                <a:solidFill>
                  <a:srgbClr val="00b050"/>
                </a:solidFill>
                <a:latin typeface="Tahoma"/>
                <a:ea typeface="DejaVu Sans"/>
              </a:rPr>
              <a:t>pp</a:t>
            </a:r>
            <a:r>
              <a:rPr b="0" lang="en-US" sz="1800" spc="-1" strike="noStrike">
                <a:solidFill>
                  <a:srgbClr val="00b050"/>
                </a:solidFill>
                <a:latin typeface="Tahoma"/>
                <a:ea typeface="DejaVu Sans"/>
              </a:rPr>
              <a:t> collisions at √s=8 TeV with the ATLAS detector”, JHEP </a:t>
            </a:r>
            <a:r>
              <a:rPr b="1" lang="en-US" sz="1800" spc="-1" strike="noStrike">
                <a:solidFill>
                  <a:srgbClr val="00b050"/>
                </a:solidFill>
                <a:latin typeface="Tahoma"/>
                <a:ea typeface="DejaVu Sans"/>
              </a:rPr>
              <a:t>09</a:t>
            </a:r>
            <a:r>
              <a:rPr b="0" lang="ru-RU" sz="1800" spc="-1" strike="noStrike">
                <a:solidFill>
                  <a:srgbClr val="00b050"/>
                </a:solidFill>
                <a:latin typeface="Tahoma"/>
                <a:ea typeface="DejaVu Sans"/>
              </a:rPr>
              <a:t> (201</a:t>
            </a:r>
            <a:r>
              <a:rPr b="0" lang="en-US" sz="1800" spc="-1" strike="noStrike">
                <a:solidFill>
                  <a:srgbClr val="00b050"/>
                </a:solidFill>
                <a:latin typeface="Tahoma"/>
                <a:ea typeface="DejaVu Sans"/>
              </a:rPr>
              <a:t>4</a:t>
            </a:r>
            <a:r>
              <a:rPr b="0" lang="ru-RU" sz="1800" spc="-1" strike="noStrike">
                <a:solidFill>
                  <a:srgbClr val="00b050"/>
                </a:solidFill>
                <a:latin typeface="Tahoma"/>
                <a:ea typeface="DejaVu Sans"/>
              </a:rPr>
              <a:t>) 0</a:t>
            </a:r>
            <a:r>
              <a:rPr b="0" lang="en-US" sz="1800" spc="-1" strike="noStrike">
                <a:solidFill>
                  <a:srgbClr val="00b050"/>
                </a:solidFill>
                <a:latin typeface="Tahoma"/>
                <a:ea typeface="DejaVu Sans"/>
              </a:rPr>
              <a:t>37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Oval 2"/>
          <p:cNvSpPr/>
          <p:nvPr/>
        </p:nvSpPr>
        <p:spPr>
          <a:xfrm rot="20194800">
            <a:off x="7657200" y="3220200"/>
            <a:ext cx="1645200" cy="1195920"/>
          </a:xfrm>
          <a:prstGeom prst="ellipse">
            <a:avLst/>
          </a:prstGeom>
          <a:noFill/>
          <a:ln w="316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i="1" lang="bg-BG" sz="2400" spc="-1" strike="noStrike">
              <a:solidFill>
                <a:schemeClr val="folHlink"/>
              </a:solidFill>
              <a:latin typeface="Tahoma"/>
              <a:ea typeface="DejaVu Sans"/>
            </a:endParaRPr>
          </a:p>
        </p:txBody>
      </p:sp>
      <p:pic>
        <p:nvPicPr>
          <p:cNvPr id="284" name="Picture 30" descr=""/>
          <p:cNvPicPr/>
          <p:nvPr/>
        </p:nvPicPr>
        <p:blipFill>
          <a:blip r:embed="rId2"/>
          <a:stretch/>
        </p:blipFill>
        <p:spPr>
          <a:xfrm>
            <a:off x="-119160" y="2744640"/>
            <a:ext cx="4825440" cy="29041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31" descr=""/>
          <p:cNvPicPr/>
          <p:nvPr/>
        </p:nvPicPr>
        <p:blipFill>
          <a:blip r:embed="rId3"/>
          <a:stretch/>
        </p:blipFill>
        <p:spPr>
          <a:xfrm>
            <a:off x="-119160" y="0"/>
            <a:ext cx="4758840" cy="286380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32" descr=""/>
          <p:cNvPicPr/>
          <p:nvPr/>
        </p:nvPicPr>
        <p:blipFill>
          <a:blip r:embed="rId4"/>
          <a:stretch/>
        </p:blipFill>
        <p:spPr>
          <a:xfrm>
            <a:off x="4819320" y="36720"/>
            <a:ext cx="4751280" cy="2859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sldNum" idx="52"/>
          </p:nvPr>
        </p:nvSpPr>
        <p:spPr>
          <a:xfrm>
            <a:off x="7473240" y="5227920"/>
            <a:ext cx="2097360" cy="375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chemeClr val="dk1"/>
                </a:solidFill>
                <a:latin typeface="Tahom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E02DF16-F3C1-4097-BA65-F61B6BD364AC}" type="slidenum">
              <a:rPr b="0" lang="fr-FR" sz="1400" spc="-1" strike="noStrike">
                <a:solidFill>
                  <a:schemeClr val="dk1"/>
                </a:solidFill>
                <a:latin typeface="Tahoma"/>
              </a:rPr>
              <a:t>7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8" name="Picture 33" descr=""/>
          <p:cNvPicPr/>
          <p:nvPr/>
        </p:nvPicPr>
        <p:blipFill>
          <a:blip r:embed="rId1"/>
          <a:stretch/>
        </p:blipFill>
        <p:spPr>
          <a:xfrm>
            <a:off x="5144040" y="4081680"/>
            <a:ext cx="4788360" cy="1500120"/>
          </a:xfrm>
          <a:prstGeom prst="rect">
            <a:avLst/>
          </a:prstGeom>
          <a:ln w="0">
            <a:noFill/>
          </a:ln>
        </p:spPr>
      </p:pic>
      <p:sp>
        <p:nvSpPr>
          <p:cNvPr id="289" name="Title 10"/>
          <p:cNvSpPr/>
          <p:nvPr/>
        </p:nvSpPr>
        <p:spPr>
          <a:xfrm>
            <a:off x="1229760" y="1440"/>
            <a:ext cx="8702640" cy="90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en-US" sz="30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Search for W</a:t>
            </a:r>
            <a:r>
              <a:rPr b="1" lang="en-US" sz="3000" spc="-1" strike="noStrike" baseline="30000">
                <a:solidFill>
                  <a:srgbClr val="ff66cc"/>
                </a:solidFill>
                <a:latin typeface="Times New Roman"/>
                <a:ea typeface="DejaVu Sans"/>
              </a:rPr>
              <a:t>*</a:t>
            </a:r>
            <a:r>
              <a:rPr b="1" lang="ru-RU" sz="30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 </a:t>
            </a:r>
            <a:r>
              <a:rPr b="1" lang="en-US" sz="30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bosons in dijet processes </a:t>
            </a:r>
            <a:endParaRPr b="0" lang="en-US" sz="3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30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also sets strong constraint on W</a:t>
            </a:r>
            <a:r>
              <a:rPr b="1" lang="en-US" sz="3000" spc="-1" strike="noStrike" baseline="30000">
                <a:solidFill>
                  <a:srgbClr val="ff66cc"/>
                </a:solidFill>
                <a:latin typeface="Times New Roman"/>
                <a:ea typeface="DejaVu Sans"/>
              </a:rPr>
              <a:t>*</a:t>
            </a:r>
            <a:r>
              <a:rPr b="1" lang="ru-RU" sz="30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 </a:t>
            </a:r>
            <a:r>
              <a:rPr b="1" lang="en-US" sz="30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mass </a:t>
            </a:r>
            <a:endParaRPr b="0" lang="en-US" sz="3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0" name="Picture 34" descr=""/>
          <p:cNvPicPr/>
          <p:nvPr/>
        </p:nvPicPr>
        <p:blipFill>
          <a:blip r:embed="rId2"/>
          <a:stretch/>
        </p:blipFill>
        <p:spPr>
          <a:xfrm>
            <a:off x="339480" y="1141200"/>
            <a:ext cx="4811400" cy="337824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35" descr=""/>
          <p:cNvPicPr/>
          <p:nvPr/>
        </p:nvPicPr>
        <p:blipFill>
          <a:blip r:embed="rId3"/>
          <a:stretch/>
        </p:blipFill>
        <p:spPr>
          <a:xfrm>
            <a:off x="5363640" y="977040"/>
            <a:ext cx="4320720" cy="3070800"/>
          </a:xfrm>
          <a:prstGeom prst="rect">
            <a:avLst/>
          </a:prstGeom>
          <a:ln w="0">
            <a:noFill/>
          </a:ln>
        </p:spPr>
      </p:pic>
      <p:sp>
        <p:nvSpPr>
          <p:cNvPr id="292" name="Oval 1"/>
          <p:cNvSpPr/>
          <p:nvPr/>
        </p:nvSpPr>
        <p:spPr>
          <a:xfrm rot="21554400">
            <a:off x="7844400" y="1396440"/>
            <a:ext cx="888480" cy="300240"/>
          </a:xfrm>
          <a:prstGeom prst="ellipse">
            <a:avLst/>
          </a:prstGeom>
          <a:noFill/>
          <a:ln w="316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i="1" lang="bg-BG" sz="2400" spc="-1" strike="noStrike">
              <a:solidFill>
                <a:schemeClr val="folHlink"/>
              </a:solidFill>
              <a:latin typeface="Tahoma"/>
              <a:ea typeface="DejaVu Sans"/>
            </a:endParaRPr>
          </a:p>
        </p:txBody>
      </p:sp>
      <p:sp>
        <p:nvSpPr>
          <p:cNvPr id="293" name="Rectangle 16"/>
          <p:cNvSpPr/>
          <p:nvPr/>
        </p:nvSpPr>
        <p:spPr>
          <a:xfrm>
            <a:off x="0" y="4413240"/>
            <a:ext cx="5150880" cy="10645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b050"/>
                </a:solidFill>
                <a:latin typeface="Tahoma"/>
                <a:ea typeface="DejaVu Sans"/>
              </a:rPr>
              <a:t>The ATLAS Collaboration “Search for new phenomena in dijet events using 37 fb</a:t>
            </a:r>
            <a:r>
              <a:rPr b="0" lang="en-US" sz="1600" spc="-1" strike="noStrike" baseline="30000">
                <a:solidFill>
                  <a:srgbClr val="00b050"/>
                </a:solidFill>
                <a:latin typeface="Tahoma"/>
                <a:ea typeface="DejaVu Sans"/>
              </a:rPr>
              <a:t>-1</a:t>
            </a:r>
            <a:r>
              <a:rPr b="0" lang="en-US" sz="1600" spc="-1" strike="noStrike">
                <a:solidFill>
                  <a:srgbClr val="00b050"/>
                </a:solidFill>
                <a:latin typeface="Tahoma"/>
                <a:ea typeface="DejaVu Sans"/>
              </a:rPr>
              <a:t> of </a:t>
            </a:r>
            <a:r>
              <a:rPr b="0" i="1" lang="en-US" sz="1600" spc="-1" strike="noStrike">
                <a:solidFill>
                  <a:srgbClr val="00b050"/>
                </a:solidFill>
                <a:latin typeface="Tahoma"/>
                <a:ea typeface="DejaVu Sans"/>
              </a:rPr>
              <a:t>pp</a:t>
            </a:r>
            <a:r>
              <a:rPr b="0" lang="en-US" sz="1600" spc="-1" strike="noStrike">
                <a:solidFill>
                  <a:srgbClr val="00b050"/>
                </a:solidFill>
                <a:latin typeface="Tahoma"/>
                <a:ea typeface="DejaVu Sans"/>
              </a:rPr>
              <a:t> </a:t>
            </a:r>
            <a:r>
              <a:rPr b="0" lang="en-GB" sz="1600" spc="-1" strike="noStrike">
                <a:solidFill>
                  <a:srgbClr val="00b050"/>
                </a:solidFill>
                <a:latin typeface="Tahoma"/>
                <a:ea typeface="DejaVu Sans"/>
              </a:rPr>
              <a:t>collision data collected </a:t>
            </a:r>
            <a:r>
              <a:rPr b="0" lang="en-US" sz="1600" spc="-1" strike="noStrike">
                <a:solidFill>
                  <a:srgbClr val="00b050"/>
                </a:solidFill>
                <a:latin typeface="Tahoma"/>
                <a:ea typeface="DejaVu Sans"/>
              </a:rPr>
              <a:t>√s=13 TeV with the ATLAS detector”, Physical Review D</a:t>
            </a:r>
            <a:r>
              <a:rPr b="1" lang="en-US" sz="1600" spc="-1" strike="noStrike">
                <a:solidFill>
                  <a:srgbClr val="00b050"/>
                </a:solidFill>
                <a:latin typeface="Tahoma"/>
                <a:ea typeface="DejaVu Sans"/>
              </a:rPr>
              <a:t> 96</a:t>
            </a:r>
            <a:r>
              <a:rPr b="0" lang="ru-RU" sz="1600" spc="-1" strike="noStrike">
                <a:solidFill>
                  <a:srgbClr val="00b050"/>
                </a:solidFill>
                <a:latin typeface="Tahoma"/>
                <a:ea typeface="DejaVu Sans"/>
              </a:rPr>
              <a:t> (201</a:t>
            </a:r>
            <a:r>
              <a:rPr b="0" lang="en-US" sz="1600" spc="-1" strike="noStrike">
                <a:solidFill>
                  <a:srgbClr val="00b050"/>
                </a:solidFill>
                <a:latin typeface="Tahoma"/>
                <a:ea typeface="DejaVu Sans"/>
              </a:rPr>
              <a:t>7</a:t>
            </a:r>
            <a:r>
              <a:rPr b="0" lang="ru-RU" sz="1600" spc="-1" strike="noStrike">
                <a:solidFill>
                  <a:srgbClr val="00b050"/>
                </a:solidFill>
                <a:latin typeface="Tahoma"/>
                <a:ea typeface="DejaVu Sans"/>
              </a:rPr>
              <a:t>) </a:t>
            </a:r>
            <a:r>
              <a:rPr b="0" lang="en-US" sz="1600" spc="-1" strike="noStrike">
                <a:solidFill>
                  <a:srgbClr val="00b050"/>
                </a:solidFill>
                <a:latin typeface="Tahoma"/>
                <a:ea typeface="DejaVu Sans"/>
              </a:rPr>
              <a:t>052004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Rectangle 17"/>
          <p:cNvSpPr/>
          <p:nvPr/>
        </p:nvSpPr>
        <p:spPr>
          <a:xfrm>
            <a:off x="5125680" y="4977720"/>
            <a:ext cx="4797000" cy="354960"/>
          </a:xfrm>
          <a:prstGeom prst="rect">
            <a:avLst/>
          </a:prstGeom>
          <a:noFill/>
          <a:ln w="255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i="1" lang="bg-BG" sz="2400" spc="-1" strike="noStrike">
              <a:solidFill>
                <a:schemeClr val="folHlink"/>
              </a:solidFill>
              <a:latin typeface="Tahoma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" dur="indefinite" restart="never" nodeType="tmRoot">
          <p:childTnLst>
            <p:seq>
              <p:cTn id="22" dur="indefinite" nodeType="mainSeq"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0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extBox 21"/>
          <p:cNvSpPr/>
          <p:nvPr/>
        </p:nvSpPr>
        <p:spPr>
          <a:xfrm>
            <a:off x="0" y="1018800"/>
            <a:ext cx="991692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chemeClr val="folHlink"/>
                </a:solidFill>
                <a:latin typeface="Tahoma"/>
                <a:ea typeface="DejaVu Sans"/>
              </a:rPr>
              <a:t>Let us consider a doublet of the gauge fields in N</a:t>
            </a:r>
            <a:r>
              <a:rPr b="0" lang="bg-BG" sz="1800" spc="-1" strike="noStrike">
                <a:solidFill>
                  <a:schemeClr val="folHlink"/>
                </a:solidFill>
                <a:latin typeface="Tahoma"/>
                <a:ea typeface="DejaVu Sans"/>
              </a:rPr>
              <a:t>-</a:t>
            </a:r>
            <a:r>
              <a:rPr b="0" lang="en-US" sz="1800" spc="-1" strike="noStrike">
                <a:solidFill>
                  <a:schemeClr val="folHlink"/>
                </a:solidFill>
                <a:latin typeface="Tahoma"/>
                <a:ea typeface="DejaVu Sans"/>
              </a:rPr>
              <a:t>dimension Minkowski space.</a:t>
            </a:r>
            <a:r>
              <a:rPr b="0" lang="bg-BG" sz="1800" spc="-1" strike="noStrike">
                <a:solidFill>
                  <a:schemeClr val="folHlink"/>
                </a:solidFill>
                <a:latin typeface="Tahoma"/>
                <a:ea typeface="DejaVu Sans"/>
              </a:rPr>
              <a:t> </a:t>
            </a:r>
            <a:r>
              <a:rPr b="0" lang="en-US" sz="1800" spc="-1" strike="noStrike">
                <a:solidFill>
                  <a:schemeClr val="folHlink"/>
                </a:solidFill>
                <a:latin typeface="Tahoma"/>
                <a:ea typeface="DejaVu Sans"/>
              </a:rPr>
              <a:t>Then its the fifth and the subsequent components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chemeClr val="folHlink"/>
                </a:solidFill>
                <a:latin typeface="Tahoma"/>
                <a:ea typeface="DejaVu Sans"/>
              </a:rPr>
              <a:t>can play a role of the Higgs fields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bg-BG" sz="1800" spc="-1" strike="noStrike">
                <a:solidFill>
                  <a:schemeClr val="folHlink"/>
                </a:solidFill>
                <a:latin typeface="Tahoma"/>
                <a:ea typeface="DejaVu Sans"/>
              </a:rPr>
              <a:t>(</a:t>
            </a:r>
            <a:r>
              <a:rPr b="0" lang="en-US" sz="1800" spc="-1" strike="noStrike">
                <a:solidFill>
                  <a:schemeClr val="folHlink"/>
                </a:solidFill>
                <a:latin typeface="Tahoma"/>
                <a:ea typeface="DejaVu Sans"/>
              </a:rPr>
              <a:t>so-called Gauge-Higgs unification</a:t>
            </a:r>
            <a:r>
              <a:rPr b="0" lang="bg-BG" sz="1800" spc="-1" strike="noStrike">
                <a:solidFill>
                  <a:schemeClr val="folHlink"/>
                </a:solidFill>
                <a:latin typeface="Tahoma"/>
                <a:ea typeface="DejaVu Sans"/>
              </a:rPr>
              <a:t>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1"/>
          <p:cNvSpPr>
            <a:spLocks noGrp="1"/>
          </p:cNvSpPr>
          <p:nvPr>
            <p:ph type="sldNum" idx="53"/>
          </p:nvPr>
        </p:nvSpPr>
        <p:spPr>
          <a:xfrm>
            <a:off x="7473240" y="5227920"/>
            <a:ext cx="2097360" cy="375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chemeClr val="dk1"/>
                </a:solidFill>
                <a:latin typeface="Tahom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A8AA5C8-75D1-43CB-BDE0-D76F5FB8252E}" type="slidenum">
              <a:rPr b="0" lang="fr-FR" sz="1400" spc="-1" strike="noStrike">
                <a:solidFill>
                  <a:schemeClr val="dk1"/>
                </a:solidFill>
                <a:latin typeface="Tahoma"/>
              </a:rPr>
              <a:t>7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7" name="TextBox 12"/>
          <p:cNvSpPr/>
          <p:nvPr/>
        </p:nvSpPr>
        <p:spPr>
          <a:xfrm>
            <a:off x="1337760" y="118080"/>
            <a:ext cx="7948800" cy="69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743040" indent="-743040" algn="ctr">
              <a:lnSpc>
                <a:spcPct val="10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Example with extra dimensions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98" name=""/>
          <p:cNvGraphicFramePr/>
          <p:nvPr/>
        </p:nvGraphicFramePr>
        <p:xfrm>
          <a:off x="6441480" y="1280520"/>
          <a:ext cx="3216960" cy="837720"/>
        </p:xfrm>
        <a:graphic>
          <a:graphicData uri="http://schemas.openxmlformats.org/presentationml/2006/ole">
            <p:oleObj r:id="rId1" spid="">
              <p:embed/>
              <p:pic>
                <p:nvPicPr>
                  <p:cNvPr id="299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6441480" y="1280520"/>
                    <a:ext cx="3216960" cy="83772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300" name="TextBox 13"/>
          <p:cNvSpPr/>
          <p:nvPr/>
        </p:nvSpPr>
        <p:spPr>
          <a:xfrm>
            <a:off x="66960" y="2615040"/>
            <a:ext cx="873072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chemeClr val="folHlink"/>
                </a:solidFill>
                <a:latin typeface="Tahoma"/>
                <a:ea typeface="DejaVu Sans"/>
              </a:rPr>
              <a:t>The lightness of the Higgs doublets is guaranteed by the gauge symmetry</a:t>
            </a:r>
            <a:r>
              <a:rPr b="0" lang="bg-BG" sz="1800" spc="-1" strike="noStrike">
                <a:solidFill>
                  <a:schemeClr val="folHlink"/>
                </a:solidFill>
                <a:latin typeface="Tahoma"/>
                <a:ea typeface="DejaVu Sans"/>
              </a:rPr>
              <a:t>. </a:t>
            </a:r>
            <a:r>
              <a:rPr b="0" lang="en-US" sz="1800" spc="-1" strike="noStrike">
                <a:solidFill>
                  <a:schemeClr val="folHlink"/>
                </a:solidFill>
                <a:latin typeface="Tahoma"/>
                <a:ea typeface="DejaVu Sans"/>
              </a:rPr>
              <a:t>This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chemeClr val="folHlink"/>
                </a:solidFill>
                <a:latin typeface="Tahoma"/>
                <a:ea typeface="DejaVu Sans"/>
              </a:rPr>
              <a:t>symmetry is spontaneously broken by compactification. In this way the mass of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chemeClr val="folHlink"/>
                </a:solidFill>
                <a:latin typeface="Tahoma"/>
                <a:ea typeface="DejaVu Sans"/>
              </a:rPr>
              <a:t>the Higgs doublet is controlled by the compactification scale, as opposed to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chemeClr val="folHlink"/>
                </a:solidFill>
                <a:latin typeface="Tahoma"/>
                <a:ea typeface="DejaVu Sans"/>
              </a:rPr>
              <a:t>the high-dimensional cutoff of the theory.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TextBox 14"/>
          <p:cNvSpPr/>
          <p:nvPr/>
        </p:nvSpPr>
        <p:spPr>
          <a:xfrm>
            <a:off x="1305360" y="2065680"/>
            <a:ext cx="66081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b050"/>
                </a:solidFill>
                <a:latin typeface="Tahoma"/>
                <a:ea typeface="DejaVu Sans"/>
              </a:rPr>
              <a:t>N.S. Manton, Nucl. Phys. B </a:t>
            </a:r>
            <a:r>
              <a:rPr b="1" lang="en-US" sz="1800" spc="-1" strike="noStrike">
                <a:solidFill>
                  <a:srgbClr val="00b050"/>
                </a:solidFill>
                <a:latin typeface="Tahoma"/>
                <a:ea typeface="DejaVu Sans"/>
              </a:rPr>
              <a:t>158</a:t>
            </a:r>
            <a:r>
              <a:rPr b="0" lang="en-US" sz="1800" spc="-1" strike="noStrike">
                <a:solidFill>
                  <a:srgbClr val="00b050"/>
                </a:solidFill>
                <a:latin typeface="Tahoma"/>
                <a:ea typeface="DejaVu Sans"/>
              </a:rPr>
              <a:t> (1979) 141;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b050"/>
                </a:solidFill>
                <a:latin typeface="Tahoma"/>
                <a:ea typeface="DejaVu Sans"/>
              </a:rPr>
              <a:t>D.B. Fairlie,</a:t>
            </a:r>
            <a:r>
              <a:rPr b="0" lang="bg-BG" sz="1800" spc="-1" strike="noStrike">
                <a:solidFill>
                  <a:srgbClr val="00b050"/>
                </a:solidFill>
                <a:latin typeface="Tahoma"/>
                <a:ea typeface="DejaVu Sans"/>
              </a:rPr>
              <a:t> </a:t>
            </a:r>
            <a:r>
              <a:rPr b="0" lang="en-US" sz="1800" spc="-1" strike="noStrike">
                <a:solidFill>
                  <a:srgbClr val="00b050"/>
                </a:solidFill>
                <a:latin typeface="Tahoma"/>
                <a:ea typeface="DejaVu Sans"/>
              </a:rPr>
              <a:t>J. Phys. G </a:t>
            </a:r>
            <a:r>
              <a:rPr b="1" lang="en-US" sz="1800" spc="-1" strike="noStrike">
                <a:solidFill>
                  <a:srgbClr val="00b050"/>
                </a:solidFill>
                <a:latin typeface="Tahoma"/>
                <a:ea typeface="DejaVu Sans"/>
              </a:rPr>
              <a:t>5</a:t>
            </a:r>
            <a:r>
              <a:rPr b="0" lang="en-US" sz="1800" spc="-1" strike="noStrike">
                <a:solidFill>
                  <a:srgbClr val="00b050"/>
                </a:solidFill>
                <a:latin typeface="Tahoma"/>
                <a:ea typeface="DejaVu Sans"/>
              </a:rPr>
              <a:t> (1979) L55; Phys. Lett. B </a:t>
            </a:r>
            <a:r>
              <a:rPr b="1" lang="en-US" sz="1800" spc="-1" strike="noStrike">
                <a:solidFill>
                  <a:srgbClr val="00b050"/>
                </a:solidFill>
                <a:latin typeface="Tahoma"/>
                <a:ea typeface="DejaVu Sans"/>
              </a:rPr>
              <a:t>82</a:t>
            </a:r>
            <a:r>
              <a:rPr b="0" lang="en-US" sz="1800" spc="-1" strike="noStrike">
                <a:solidFill>
                  <a:srgbClr val="00b050"/>
                </a:solidFill>
                <a:latin typeface="Tahoma"/>
                <a:ea typeface="DejaVu Sans"/>
              </a:rPr>
              <a:t> (1979) 97.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Rectangle 18"/>
          <p:cNvSpPr/>
          <p:nvPr/>
        </p:nvSpPr>
        <p:spPr>
          <a:xfrm>
            <a:off x="1956960" y="5223600"/>
            <a:ext cx="430236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ff0000"/>
                </a:solidFill>
                <a:latin typeface="Tahoma"/>
                <a:ea typeface="DejaVu Sans"/>
              </a:rPr>
              <a:t>Implemented in MadGraph.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03" name="Group 1"/>
          <p:cNvGrpSpPr/>
          <p:nvPr/>
        </p:nvGrpSpPr>
        <p:grpSpPr>
          <a:xfrm>
            <a:off x="761760" y="4063320"/>
            <a:ext cx="6184080" cy="1467720"/>
            <a:chOff x="761760" y="4063320"/>
            <a:chExt cx="6184080" cy="1467720"/>
          </a:xfrm>
        </p:grpSpPr>
        <p:graphicFrame>
          <p:nvGraphicFramePr>
            <p:cNvPr id="304" name=""/>
            <p:cNvGraphicFramePr/>
            <p:nvPr/>
          </p:nvGraphicFramePr>
          <p:xfrm>
            <a:off x="761760" y="4063320"/>
            <a:ext cx="6184080" cy="1467720"/>
          </p:xfrm>
          <a:graphic>
            <a:graphicData uri="http://schemas.openxmlformats.org/presentationml/2006/ole">
              <p:oleObj r:id="rId3" spid="">
                <p:embed/>
                <p:pic>
                  <p:nvPicPr>
                    <p:cNvPr id="305" name="" descr=""/>
                    <p:cNvPicPr/>
                    <p:nvPr/>
                  </p:nvPicPr>
                  <p:blipFill>
                    <a:blip r:embed="rId4"/>
                    <a:stretch/>
                  </p:blipFill>
                  <p:spPr>
                    <a:xfrm>
                      <a:off x="761760" y="4063320"/>
                      <a:ext cx="6184080" cy="1467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</p:oleObj>
            </a:graphicData>
          </a:graphic>
        </p:graphicFrame>
        <p:sp>
          <p:nvSpPr>
            <p:cNvPr id="306" name="TextBox 15"/>
            <p:cNvSpPr/>
            <p:nvPr/>
          </p:nvSpPr>
          <p:spPr>
            <a:xfrm>
              <a:off x="4639680" y="4629600"/>
              <a:ext cx="1194480" cy="455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2400" spc="-1" strike="noStrike">
                  <a:solidFill>
                    <a:schemeClr val="folHlink"/>
                  </a:solidFill>
                  <a:latin typeface="Tahoma"/>
                  <a:ea typeface="DejaVu Sans"/>
                </a:rPr>
                <a:t>CP odd</a:t>
              </a: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" name="Rectangle 19"/>
            <p:cNvSpPr/>
            <p:nvPr/>
          </p:nvSpPr>
          <p:spPr>
            <a:xfrm>
              <a:off x="2302560" y="4623840"/>
              <a:ext cx="1316520" cy="455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2400" spc="-1" strike="noStrike">
                  <a:solidFill>
                    <a:schemeClr val="folHlink"/>
                  </a:solidFill>
                  <a:latin typeface="Tahoma"/>
                  <a:ea typeface="DejaVu Sans"/>
                </a:rPr>
                <a:t>CP even</a:t>
              </a: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08" name="Rectangle 20"/>
          <p:cNvSpPr/>
          <p:nvPr/>
        </p:nvSpPr>
        <p:spPr>
          <a:xfrm>
            <a:off x="-36360" y="3790080"/>
            <a:ext cx="1011096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b050"/>
                </a:solidFill>
                <a:latin typeface="Tahoma"/>
                <a:ea typeface="DejaVu Sans"/>
              </a:rPr>
              <a:t>M.V. Chizhov and V.A. Bednyakov, Phys. Atom. Nucl. </a:t>
            </a:r>
            <a:r>
              <a:rPr b="1" lang="en-US" sz="2000" spc="-1" strike="noStrike">
                <a:solidFill>
                  <a:srgbClr val="00b050"/>
                </a:solidFill>
                <a:latin typeface="Tahoma"/>
                <a:ea typeface="DejaVu Sans"/>
              </a:rPr>
              <a:t>79</a:t>
            </a:r>
            <a:r>
              <a:rPr b="0" lang="en-US" sz="2000" spc="-1" strike="noStrike">
                <a:solidFill>
                  <a:srgbClr val="00b050"/>
                </a:solidFill>
                <a:latin typeface="Tahoma"/>
                <a:ea typeface="DejaVu Sans"/>
              </a:rPr>
              <a:t> (2016) 721</a:t>
            </a:r>
            <a:r>
              <a:rPr b="0" lang="ru-RU" sz="2000" spc="-1" strike="noStrike">
                <a:solidFill>
                  <a:srgbClr val="00b050"/>
                </a:solidFill>
                <a:latin typeface="Tahoma"/>
                <a:ea typeface="DejaVu Sans"/>
              </a:rPr>
              <a:t>.</a:t>
            </a:r>
            <a:r>
              <a:rPr b="0" lang="en-US" sz="2000" spc="-1" strike="noStrike">
                <a:solidFill>
                  <a:srgbClr val="00b050"/>
                </a:solidFill>
                <a:latin typeface="Tahoma"/>
                <a:ea typeface="DejaVu Sans"/>
              </a:rPr>
              <a:t>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09" name="Group 4"/>
          <p:cNvGrpSpPr/>
          <p:nvPr/>
        </p:nvGrpSpPr>
        <p:grpSpPr>
          <a:xfrm>
            <a:off x="7639920" y="3995640"/>
            <a:ext cx="1944720" cy="1198080"/>
            <a:chOff x="7639920" y="3995640"/>
            <a:chExt cx="1944720" cy="1198080"/>
          </a:xfrm>
        </p:grpSpPr>
        <p:grpSp>
          <p:nvGrpSpPr>
            <p:cNvPr id="310" name="Group 6"/>
            <p:cNvGrpSpPr/>
            <p:nvPr/>
          </p:nvGrpSpPr>
          <p:grpSpPr>
            <a:xfrm>
              <a:off x="7639920" y="3995640"/>
              <a:ext cx="1944720" cy="1198080"/>
              <a:chOff x="7639920" y="3995640"/>
              <a:chExt cx="1944720" cy="1198080"/>
            </a:xfrm>
          </p:grpSpPr>
          <p:sp>
            <p:nvSpPr>
              <p:cNvPr id="311" name="TextBox 16"/>
              <p:cNvSpPr/>
              <p:nvPr/>
            </p:nvSpPr>
            <p:spPr>
              <a:xfrm>
                <a:off x="7639920" y="3995640"/>
                <a:ext cx="1711440" cy="455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en-US" sz="2400" spc="-1" strike="noStrike">
                    <a:solidFill>
                      <a:schemeClr val="dk1"/>
                    </a:solidFill>
                    <a:latin typeface="Tahoma"/>
                    <a:ea typeface="DejaVu Sans"/>
                  </a:rPr>
                  <a:t>Prediction:</a:t>
                </a:r>
                <a:endParaRPr b="0" lang="en-US" sz="24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graphicFrame>
            <p:nvGraphicFramePr>
              <p:cNvPr id="312" name=""/>
              <p:cNvGraphicFramePr/>
              <p:nvPr/>
            </p:nvGraphicFramePr>
            <p:xfrm>
              <a:off x="7655400" y="4418640"/>
              <a:ext cx="1929240" cy="775080"/>
            </p:xfrm>
            <a:graphic>
              <a:graphicData uri="http://schemas.openxmlformats.org/presentationml/2006/ole">
                <p:oleObj r:id="rId5" spid="">
                  <p:embed/>
                  <p:pic>
                    <p:nvPicPr>
                      <p:cNvPr id="313" name="" descr=""/>
                      <p:cNvPicPr/>
                      <p:nvPr/>
                    </p:nvPicPr>
                    <p:blipFill>
                      <a:blip r:embed="rId6"/>
                      <a:stretch/>
                    </p:blipFill>
                    <p:spPr>
                      <a:xfrm>
                        <a:off x="7655400" y="4418640"/>
                        <a:ext cx="1929240" cy="77508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a:graphicData>
            </a:graphic>
          </p:graphicFrame>
        </p:grpSp>
        <p:sp>
          <p:nvSpPr>
            <p:cNvPr id="314" name="TextBox 17"/>
            <p:cNvSpPr/>
            <p:nvPr/>
          </p:nvSpPr>
          <p:spPr>
            <a:xfrm>
              <a:off x="8321040" y="4408560"/>
              <a:ext cx="324360" cy="394560"/>
            </a:xfrm>
            <a:prstGeom prst="rect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b="0" i="1" lang="x-none" sz="2000" spc="-1" strike="noStrike">
                  <a:solidFill>
                    <a:schemeClr val="dk1"/>
                  </a:solidFill>
                  <a:latin typeface="Tahoma"/>
                  <a:ea typeface="DejaVu Sans"/>
                </a:rPr>
                <a:t>~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1679040" y="122760"/>
            <a:ext cx="7219440" cy="756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bg-BG" sz="4400" spc="-1" strike="noStrike">
                <a:solidFill>
                  <a:schemeClr val="dk1"/>
                </a:solidFill>
                <a:latin typeface="Comic Sans MS"/>
              </a:rPr>
              <a:t>Групата по неутрино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Rectangle 2"/>
          <p:cNvSpPr/>
          <p:nvPr/>
        </p:nvSpPr>
        <p:spPr>
          <a:xfrm>
            <a:off x="252000" y="819000"/>
            <a:ext cx="9822600" cy="249840"/>
          </a:xfrm>
          <a:prstGeom prst="rect">
            <a:avLst/>
          </a:prstGeom>
          <a:solidFill>
            <a:srgbClr val="00b050"/>
          </a:solidFill>
          <a:ln w="25560">
            <a:solidFill>
              <a:srgbClr val="4f81b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192" name="Picture 2" descr="https://www.uni-sofia.bg/var/ezwebin_site/storage/images/media/files/su_docs/visia/logo_su/logo_su_eng/logo_su_eng_vertical_background2/1156078-1-bul-BG/logo_su_eng_vertical_background.png"/>
          <p:cNvPicPr/>
          <p:nvPr/>
        </p:nvPicPr>
        <p:blipFill>
          <a:blip r:embed="rId1"/>
          <a:stretch/>
        </p:blipFill>
        <p:spPr>
          <a:xfrm>
            <a:off x="239760" y="122760"/>
            <a:ext cx="1101600" cy="1217880"/>
          </a:xfrm>
          <a:prstGeom prst="rect">
            <a:avLst/>
          </a:prstGeom>
          <a:ln w="0">
            <a:noFill/>
          </a:ln>
        </p:spPr>
      </p:pic>
      <p:sp>
        <p:nvSpPr>
          <p:cNvPr id="193" name="Text Box 2"/>
          <p:cNvSpPr/>
          <p:nvPr/>
        </p:nvSpPr>
        <p:spPr>
          <a:xfrm>
            <a:off x="749520" y="1175400"/>
            <a:ext cx="9041400" cy="411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457200" indent="-216000" defTabSz="9144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omic Sans MS"/>
                <a:ea typeface="DejaVu Sans"/>
              </a:rPr>
              <a:t> </a:t>
            </a:r>
            <a:r>
              <a:rPr b="0" lang="bg-BG" sz="2400" spc="-1" strike="noStrike">
                <a:solidFill>
                  <a:schemeClr val="dk1"/>
                </a:solidFill>
                <a:latin typeface="Comic Sans MS"/>
                <a:ea typeface="DejaVu Sans"/>
              </a:rPr>
              <a:t>проф. дфзн Румен Ценов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457200" indent="-216000" defTabSz="9144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</a:pPr>
            <a:r>
              <a:rPr b="0" lang="bg-BG" sz="2400" spc="-1" strike="noStrike">
                <a:solidFill>
                  <a:schemeClr val="dk1"/>
                </a:solidFill>
                <a:latin typeface="Comic Sans MS"/>
                <a:ea typeface="DejaVu Sans"/>
              </a:rPr>
              <a:t> </a:t>
            </a:r>
            <a:r>
              <a:rPr b="0" lang="bg-BG" sz="2400" spc="-1" strike="noStrike">
                <a:solidFill>
                  <a:schemeClr val="dk1"/>
                </a:solidFill>
                <a:latin typeface="Comic Sans MS"/>
                <a:ea typeface="DejaVu Sans"/>
              </a:rPr>
              <a:t>доц. д-р Димитър Колев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457200" indent="-216000" defTabSz="9144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</a:pPr>
            <a:r>
              <a:rPr b="0" lang="bg-BG" sz="2400" spc="-1" strike="noStrike">
                <a:solidFill>
                  <a:schemeClr val="dk1"/>
                </a:solidFill>
                <a:latin typeface="Comic Sans MS"/>
                <a:ea typeface="DejaVu Sans"/>
              </a:rPr>
              <a:t> </a:t>
            </a:r>
            <a:r>
              <a:rPr b="0" lang="bg-BG" sz="2400" spc="-1" strike="noStrike">
                <a:solidFill>
                  <a:schemeClr val="dk1"/>
                </a:solidFill>
                <a:latin typeface="Comic Sans MS"/>
                <a:ea typeface="DejaVu Sans"/>
              </a:rPr>
              <a:t>доц. д-р Мариян Богомилов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457200" indent="-216000" defTabSz="9144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</a:pPr>
            <a:r>
              <a:rPr b="0" lang="bg-BG" sz="2400" spc="-1" strike="noStrike">
                <a:solidFill>
                  <a:schemeClr val="dk1"/>
                </a:solidFill>
                <a:latin typeface="Comic Sans MS"/>
                <a:ea typeface="DejaVu Sans"/>
              </a:rPr>
              <a:t> </a:t>
            </a:r>
            <a:r>
              <a:rPr b="0" lang="bg-BG" sz="2400" spc="-1" strike="noStrike">
                <a:solidFill>
                  <a:schemeClr val="dk1"/>
                </a:solidFill>
                <a:latin typeface="Comic Sans MS"/>
                <a:ea typeface="DejaVu Sans"/>
              </a:rPr>
              <a:t>гл. ас. д-р Галина Ванкова-Кирилова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457200" indent="-216000" defTabSz="9144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</a:pPr>
            <a:r>
              <a:rPr b="0" lang="bg-BG" sz="2400" spc="-1" strike="noStrike">
                <a:solidFill>
                  <a:schemeClr val="dk1"/>
                </a:solidFill>
                <a:latin typeface="Comic Sans MS"/>
                <a:ea typeface="DejaVu Sans"/>
              </a:rPr>
              <a:t> </a:t>
            </a:r>
            <a:r>
              <a:rPr b="0" lang="bg-BG" sz="2400" spc="-1" strike="noStrike">
                <a:solidFill>
                  <a:schemeClr val="dk1"/>
                </a:solidFill>
                <a:latin typeface="Comic Sans MS"/>
                <a:ea typeface="DejaVu Sans"/>
              </a:rPr>
              <a:t>д-р Георги Петков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457200" indent="-216000" defTabSz="9144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</a:pPr>
            <a:r>
              <a:rPr b="0" lang="bg-BG" sz="2400" spc="-1" strike="noStrike">
                <a:solidFill>
                  <a:schemeClr val="dk1"/>
                </a:solidFill>
                <a:latin typeface="Comic Sans MS"/>
                <a:ea typeface="DejaVu Sans"/>
              </a:rPr>
              <a:t> </a:t>
            </a:r>
            <a:r>
              <a:rPr b="0" lang="bg-BG" sz="2400" spc="-1" strike="noStrike">
                <a:solidFill>
                  <a:schemeClr val="dk1"/>
                </a:solidFill>
                <a:latin typeface="Comic Sans MS"/>
                <a:ea typeface="DejaVu Sans"/>
              </a:rPr>
              <a:t>д-р Симона Илиева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457200" indent="-216000" defTabSz="9144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</a:pPr>
            <a:r>
              <a:rPr b="0" lang="bg-BG" sz="2400" spc="-1" strike="noStrike">
                <a:solidFill>
                  <a:schemeClr val="dk1"/>
                </a:solidFill>
                <a:latin typeface="Comic Sans MS"/>
                <a:ea typeface="DejaVu Sans"/>
              </a:rPr>
              <a:t> </a:t>
            </a:r>
            <a:r>
              <a:rPr b="0" lang="bg-BG" sz="2400" spc="-1" strike="noStrike">
                <a:solidFill>
                  <a:schemeClr val="dk1"/>
                </a:solidFill>
                <a:latin typeface="Comic Sans MS"/>
                <a:ea typeface="DejaVu Sans"/>
              </a:rPr>
              <a:t>Васил Вергилов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457200" indent="-216000" defTabSz="9144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</a:pPr>
            <a:r>
              <a:rPr b="0" lang="bg-BG" sz="2400" spc="-1" strike="noStrike">
                <a:solidFill>
                  <a:schemeClr val="dk1"/>
                </a:solidFill>
                <a:latin typeface="Comic Sans MS"/>
                <a:ea typeface="DejaVu Sans"/>
              </a:rPr>
              <a:t> </a:t>
            </a:r>
            <a:r>
              <a:rPr b="0" lang="bg-BG" sz="2400" spc="-1" strike="noStrike">
                <a:solidFill>
                  <a:schemeClr val="dk1"/>
                </a:solidFill>
                <a:latin typeface="Comic Sans MS"/>
                <a:ea typeface="DejaVu Sans"/>
              </a:rPr>
              <a:t>Докторанти: Ивайло Дионисов, Георги Василев, Георги Златинов, Борис Хайдуков, Диляна Сувариева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57200" defTabSz="914400">
              <a:lnSpc>
                <a:spcPct val="100000"/>
              </a:lnSpc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BE6EDB2F-1865-452F-A007-D8E3ACF8F22B}" type="slidenum">
              <a:t>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Picture 36" descr=""/>
          <p:cNvPicPr/>
          <p:nvPr/>
        </p:nvPicPr>
        <p:blipFill>
          <a:blip r:embed="rId1"/>
          <a:stretch/>
        </p:blipFill>
        <p:spPr>
          <a:xfrm>
            <a:off x="1705320" y="1405800"/>
            <a:ext cx="7455240" cy="4320720"/>
          </a:xfrm>
          <a:prstGeom prst="rect">
            <a:avLst/>
          </a:prstGeom>
          <a:ln w="0">
            <a:noFill/>
          </a:ln>
        </p:spPr>
      </p:pic>
      <p:sp>
        <p:nvSpPr>
          <p:cNvPr id="316" name="PlaceHolder 1"/>
          <p:cNvSpPr>
            <a:spLocks noGrp="1"/>
          </p:cNvSpPr>
          <p:nvPr>
            <p:ph type="sldNum" idx="54"/>
          </p:nvPr>
        </p:nvSpPr>
        <p:spPr>
          <a:xfrm>
            <a:off x="7473240" y="5227920"/>
            <a:ext cx="2097360" cy="375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chemeClr val="dk1"/>
                </a:solidFill>
                <a:latin typeface="Tahom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EB5EF1D-4FBA-4740-BC0C-CAFF8A97D507}" type="slidenum">
              <a:rPr b="0" lang="fr-FR" sz="1400" spc="-1" strike="noStrike">
                <a:solidFill>
                  <a:schemeClr val="dk1"/>
                </a:solidFill>
                <a:latin typeface="Tahoma"/>
              </a:rPr>
              <a:t>7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7" name="Rectangle 21"/>
          <p:cNvSpPr/>
          <p:nvPr/>
        </p:nvSpPr>
        <p:spPr>
          <a:xfrm>
            <a:off x="1387800" y="-100080"/>
            <a:ext cx="8329680" cy="611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b">
            <a:no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Present sensitivity (139 fb</a:t>
            </a:r>
            <a:r>
              <a:rPr b="1" lang="en-US" sz="3600" spc="-1" strike="noStrike" baseline="30000">
                <a:solidFill>
                  <a:srgbClr val="ff66cc"/>
                </a:solidFill>
                <a:latin typeface="Symbol"/>
                <a:ea typeface="DejaVu Sans"/>
              </a:rPr>
              <a:t>-1</a:t>
            </a:r>
            <a:r>
              <a:rPr b="1" lang="en-US" sz="36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)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Rectangle 22"/>
          <p:cNvSpPr/>
          <p:nvPr/>
        </p:nvSpPr>
        <p:spPr>
          <a:xfrm>
            <a:off x="1546560" y="478800"/>
            <a:ext cx="809172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chemeClr val="folHlink"/>
                </a:solidFill>
                <a:latin typeface="Tahoma"/>
                <a:ea typeface="DejaVu Sans"/>
              </a:rPr>
              <a:t>ATLAS: JHEP 06 (2021) 145; CMS: JHEP 01 (2020) 096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Rectangle 23"/>
          <p:cNvSpPr/>
          <p:nvPr/>
        </p:nvSpPr>
        <p:spPr>
          <a:xfrm>
            <a:off x="0" y="1108080"/>
            <a:ext cx="1007460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chemeClr val="folHlink"/>
                </a:solidFill>
                <a:latin typeface="Tahoma"/>
                <a:ea typeface="DejaVu Sans"/>
              </a:rPr>
              <a:t>Search for a charged Higgs boson decaying into a top and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chemeClr val="folHlink"/>
                </a:solidFill>
                <a:latin typeface="Tahoma"/>
                <a:ea typeface="DejaVu Sans"/>
              </a:rPr>
              <a:t>a bottom quarks at √s=13 TeV in the ATLAS and CMS detectors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Oval 4"/>
          <p:cNvSpPr/>
          <p:nvPr/>
        </p:nvSpPr>
        <p:spPr>
          <a:xfrm rot="1404600">
            <a:off x="4145400" y="3520080"/>
            <a:ext cx="1582560" cy="1075680"/>
          </a:xfrm>
          <a:prstGeom prst="ellipse">
            <a:avLst/>
          </a:prstGeom>
          <a:noFill/>
          <a:ln w="31680">
            <a:solidFill>
              <a:srgbClr val="ffc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i="1" lang="bg-BG" sz="2400" spc="-1" strike="noStrike">
              <a:solidFill>
                <a:srgbClr val="ff7c80"/>
              </a:solidFill>
              <a:latin typeface="Tahoma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" dur="indefinite" restart="never" nodeType="tmRoot">
          <p:childTnLst>
            <p:seq>
              <p:cTn id="32" dur="indefinite" nodeType="mainSeq"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0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1548000" y="2520"/>
            <a:ext cx="8688960" cy="1093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bg-BG" sz="3200" spc="-1" strike="noStrike">
                <a:solidFill>
                  <a:schemeClr val="dk1"/>
                </a:solidFill>
                <a:latin typeface="Times New Roman"/>
              </a:rPr>
              <a:t>гл. ас. д-р Момчил Найденов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/>
          </p:nvPr>
        </p:nvSpPr>
        <p:spPr>
          <a:xfrm>
            <a:off x="95400" y="1999800"/>
            <a:ext cx="7184880" cy="3398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rm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bg-BG" sz="2000" spc="-1" strike="noStrike">
                <a:solidFill>
                  <a:schemeClr val="dk1"/>
                </a:solidFill>
                <a:latin typeface="Times New Roman"/>
              </a:rPr>
              <a:t>От 2024 съм в теоретичния състав на експеримента </a:t>
            </a:r>
            <a:r>
              <a:rPr b="0" lang="en-US" sz="2000" spc="-1" strike="noStrike">
                <a:solidFill>
                  <a:schemeClr val="dk1"/>
                </a:solidFill>
                <a:latin typeface="Times New Roman"/>
              </a:rPr>
              <a:t>FLASH (Finuda magnet for Light Axion Search with Haloscope), </a:t>
            </a:r>
            <a:r>
              <a:rPr b="0" lang="bg-BG" sz="2000" spc="-1" strike="noStrike">
                <a:solidFill>
                  <a:schemeClr val="dk1"/>
                </a:solidFill>
                <a:latin typeface="Times New Roman"/>
              </a:rPr>
              <a:t>базиран във Фраскати, Италия. Експериментът цели детектирането на аксиони, аксионоподобни частици и гравитационни вълни;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bg-BG" sz="2000" spc="-1" strike="noStrike">
                <a:solidFill>
                  <a:schemeClr val="dk1"/>
                </a:solidFill>
                <a:latin typeface="Times New Roman"/>
              </a:rPr>
              <a:t>Разширен модел на квантова електродинамика с огледална група </a:t>
            </a:r>
            <a:r>
              <a:rPr b="0" lang="en-US" sz="2000" spc="-1" strike="noStrike">
                <a:solidFill>
                  <a:schemeClr val="dk1"/>
                </a:solidFill>
                <a:latin typeface="Times New Roman"/>
              </a:rPr>
              <a:t>U’(1), </a:t>
            </a:r>
            <a:r>
              <a:rPr b="0" lang="bg-BG" sz="2000" spc="-1" strike="noStrike">
                <a:solidFill>
                  <a:schemeClr val="dk1"/>
                </a:solidFill>
                <a:latin typeface="Times New Roman"/>
              </a:rPr>
              <a:t>предсказваща съществуването на тъмни фермиони с милизаряд. Такива частици могат да бъдат използвани за космологична проба за гравитационни ефекти в теорията на полето (в колаборация с колеги от Салерно, Италия);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3" name="Picture 54" descr=""/>
          <p:cNvPicPr/>
          <p:nvPr/>
        </p:nvPicPr>
        <p:blipFill>
          <a:blip r:embed="rId1"/>
          <a:stretch/>
        </p:blipFill>
        <p:spPr>
          <a:xfrm>
            <a:off x="7063560" y="162720"/>
            <a:ext cx="2901240" cy="179532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55" descr=""/>
          <p:cNvPicPr/>
          <p:nvPr/>
        </p:nvPicPr>
        <p:blipFill>
          <a:blip r:embed="rId2"/>
          <a:stretch/>
        </p:blipFill>
        <p:spPr>
          <a:xfrm>
            <a:off x="6958440" y="4675320"/>
            <a:ext cx="2778480" cy="991440"/>
          </a:xfrm>
          <a:prstGeom prst="rect">
            <a:avLst/>
          </a:prstGeom>
          <a:ln w="0">
            <a:noFill/>
          </a:ln>
        </p:spPr>
      </p:pic>
      <p:pic>
        <p:nvPicPr>
          <p:cNvPr id="325" name="Picture 56" descr=""/>
          <p:cNvPicPr/>
          <p:nvPr/>
        </p:nvPicPr>
        <p:blipFill>
          <a:blip r:embed="rId3"/>
          <a:stretch/>
        </p:blipFill>
        <p:spPr>
          <a:xfrm>
            <a:off x="6958440" y="3083040"/>
            <a:ext cx="2365200" cy="1249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1548000" y="2520"/>
            <a:ext cx="8688960" cy="1093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bg-BG" sz="3200" spc="-1" strike="noStrike">
                <a:solidFill>
                  <a:schemeClr val="dk1"/>
                </a:solidFill>
                <a:latin typeface="Times New Roman"/>
              </a:rPr>
              <a:t>гл. ас. д-р Момчил Найденов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PlaceHolder 2"/>
          <p:cNvSpPr>
            <a:spLocks noGrp="1"/>
          </p:cNvSpPr>
          <p:nvPr>
            <p:ph/>
          </p:nvPr>
        </p:nvSpPr>
        <p:spPr>
          <a:xfrm>
            <a:off x="23400" y="1171800"/>
            <a:ext cx="7184880" cy="3855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rmAutofit/>
          </a:bodyPr>
          <a:p>
            <a: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bg-BG" sz="2000" spc="-1" strike="noStrike">
                <a:solidFill>
                  <a:schemeClr val="dk1"/>
                </a:solidFill>
                <a:latin typeface="Times New Roman"/>
              </a:rPr>
              <a:t>Детектирането на хипотетични компактни обекти, аксионни клъстери, или потоци от тях, породени в следствие от гравитационно взаимодействие (в колаборация с колеги от Салерно, Италия);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bg-BG" sz="2000" spc="-1" strike="noStrike">
                <a:solidFill>
                  <a:schemeClr val="dk1"/>
                </a:solidFill>
                <a:latin typeface="Times New Roman"/>
              </a:rPr>
              <a:t>Влияние на аксиони и аксионоподобни частици във физиката на неутронни звезди (в колаборация с колеги от </a:t>
            </a:r>
            <a:r>
              <a:rPr b="0" lang="en-US" sz="2000" spc="-1" strike="noStrike">
                <a:solidFill>
                  <a:schemeClr val="dk1"/>
                </a:solidFill>
                <a:latin typeface="Times New Roman"/>
              </a:rPr>
              <a:t>Roma Tor Vergata, </a:t>
            </a:r>
            <a:r>
              <a:rPr b="0" lang="bg-BG" sz="2000" spc="-1" strike="noStrike">
                <a:solidFill>
                  <a:schemeClr val="dk1"/>
                </a:solidFill>
                <a:latin typeface="Times New Roman"/>
              </a:rPr>
              <a:t>Италия);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bg-BG" sz="2000" spc="-1" strike="noStrike">
                <a:solidFill>
                  <a:schemeClr val="dk1"/>
                </a:solidFill>
                <a:latin typeface="Times New Roman"/>
              </a:rPr>
              <a:t>Възможности за детектиране на аксионоподобни частици в експеримента </a:t>
            </a:r>
            <a:r>
              <a:rPr b="0" lang="en-US" sz="2000" spc="-1" strike="noStrike">
                <a:solidFill>
                  <a:schemeClr val="dk1"/>
                </a:solidFill>
                <a:latin typeface="Times New Roman"/>
              </a:rPr>
              <a:t>NA62</a:t>
            </a:r>
            <a:r>
              <a:rPr b="0" lang="bg-BG" sz="2000" spc="-1" strike="noStrike">
                <a:solidFill>
                  <a:schemeClr val="dk1"/>
                </a:solidFill>
                <a:latin typeface="Times New Roman"/>
              </a:rPr>
              <a:t> (в колаборация с колеги от Фраскати)</a:t>
            </a:r>
            <a:r>
              <a:rPr b="0" lang="en-US" sz="2000" spc="-1" strike="noStrike">
                <a:solidFill>
                  <a:schemeClr val="dk1"/>
                </a:solidFill>
                <a:latin typeface="Times New Roman"/>
              </a:rPr>
              <a:t>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8" name="Picture 45" descr=""/>
          <p:cNvPicPr/>
          <p:nvPr/>
        </p:nvPicPr>
        <p:blipFill>
          <a:blip r:embed="rId1"/>
          <a:stretch/>
        </p:blipFill>
        <p:spPr>
          <a:xfrm>
            <a:off x="7063560" y="162720"/>
            <a:ext cx="2901240" cy="1795320"/>
          </a:xfrm>
          <a:prstGeom prst="rect">
            <a:avLst/>
          </a:prstGeom>
          <a:ln w="0">
            <a:noFill/>
          </a:ln>
        </p:spPr>
      </p:pic>
      <p:pic>
        <p:nvPicPr>
          <p:cNvPr id="329" name="Picture 46" descr=""/>
          <p:cNvPicPr/>
          <p:nvPr/>
        </p:nvPicPr>
        <p:blipFill>
          <a:blip r:embed="rId2"/>
          <a:stretch/>
        </p:blipFill>
        <p:spPr>
          <a:xfrm>
            <a:off x="6958440" y="4675320"/>
            <a:ext cx="2778480" cy="991440"/>
          </a:xfrm>
          <a:prstGeom prst="rect">
            <a:avLst/>
          </a:prstGeom>
          <a:ln w="0">
            <a:noFill/>
          </a:ln>
        </p:spPr>
      </p:pic>
      <p:pic>
        <p:nvPicPr>
          <p:cNvPr id="330" name="Picture 47" descr=""/>
          <p:cNvPicPr/>
          <p:nvPr/>
        </p:nvPicPr>
        <p:blipFill>
          <a:blip r:embed="rId3"/>
          <a:stretch/>
        </p:blipFill>
        <p:spPr>
          <a:xfrm>
            <a:off x="6958440" y="3083040"/>
            <a:ext cx="2365200" cy="1249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914400" y="32400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Повече за ATLAS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2" name="" descr=""/>
          <p:cNvPicPr/>
          <p:nvPr/>
        </p:nvPicPr>
        <p:blipFill>
          <a:blip r:embed="rId1"/>
          <a:stretch/>
        </p:blipFill>
        <p:spPr>
          <a:xfrm>
            <a:off x="2552400" y="2119320"/>
            <a:ext cx="4876200" cy="3176280"/>
          </a:xfrm>
          <a:prstGeom prst="rect">
            <a:avLst/>
          </a:prstGeom>
          <a:ln w="0">
            <a:noFill/>
          </a:ln>
        </p:spPr>
      </p:pic>
      <p:pic>
        <p:nvPicPr>
          <p:cNvPr id="333" name="" descr=""/>
          <p:cNvPicPr/>
          <p:nvPr/>
        </p:nvPicPr>
        <p:blipFill>
          <a:blip r:embed="rId2"/>
          <a:stretch/>
        </p:blipFill>
        <p:spPr>
          <a:xfrm>
            <a:off x="336240" y="1195560"/>
            <a:ext cx="9389520" cy="731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165;p30"/>
          <p:cNvSpPr/>
          <p:nvPr/>
        </p:nvSpPr>
        <p:spPr>
          <a:xfrm>
            <a:off x="179280" y="1234440"/>
            <a:ext cx="9714960" cy="331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457200" indent="-329760">
              <a:lnSpc>
                <a:spcPct val="100000"/>
              </a:lnSpc>
              <a:buClr>
                <a:srgbClr val="000080"/>
              </a:buClr>
              <a:buFont typeface="Arial"/>
              <a:buChar char="●"/>
            </a:pPr>
            <a:r>
              <a:rPr b="0" lang="en-US" sz="1600" spc="-1" strike="noStrike">
                <a:solidFill>
                  <a:srgbClr val="000080"/>
                </a:solidFill>
                <a:latin typeface="Arial"/>
                <a:ea typeface="Arial"/>
              </a:rPr>
              <a:t>The team: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9760">
              <a:lnSpc>
                <a:spcPct val="100000"/>
              </a:lnSpc>
              <a:buClr>
                <a:srgbClr val="000080"/>
              </a:buClr>
              <a:buFont typeface="Arial"/>
              <a:buChar char="○"/>
              <a:tabLst>
                <a:tab algn="l" pos="0"/>
              </a:tabLst>
            </a:pPr>
            <a:r>
              <a:rPr b="0" lang="en-US" sz="1600" spc="-1" strike="noStrike">
                <a:solidFill>
                  <a:srgbClr val="000080"/>
                </a:solidFill>
                <a:latin typeface="Arial"/>
                <a:ea typeface="Arial"/>
              </a:rPr>
              <a:t>Assoc. prof. Venelin Kozhuharov (Group leader, PADME spokesperson)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9760">
              <a:lnSpc>
                <a:spcPct val="100000"/>
              </a:lnSpc>
              <a:buClr>
                <a:srgbClr val="000080"/>
              </a:buClr>
              <a:buFont typeface="Arial"/>
              <a:buChar char="○"/>
              <a:tabLst>
                <a:tab algn="l" pos="0"/>
              </a:tabLst>
            </a:pPr>
            <a:r>
              <a:rPr b="0" lang="en-US" sz="1600" spc="-1" strike="noStrike">
                <a:solidFill>
                  <a:srgbClr val="000080"/>
                </a:solidFill>
                <a:latin typeface="Arial"/>
                <a:ea typeface="Arial"/>
              </a:rPr>
              <a:t>Assist. Prof. Radoslav Simeonov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9760">
              <a:lnSpc>
                <a:spcPct val="100000"/>
              </a:lnSpc>
              <a:buClr>
                <a:srgbClr val="000080"/>
              </a:buClr>
              <a:buFont typeface="Arial"/>
              <a:buChar char="○"/>
              <a:tabLst>
                <a:tab algn="l" pos="0"/>
              </a:tabLst>
            </a:pPr>
            <a:r>
              <a:rPr b="0" lang="en-US" sz="1600" spc="-1" strike="noStrike">
                <a:solidFill>
                  <a:srgbClr val="000080"/>
                </a:solidFill>
                <a:latin typeface="Arial"/>
                <a:ea typeface="Arial"/>
              </a:rPr>
              <a:t>Kalina Dimitrova, PhD Student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9760">
              <a:lnSpc>
                <a:spcPct val="100000"/>
              </a:lnSpc>
              <a:buClr>
                <a:srgbClr val="000080"/>
              </a:buClr>
              <a:buFont typeface="Arial"/>
              <a:buChar char="○"/>
              <a:tabLst>
                <a:tab algn="l" pos="0"/>
              </a:tabLst>
            </a:pPr>
            <a:r>
              <a:rPr b="0" lang="en-US" sz="1600" spc="-1" strike="noStrike">
                <a:solidFill>
                  <a:srgbClr val="000080"/>
                </a:solidFill>
                <a:latin typeface="Arial"/>
                <a:ea typeface="Arial"/>
              </a:rPr>
              <a:t>Simeon Ivanov, PhD Student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9760">
              <a:lnSpc>
                <a:spcPct val="100000"/>
              </a:lnSpc>
              <a:buClr>
                <a:srgbClr val="000080"/>
              </a:buClr>
              <a:buFont typeface="Arial"/>
              <a:buChar char="○"/>
              <a:tabLst>
                <a:tab algn="l" pos="0"/>
              </a:tabLst>
            </a:pPr>
            <a:r>
              <a:rPr b="0" lang="en-US" sz="1600" spc="-1" strike="noStrike">
                <a:solidFill>
                  <a:srgbClr val="000080"/>
                </a:solidFill>
                <a:latin typeface="Arial"/>
                <a:ea typeface="Arial"/>
              </a:rPr>
              <a:t>Svetoslav Ivanov, PhD Student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9760">
              <a:lnSpc>
                <a:spcPct val="100000"/>
              </a:lnSpc>
              <a:buClr>
                <a:srgbClr val="000080"/>
              </a:buClr>
              <a:buFont typeface="Arial"/>
              <a:buChar char="○"/>
              <a:tabLst>
                <a:tab algn="l" pos="0"/>
              </a:tabLst>
            </a:pPr>
            <a:r>
              <a:rPr b="0" lang="en-US" sz="1600" spc="-1" strike="noStrike">
                <a:solidFill>
                  <a:srgbClr val="000080"/>
                </a:solidFill>
                <a:latin typeface="Arial"/>
                <a:ea typeface="Arial"/>
              </a:rPr>
              <a:t>Katerina Kostova, PhD student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9760">
              <a:lnSpc>
                <a:spcPct val="100000"/>
              </a:lnSpc>
              <a:buClr>
                <a:srgbClr val="000080"/>
              </a:buClr>
              <a:buFont typeface="Arial"/>
              <a:buChar char="○"/>
              <a:tabLst>
                <a:tab algn="l" pos="0"/>
              </a:tabLst>
            </a:pPr>
            <a:r>
              <a:rPr b="0" lang="en-US" sz="1600" spc="-1" strike="noStrike">
                <a:solidFill>
                  <a:srgbClr val="000080"/>
                </a:solidFill>
                <a:latin typeface="Arial"/>
                <a:ea typeface="Arial"/>
              </a:rPr>
              <a:t>Ruslan Nastaev, technician 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914400">
              <a:lnSpc>
                <a:spcPct val="100000"/>
              </a:lnSpc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914400">
              <a:lnSpc>
                <a:spcPct val="100000"/>
              </a:lnSpc>
              <a:tabLst>
                <a:tab algn="l" pos="0"/>
              </a:tabLst>
            </a:pPr>
            <a:r>
              <a:rPr b="0" i="1" lang="en-US" sz="1600" spc="-1" strike="noStrike">
                <a:solidFill>
                  <a:srgbClr val="000080"/>
                </a:solidFill>
                <a:latin typeface="Arial"/>
                <a:ea typeface="Arial"/>
              </a:rPr>
              <a:t>Theoretical support from head assist. prof. Momchil Naydenov 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Google Shape;166;p 2"/>
          <p:cNvSpPr/>
          <p:nvPr/>
        </p:nvSpPr>
        <p:spPr>
          <a:xfrm>
            <a:off x="202680" y="192600"/>
            <a:ext cx="4991760" cy="71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200" spc="-1" strike="noStrike">
                <a:solidFill>
                  <a:srgbClr val="cc0000"/>
                </a:solidFill>
                <a:latin typeface="Arial"/>
                <a:ea typeface="Arial"/>
              </a:rPr>
              <a:t>PADME  team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142;p29"/>
          <p:cNvSpPr/>
          <p:nvPr/>
        </p:nvSpPr>
        <p:spPr>
          <a:xfrm rot="21549000">
            <a:off x="1899360" y="27720"/>
            <a:ext cx="6463080" cy="94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800" spc="-1" strike="noStrike">
                <a:solidFill>
                  <a:srgbClr val="cc0000"/>
                </a:solidFill>
                <a:latin typeface="Arial"/>
                <a:ea typeface="Arial"/>
              </a:rPr>
              <a:t>The PADME Experiment @ LNF, INFN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Google Shape;143;p 2"/>
          <p:cNvSpPr/>
          <p:nvPr/>
        </p:nvSpPr>
        <p:spPr>
          <a:xfrm>
            <a:off x="1480320" y="1628640"/>
            <a:ext cx="27360" cy="197640"/>
          </a:xfrm>
          <a:prstGeom prst="rect">
            <a:avLst/>
          </a:prstGeom>
          <a:solidFill>
            <a:srgbClr val="00b8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endParaRPr b="0" lang="en-US" sz="14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338" name="Google Shape;144;p 2"/>
          <p:cNvSpPr/>
          <p:nvPr/>
        </p:nvSpPr>
        <p:spPr>
          <a:xfrm>
            <a:off x="954360" y="1722600"/>
            <a:ext cx="560880" cy="360"/>
          </a:xfrm>
          <a:prstGeom prst="straightConnector1">
            <a:avLst/>
          </a:prstGeom>
          <a:noFill/>
          <a:ln w="9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39" name="Google Shape;145;p 2"/>
          <p:cNvSpPr/>
          <p:nvPr/>
        </p:nvSpPr>
        <p:spPr>
          <a:xfrm rot="16200000">
            <a:off x="3796920" y="1189080"/>
            <a:ext cx="431280" cy="1094040"/>
          </a:xfrm>
          <a:prstGeom prst="can">
            <a:avLst>
              <a:gd name="adj" fmla="val 25000"/>
            </a:avLst>
          </a:prstGeom>
          <a:solidFill>
            <a:srgbClr val="00b8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endParaRPr b="0" lang="en-US" sz="14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340" name="Google Shape;146;p 2"/>
          <p:cNvSpPr/>
          <p:nvPr/>
        </p:nvSpPr>
        <p:spPr>
          <a:xfrm>
            <a:off x="3548160" y="1663920"/>
            <a:ext cx="86760" cy="126000"/>
          </a:xfrm>
          <a:prstGeom prst="ellipse">
            <a:avLst/>
          </a:prstGeom>
          <a:solidFill>
            <a:srgbClr val="00b8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1080" bIns="-1080" anchor="ctr">
            <a:noAutofit/>
          </a:bodyPr>
          <a:p>
            <a:pPr>
              <a:lnSpc>
                <a:spcPct val="100000"/>
              </a:lnSpc>
            </a:pPr>
            <a:endParaRPr b="0" lang="en-US" sz="14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341" name="Google Shape;147;p 2"/>
          <p:cNvSpPr/>
          <p:nvPr/>
        </p:nvSpPr>
        <p:spPr>
          <a:xfrm flipH="1" rot="10800000">
            <a:off x="1509840" y="1564920"/>
            <a:ext cx="2079720" cy="147600"/>
          </a:xfrm>
          <a:prstGeom prst="straightConnector1">
            <a:avLst/>
          </a:prstGeom>
          <a:noFill/>
          <a:ln w="9360">
            <a:solidFill>
              <a:srgbClr val="000000"/>
            </a:solidFill>
            <a:custDash>
              <a:ds d="134000" sp="403000"/>
              <a:ds d="538000" sp="403000"/>
            </a:custDash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42" name="Google Shape;148;p 2"/>
          <p:cNvSpPr/>
          <p:nvPr/>
        </p:nvSpPr>
        <p:spPr>
          <a:xfrm rot="10800000">
            <a:off x="1757520" y="1514880"/>
            <a:ext cx="301680" cy="442440"/>
          </a:xfrm>
          <a:custGeom>
            <a:avLst/>
            <a:gdLst>
              <a:gd name="textAreaLeft" fmla="*/ 0 w 301680"/>
              <a:gd name="textAreaRight" fmla="*/ 303840 w 301680"/>
              <a:gd name="textAreaTop" fmla="*/ 0 h 442440"/>
              <a:gd name="textAreaBottom" fmla="*/ 444600 h 442440"/>
            </a:gdLst>
            <a:ahLst/>
            <a:rect l="textAreaLeft" t="textAreaTop" r="textAreaRight" b="textAreaBottom"/>
            <a:pathLst>
              <a:path w="846" h="1237">
                <a:moveTo>
                  <a:pt x="422" y="0"/>
                </a:moveTo>
                <a:lnTo>
                  <a:pt x="845" y="1236"/>
                </a:lnTo>
                <a:lnTo>
                  <a:pt x="0" y="1236"/>
                </a:lnTo>
                <a:lnTo>
                  <a:pt x="422" y="0"/>
                </a:lnTo>
              </a:path>
            </a:pathLst>
          </a:custGeom>
          <a:solidFill>
            <a:srgbClr val="00b8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343" name="Google Shape;149;p 2"/>
          <p:cNvSpPr/>
          <p:nvPr/>
        </p:nvSpPr>
        <p:spPr>
          <a:xfrm flipH="1" rot="10800000">
            <a:off x="1499760" y="1721520"/>
            <a:ext cx="390240" cy="3600"/>
          </a:xfrm>
          <a:prstGeom prst="straightConnector1">
            <a:avLst/>
          </a:prstGeom>
          <a:noFill/>
          <a:ln w="9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-39600" bIns="-3960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44" name="Google Shape;150;p 2"/>
          <p:cNvSpPr/>
          <p:nvPr/>
        </p:nvSpPr>
        <p:spPr>
          <a:xfrm>
            <a:off x="1917360" y="1733400"/>
            <a:ext cx="2109240" cy="433080"/>
          </a:xfrm>
          <a:prstGeom prst="straightConnector1">
            <a:avLst/>
          </a:prstGeom>
          <a:noFill/>
          <a:ln w="9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45" name="Google Shape;151;p 2"/>
          <p:cNvSpPr/>
          <p:nvPr/>
        </p:nvSpPr>
        <p:spPr>
          <a:xfrm flipH="1" rot="10800000">
            <a:off x="582120" y="1713600"/>
            <a:ext cx="4627440" cy="20520"/>
          </a:xfrm>
          <a:prstGeom prst="straightConnector1">
            <a:avLst/>
          </a:prstGeom>
          <a:noFill/>
          <a:ln w="9360">
            <a:solidFill>
              <a:srgbClr val="000000"/>
            </a:solidFill>
            <a:custDash>
              <a:ds d="134000" sp="403000"/>
              <a:ds d="538000" sp="403000"/>
            </a:custDash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22680" bIns="-2268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46" name="Google Shape;152;p 2"/>
          <p:cNvSpPr/>
          <p:nvPr/>
        </p:nvSpPr>
        <p:spPr>
          <a:xfrm>
            <a:off x="156960" y="1980000"/>
            <a:ext cx="2680200" cy="340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M</a:t>
            </a:r>
            <a:r>
              <a:rPr b="0" lang="en-US" sz="2000" spc="-1" strike="noStrike" baseline="-25000">
                <a:solidFill>
                  <a:srgbClr val="000000"/>
                </a:solidFill>
                <a:latin typeface="Times New Roman"/>
                <a:ea typeface="Times New Roman"/>
              </a:rPr>
              <a:t>miss</a:t>
            </a:r>
            <a:r>
              <a:rPr b="0" lang="en-US" sz="2000" spc="-1" strike="noStrike" baseline="3000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= (p</a:t>
            </a:r>
            <a:r>
              <a:rPr b="0" lang="en-US" sz="2000" spc="-1" strike="noStrike" baseline="-25000">
                <a:solidFill>
                  <a:srgbClr val="000000"/>
                </a:solidFill>
                <a:latin typeface="Times New Roman"/>
                <a:ea typeface="Times New Roman"/>
              </a:rPr>
              <a:t>pos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+ p</a:t>
            </a:r>
            <a:r>
              <a:rPr b="0" lang="en-US" sz="2000" spc="-1" strike="noStrike" baseline="-25000">
                <a:solidFill>
                  <a:srgbClr val="000000"/>
                </a:solidFill>
                <a:latin typeface="Times New Roman"/>
                <a:ea typeface="Times New Roman"/>
              </a:rPr>
              <a:t>elec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- p</a:t>
            </a:r>
            <a:r>
              <a:rPr b="0" lang="en-US" sz="2000" spc="-1" strike="noStrike" baseline="-25000">
                <a:solidFill>
                  <a:srgbClr val="000000"/>
                </a:solidFill>
                <a:latin typeface="Noto Sans Symbols"/>
                <a:ea typeface="Noto Sans Symbols"/>
              </a:rPr>
              <a:t>γ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)</a:t>
            </a:r>
            <a:r>
              <a:rPr b="0" lang="en-US" sz="2000" spc="-1" strike="noStrike" baseline="3000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Google Shape;153;p 2"/>
          <p:cNvSpPr/>
          <p:nvPr/>
        </p:nvSpPr>
        <p:spPr>
          <a:xfrm>
            <a:off x="4830840" y="1725480"/>
            <a:ext cx="959760" cy="216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Beam axis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Google Shape;154;p 2"/>
          <p:cNvSpPr/>
          <p:nvPr/>
        </p:nvSpPr>
        <p:spPr>
          <a:xfrm>
            <a:off x="757080" y="1500480"/>
            <a:ext cx="233280" cy="28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е</a:t>
            </a:r>
            <a:r>
              <a:rPr b="0" lang="en-US" sz="2400" spc="-1" strike="noStrike" baseline="30000">
                <a:solidFill>
                  <a:srgbClr val="000000"/>
                </a:solidFill>
                <a:latin typeface="Times New Roman"/>
                <a:ea typeface="Times New Roman"/>
              </a:rPr>
              <a:t>+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Google Shape;155;p 2"/>
          <p:cNvSpPr/>
          <p:nvPr/>
        </p:nvSpPr>
        <p:spPr>
          <a:xfrm>
            <a:off x="2742480" y="1341720"/>
            <a:ext cx="170640" cy="23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Noto Sans Symbols"/>
                <a:ea typeface="Noto Sans Symbols"/>
              </a:rPr>
              <a:t>γ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Google Shape;156;p 2"/>
          <p:cNvSpPr/>
          <p:nvPr/>
        </p:nvSpPr>
        <p:spPr>
          <a:xfrm>
            <a:off x="4060800" y="2070000"/>
            <a:ext cx="1909080" cy="216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Non interacted beam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" name="Google Shape;157;p 2"/>
          <p:cNvSpPr/>
          <p:nvPr/>
        </p:nvSpPr>
        <p:spPr>
          <a:xfrm>
            <a:off x="1928160" y="876240"/>
            <a:ext cx="7532280" cy="2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200" spc="-1" strike="noStrike">
                <a:solidFill>
                  <a:srgbClr val="000080"/>
                </a:solidFill>
                <a:latin typeface="Times New Roman"/>
                <a:ea typeface="Times New Roman"/>
              </a:rPr>
              <a:t>P</a:t>
            </a:r>
            <a:r>
              <a:rPr b="1" lang="en-US" sz="2200" spc="-1" strike="noStrike">
                <a:solidFill>
                  <a:srgbClr val="c9211e"/>
                </a:solidFill>
                <a:latin typeface="Times New Roman"/>
                <a:ea typeface="Times New Roman"/>
              </a:rPr>
              <a:t>ositron </a:t>
            </a:r>
            <a:r>
              <a:rPr b="1" lang="en-US" sz="2200" spc="-1" strike="noStrike">
                <a:solidFill>
                  <a:srgbClr val="000080"/>
                </a:solidFill>
                <a:latin typeface="Times New Roman"/>
                <a:ea typeface="Times New Roman"/>
              </a:rPr>
              <a:t>A</a:t>
            </a:r>
            <a:r>
              <a:rPr b="1" lang="en-US" sz="2200" spc="-1" strike="noStrike">
                <a:solidFill>
                  <a:srgbClr val="c9211e"/>
                </a:solidFill>
                <a:latin typeface="Times New Roman"/>
                <a:ea typeface="Times New Roman"/>
              </a:rPr>
              <a:t>nnihilation into </a:t>
            </a:r>
            <a:r>
              <a:rPr b="1" lang="en-US" sz="2200" spc="-1" strike="noStrike">
                <a:solidFill>
                  <a:srgbClr val="000080"/>
                </a:solidFill>
                <a:latin typeface="Times New Roman"/>
                <a:ea typeface="Times New Roman"/>
              </a:rPr>
              <a:t>D</a:t>
            </a:r>
            <a:r>
              <a:rPr b="1" lang="en-US" sz="2200" spc="-1" strike="noStrike">
                <a:solidFill>
                  <a:srgbClr val="c9211e"/>
                </a:solidFill>
                <a:latin typeface="Times New Roman"/>
                <a:ea typeface="Times New Roman"/>
              </a:rPr>
              <a:t>ark </a:t>
            </a:r>
            <a:r>
              <a:rPr b="1" lang="en-US" sz="2200" spc="-1" strike="noStrike">
                <a:solidFill>
                  <a:srgbClr val="000080"/>
                </a:solidFill>
                <a:latin typeface="Times New Roman"/>
                <a:ea typeface="Times New Roman"/>
              </a:rPr>
              <a:t>M</a:t>
            </a:r>
            <a:r>
              <a:rPr b="1" lang="en-US" sz="2200" spc="-1" strike="noStrike">
                <a:solidFill>
                  <a:srgbClr val="c9211e"/>
                </a:solidFill>
                <a:latin typeface="Times New Roman"/>
                <a:ea typeface="Times New Roman"/>
              </a:rPr>
              <a:t>atter </a:t>
            </a:r>
            <a:r>
              <a:rPr b="1" lang="en-US" sz="2200" spc="-1" strike="noStrike">
                <a:solidFill>
                  <a:srgbClr val="000080"/>
                </a:solidFill>
                <a:latin typeface="Times New Roman"/>
                <a:ea typeface="Times New Roman"/>
              </a:rPr>
              <a:t>E</a:t>
            </a:r>
            <a:r>
              <a:rPr b="1" lang="en-US" sz="2200" spc="-1" strike="noStrike">
                <a:solidFill>
                  <a:srgbClr val="c9211e"/>
                </a:solidFill>
                <a:latin typeface="Times New Roman"/>
                <a:ea typeface="Times New Roman"/>
              </a:rPr>
              <a:t>xperiment 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2" name="Google Shape;158;p 2" descr=""/>
          <p:cNvPicPr/>
          <p:nvPr/>
        </p:nvPicPr>
        <p:blipFill>
          <a:blip r:embed="rId1"/>
          <a:stretch/>
        </p:blipFill>
        <p:spPr>
          <a:xfrm>
            <a:off x="210600" y="2716920"/>
            <a:ext cx="5184360" cy="2856960"/>
          </a:xfrm>
          <a:prstGeom prst="rect">
            <a:avLst/>
          </a:prstGeom>
          <a:ln w="0">
            <a:noFill/>
          </a:ln>
        </p:spPr>
      </p:pic>
      <p:sp>
        <p:nvSpPr>
          <p:cNvPr id="353" name="Google Shape;159;p 2"/>
          <p:cNvSpPr/>
          <p:nvPr/>
        </p:nvSpPr>
        <p:spPr>
          <a:xfrm>
            <a:off x="5685480" y="2971080"/>
            <a:ext cx="4053960" cy="25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334800" indent="-3236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500" spc="-1" strike="noStrike">
                <a:solidFill>
                  <a:srgbClr val="000080"/>
                </a:solidFill>
                <a:latin typeface="Arial"/>
                <a:ea typeface="Arial"/>
              </a:rPr>
              <a:t>Small scale fixed target experiment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lvl="1" marL="736560" indent="-279000">
              <a:lnSpc>
                <a:spcPct val="100000"/>
              </a:lnSpc>
              <a:spcBef>
                <a:spcPts val="848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500" spc="-1" strike="noStrike">
                <a:solidFill>
                  <a:srgbClr val="000080"/>
                </a:solidFill>
                <a:latin typeface="Arial"/>
                <a:ea typeface="Arial"/>
              </a:rPr>
              <a:t>e</a:t>
            </a:r>
            <a:r>
              <a:rPr b="0" lang="en-US" sz="1500" spc="-1" strike="noStrike" baseline="30000">
                <a:solidFill>
                  <a:srgbClr val="000080"/>
                </a:solidFill>
                <a:latin typeface="Arial"/>
                <a:ea typeface="Arial"/>
              </a:rPr>
              <a:t>+</a:t>
            </a:r>
            <a:r>
              <a:rPr b="0" lang="en-US" sz="1500" spc="-1" strike="noStrike">
                <a:solidFill>
                  <a:srgbClr val="000080"/>
                </a:solidFill>
                <a:latin typeface="Arial"/>
                <a:ea typeface="Arial"/>
              </a:rPr>
              <a:t> @ Frascati Beam Test Facility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lvl="1" marL="736560" indent="-279000">
              <a:lnSpc>
                <a:spcPct val="100000"/>
              </a:lnSpc>
              <a:spcBef>
                <a:spcPts val="848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500" spc="-1" strike="noStrike">
                <a:solidFill>
                  <a:srgbClr val="000080"/>
                </a:solidFill>
                <a:latin typeface="Arial"/>
                <a:ea typeface="Arial"/>
              </a:rPr>
              <a:t>Accelerated e+ interacting in a thin diamond active target 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lvl="1" marL="736560" indent="-279000">
              <a:lnSpc>
                <a:spcPct val="100000"/>
              </a:lnSpc>
              <a:spcBef>
                <a:spcPts val="848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500" spc="-1" strike="noStrike">
                <a:solidFill>
                  <a:srgbClr val="000080"/>
                </a:solidFill>
                <a:latin typeface="Arial"/>
                <a:ea typeface="Arial"/>
              </a:rPr>
              <a:t>Final states: e+, e-, photons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lvl="1" marL="736560" indent="-279000">
              <a:lnSpc>
                <a:spcPct val="100000"/>
              </a:lnSpc>
              <a:spcBef>
                <a:spcPts val="848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500" spc="-1" strike="noStrike">
                <a:solidFill>
                  <a:srgbClr val="000080"/>
                </a:solidFill>
                <a:latin typeface="Arial"/>
                <a:ea typeface="Arial"/>
              </a:rPr>
              <a:t>Charged particles detectors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lvl="1" marL="736560" indent="-279000">
              <a:lnSpc>
                <a:spcPct val="100000"/>
              </a:lnSpc>
              <a:spcBef>
                <a:spcPts val="848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500" spc="-1" strike="noStrike">
                <a:solidFill>
                  <a:srgbClr val="000080"/>
                </a:solidFill>
                <a:latin typeface="Arial"/>
                <a:ea typeface="Arial"/>
              </a:rPr>
              <a:t>Calorimeter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lvl="1" marL="736560" indent="-279000">
              <a:lnSpc>
                <a:spcPct val="100000"/>
              </a:lnSpc>
              <a:spcBef>
                <a:spcPts val="848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500" spc="-1" strike="noStrike">
                <a:solidFill>
                  <a:srgbClr val="000080"/>
                </a:solidFill>
                <a:latin typeface="Arial"/>
                <a:ea typeface="Arial"/>
              </a:rPr>
              <a:t>Beam monitoring system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4" name="Google Shape;160;p 2" descr=""/>
          <p:cNvPicPr/>
          <p:nvPr/>
        </p:nvPicPr>
        <p:blipFill>
          <a:blip r:embed="rId2"/>
          <a:stretch/>
        </p:blipFill>
        <p:spPr>
          <a:xfrm>
            <a:off x="6183000" y="1641960"/>
            <a:ext cx="3701880" cy="545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"/>
          <p:cNvSpPr/>
          <p:nvPr/>
        </p:nvSpPr>
        <p:spPr>
          <a:xfrm>
            <a:off x="0" y="0"/>
            <a:ext cx="10074960" cy="873000"/>
          </a:xfrm>
          <a:prstGeom prst="rect">
            <a:avLst/>
          </a:prstGeom>
          <a:gradFill rotWithShape="0">
            <a:gsLst>
              <a:gs pos="0">
                <a:srgbClr val="c5cae9"/>
              </a:gs>
              <a:gs pos="100000">
                <a:srgbClr val="c5cae9">
                  <a:alpha val="0"/>
                </a:srgbClr>
              </a:gs>
            </a:gsLst>
            <a:lin ang="54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503640" y="-25560"/>
            <a:ext cx="90669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800" spc="-1" strike="noStrike">
                <a:solidFill>
                  <a:srgbClr val="55308d"/>
                </a:solidFill>
                <a:latin typeface="Times New Roman"/>
              </a:rPr>
              <a:t>PADME Run II Dark Photon search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7" name="" descr=""/>
          <p:cNvPicPr/>
          <p:nvPr/>
        </p:nvPicPr>
        <p:blipFill>
          <a:blip r:embed="rId1"/>
          <a:stretch/>
        </p:blipFill>
        <p:spPr>
          <a:xfrm>
            <a:off x="149040" y="93240"/>
            <a:ext cx="543960" cy="665280"/>
          </a:xfrm>
          <a:prstGeom prst="rect">
            <a:avLst/>
          </a:prstGeom>
          <a:ln w="0">
            <a:noFill/>
          </a:ln>
        </p:spPr>
      </p:pic>
      <p:pic>
        <p:nvPicPr>
          <p:cNvPr id="358" name="" descr=""/>
          <p:cNvPicPr/>
          <p:nvPr/>
        </p:nvPicPr>
        <p:blipFill>
          <a:blip r:embed="rId2"/>
          <a:srcRect l="0" t="0" r="0" b="29784"/>
          <a:stretch/>
        </p:blipFill>
        <p:spPr>
          <a:xfrm>
            <a:off x="834480" y="190080"/>
            <a:ext cx="1018440" cy="504720"/>
          </a:xfrm>
          <a:prstGeom prst="rect">
            <a:avLst/>
          </a:prstGeom>
          <a:ln w="0">
            <a:noFill/>
          </a:ln>
        </p:spPr>
      </p:pic>
      <p:sp>
        <p:nvSpPr>
          <p:cNvPr id="359" name=""/>
          <p:cNvSpPr/>
          <p:nvPr/>
        </p:nvSpPr>
        <p:spPr>
          <a:xfrm>
            <a:off x="170280" y="5353920"/>
            <a:ext cx="9816480" cy="27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9e9e9e"/>
                </a:solidFill>
                <a:latin typeface="Open Sans Semibold"/>
                <a:ea typeface="Noto Sans CJK SC"/>
              </a:rPr>
              <a:t>06/03/2026</a:t>
            </a:r>
            <a:r>
              <a:rPr b="0" lang="en-US" sz="1200" spc="-1" strike="noStrike">
                <a:solidFill>
                  <a:srgbClr val="9e9e9e"/>
                </a:solidFill>
                <a:latin typeface="Open Sans Semibold"/>
                <a:ea typeface="Noto Sans CJK SC"/>
              </a:rPr>
              <a:t>	</a:t>
            </a:r>
            <a:r>
              <a:rPr b="0" lang="en-US" sz="1200" spc="-1" strike="noStrike">
                <a:solidFill>
                  <a:srgbClr val="9e9e9e"/>
                </a:solidFill>
                <a:latin typeface="Open Sans Semibold"/>
                <a:ea typeface="Noto Sans CJK SC"/>
              </a:rPr>
              <a:t>	</a:t>
            </a:r>
            <a:r>
              <a:rPr b="0" lang="en-US" sz="1200" spc="-1" strike="noStrike">
                <a:solidFill>
                  <a:srgbClr val="9e9e9e"/>
                </a:solidFill>
                <a:latin typeface="Open Sans Semibold"/>
                <a:ea typeface="Noto Sans CJK SC"/>
              </a:rPr>
              <a:t>	</a:t>
            </a:r>
            <a:r>
              <a:rPr b="0" lang="en-US" sz="1200" spc="-1" strike="noStrike">
                <a:solidFill>
                  <a:srgbClr val="9e9e9e"/>
                </a:solidFill>
                <a:latin typeface="Open Sans Semibold"/>
                <a:ea typeface="Noto Sans CJK SC"/>
              </a:rPr>
              <a:t>	</a:t>
            </a:r>
            <a:r>
              <a:rPr b="0" lang="en-US" sz="1200" spc="-1" strike="noStrike">
                <a:solidFill>
                  <a:srgbClr val="9e9e9e"/>
                </a:solidFill>
                <a:latin typeface="Open Sans Semibold"/>
                <a:ea typeface="Noto Sans CJK SC"/>
              </a:rPr>
              <a:t>	</a:t>
            </a:r>
            <a:r>
              <a:rPr b="0" lang="en-US" sz="1200" spc="-1" strike="noStrike">
                <a:solidFill>
                  <a:srgbClr val="9e9e9e"/>
                </a:solidFill>
                <a:latin typeface="Open Sans Semibold"/>
                <a:ea typeface="Noto Sans CJK SC"/>
              </a:rPr>
              <a:t>Searching for a new light boson with PADME - K. Dimitrova</a:t>
            </a:r>
            <a:r>
              <a:rPr b="0" lang="en-US" sz="1200" spc="-1" strike="noStrike">
                <a:solidFill>
                  <a:srgbClr val="9e9e9e"/>
                </a:solidFill>
                <a:latin typeface="Open Sans Semibold"/>
                <a:ea typeface="Noto Sans CJK SC"/>
              </a:rPr>
              <a:t>	</a:t>
            </a:r>
            <a:r>
              <a:rPr b="0" lang="en-US" sz="1200" spc="-1" strike="noStrike">
                <a:solidFill>
                  <a:srgbClr val="9e9e9e"/>
                </a:solidFill>
                <a:latin typeface="Open Sans Semibold"/>
                <a:ea typeface="Noto Sans CJK SC"/>
              </a:rPr>
              <a:t>	</a:t>
            </a:r>
            <a:r>
              <a:rPr b="0" lang="en-US" sz="1200" spc="-1" strike="noStrike">
                <a:solidFill>
                  <a:srgbClr val="9e9e9e"/>
                </a:solidFill>
                <a:latin typeface="Open Sans Semibold"/>
                <a:ea typeface="Noto Sans CJK SC"/>
              </a:rPr>
              <a:t>	</a:t>
            </a:r>
            <a:r>
              <a:rPr b="0" lang="en-US" sz="1200" spc="-1" strike="noStrike">
                <a:solidFill>
                  <a:srgbClr val="9e9e9e"/>
                </a:solidFill>
                <a:latin typeface="Open Sans Semibold"/>
                <a:ea typeface="Noto Sans CJK SC"/>
              </a:rPr>
              <a:t>  </a:t>
            </a:r>
            <a:r>
              <a:rPr b="0" lang="en-US" sz="1200" spc="-1" strike="noStrike">
                <a:solidFill>
                  <a:srgbClr val="9e9e9e"/>
                </a:solidFill>
                <a:latin typeface="Open Sans Semibold"/>
                <a:ea typeface="Noto Sans CJK SC"/>
              </a:rPr>
              <a:t>	</a:t>
            </a:r>
            <a:r>
              <a:rPr b="0" lang="en-US" sz="1200" spc="-1" strike="noStrike">
                <a:solidFill>
                  <a:srgbClr val="9e9e9e"/>
                </a:solidFill>
                <a:latin typeface="Open Sans Semibold"/>
                <a:ea typeface="Noto Sans CJK SC"/>
              </a:rPr>
              <a:t>	</a:t>
            </a:r>
            <a:r>
              <a:rPr b="0" lang="en-US" sz="1200" spc="-1" strike="noStrike">
                <a:solidFill>
                  <a:srgbClr val="9e9e9e"/>
                </a:solidFill>
                <a:latin typeface="Open Sans Semibold"/>
                <a:ea typeface="Noto Sans CJK SC"/>
              </a:rPr>
              <a:t>	</a:t>
            </a:r>
            <a:r>
              <a:rPr b="0" lang="en-US" sz="1200" spc="-1" strike="noStrike">
                <a:solidFill>
                  <a:srgbClr val="9e9e9e"/>
                </a:solidFill>
                <a:latin typeface="Open Sans Semibold"/>
                <a:ea typeface="Noto Sans CJK SC"/>
              </a:rPr>
              <a:t>2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Google Shape;189;p17"/>
          <p:cNvSpPr/>
          <p:nvPr/>
        </p:nvSpPr>
        <p:spPr>
          <a:xfrm>
            <a:off x="86040" y="2034720"/>
            <a:ext cx="6118560" cy="279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>
              <a:lnSpc>
                <a:spcPct val="100000"/>
              </a:lnSpc>
              <a:spcBef>
                <a:spcPts val="3745"/>
              </a:spcBef>
              <a:spcAft>
                <a:spcPts val="720"/>
              </a:spcAft>
            </a:pPr>
            <a:r>
              <a:rPr b="1" lang="en-US" sz="1300" spc="-1" strike="noStrike">
                <a:solidFill>
                  <a:srgbClr val="000080"/>
                </a:solidFill>
                <a:latin typeface="Arial"/>
                <a:ea typeface="Arial"/>
              </a:rPr>
              <a:t>Background composition: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43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300" spc="-1" strike="noStrike">
                <a:solidFill>
                  <a:srgbClr val="000080"/>
                </a:solidFill>
                <a:latin typeface="Arial"/>
                <a:ea typeface="Arial"/>
              </a:rPr>
              <a:t>Bremsstrahlung in the field of the target nuclei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43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300" spc="-1" strike="noStrike">
                <a:solidFill>
                  <a:srgbClr val="000080"/>
                </a:solidFill>
                <a:latin typeface="Arial"/>
                <a:ea typeface="Arial"/>
              </a:rPr>
              <a:t>Photons mostly @ low energy, background dominates the high</a:t>
            </a:r>
            <a:r>
              <a:rPr b="0" lang="en-US" sz="1400" spc="-1" strike="noStrike">
                <a:solidFill>
                  <a:srgbClr val="000080"/>
                </a:solidFill>
                <a:latin typeface="Arial"/>
                <a:ea typeface="Arial"/>
              </a:rPr>
              <a:t> </a:t>
            </a:r>
            <a:r>
              <a:rPr b="0" lang="en-US" sz="1300" spc="-1" strike="noStrike">
                <a:solidFill>
                  <a:srgbClr val="000080"/>
                </a:solidFill>
                <a:latin typeface="Arial"/>
                <a:ea typeface="Arial"/>
              </a:rPr>
              <a:t>missing masses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43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300" spc="-1" strike="noStrike">
                <a:solidFill>
                  <a:srgbClr val="000080"/>
                </a:solidFill>
                <a:latin typeface="Arial"/>
                <a:ea typeface="Arial"/>
              </a:rPr>
              <a:t>An additional lower energy positron that could be detected due to stronger deflection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43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300" spc="-1" strike="noStrike">
                <a:solidFill>
                  <a:srgbClr val="000080"/>
                </a:solidFill>
                <a:latin typeface="Arial"/>
                <a:ea typeface="Arial"/>
              </a:rPr>
              <a:t>2 photon annihilation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43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300" spc="-1" strike="noStrike">
                <a:solidFill>
                  <a:srgbClr val="000080"/>
                </a:solidFill>
                <a:latin typeface="Arial"/>
                <a:ea typeface="Arial"/>
              </a:rPr>
              <a:t>Peaks at M</a:t>
            </a:r>
            <a:r>
              <a:rPr b="0" lang="en-US" sz="1300" spc="-1" strike="noStrike" baseline="-25000">
                <a:solidFill>
                  <a:srgbClr val="000080"/>
                </a:solidFill>
                <a:latin typeface="Arial"/>
                <a:ea typeface="Arial"/>
              </a:rPr>
              <a:t>miss</a:t>
            </a:r>
            <a:r>
              <a:rPr b="0" lang="en-US" sz="1300" spc="-1" strike="noStrike">
                <a:solidFill>
                  <a:srgbClr val="000080"/>
                </a:solidFill>
                <a:latin typeface="Arial"/>
                <a:ea typeface="Arial"/>
              </a:rPr>
              <a:t> = 0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43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300" spc="-1" strike="noStrike">
                <a:solidFill>
                  <a:srgbClr val="000080"/>
                </a:solidFill>
                <a:latin typeface="Arial"/>
                <a:ea typeface="Arial"/>
              </a:rPr>
              <a:t>Quasi symmetric in gamma angles for E</a:t>
            </a:r>
            <a:r>
              <a:rPr b="0" lang="en-US" sz="1300" spc="-1" strike="noStrike" baseline="-8000">
                <a:solidFill>
                  <a:srgbClr val="000080"/>
                </a:solidFill>
                <a:latin typeface="Noto Sans Symbols"/>
                <a:ea typeface="Noto Sans Symbols"/>
              </a:rPr>
              <a:t>γ</a:t>
            </a:r>
            <a:r>
              <a:rPr b="0" lang="en-US" sz="1300" spc="-1" strike="noStrike">
                <a:solidFill>
                  <a:srgbClr val="000080"/>
                </a:solidFill>
                <a:latin typeface="Arial"/>
                <a:ea typeface="Arial"/>
              </a:rPr>
              <a:t> &gt; 50 MeV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43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300" spc="-1" strike="noStrike">
                <a:solidFill>
                  <a:srgbClr val="000080"/>
                </a:solidFill>
                <a:latin typeface="Arial"/>
                <a:ea typeface="Arial"/>
              </a:rPr>
              <a:t>3 photon annihilation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43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300" spc="-1" strike="noStrike">
                <a:solidFill>
                  <a:srgbClr val="000080"/>
                </a:solidFill>
                <a:latin typeface="Arial"/>
                <a:ea typeface="Arial"/>
              </a:rPr>
              <a:t>Symmetry is lost – decrease in the vetoing capabilities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43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300" spc="-1" strike="noStrike">
                <a:solidFill>
                  <a:srgbClr val="000080"/>
                </a:solidFill>
                <a:latin typeface="Arial"/>
                <a:ea typeface="Arial"/>
              </a:rPr>
              <a:t>Radiative Bhabha scattering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Google Shape;198;p 2"/>
          <p:cNvSpPr/>
          <p:nvPr/>
        </p:nvSpPr>
        <p:spPr>
          <a:xfrm>
            <a:off x="8273160" y="3038760"/>
            <a:ext cx="475560" cy="47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e</a:t>
            </a:r>
            <a:r>
              <a:rPr b="0" lang="en-US" sz="1200" spc="-1" strike="noStrike" baseline="30000">
                <a:solidFill>
                  <a:srgbClr val="000000"/>
                </a:solidFill>
                <a:latin typeface="Arial"/>
                <a:ea typeface="Arial"/>
              </a:rPr>
              <a:t>+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62" name=""/>
          <p:cNvGrpSpPr/>
          <p:nvPr/>
        </p:nvGrpSpPr>
        <p:grpSpPr>
          <a:xfrm>
            <a:off x="6207120" y="2391480"/>
            <a:ext cx="3480840" cy="802080"/>
            <a:chOff x="6207120" y="2391480"/>
            <a:chExt cx="3480840" cy="802080"/>
          </a:xfrm>
        </p:grpSpPr>
        <p:sp>
          <p:nvSpPr>
            <p:cNvPr id="363" name="Google Shape;190;p17"/>
            <p:cNvSpPr/>
            <p:nvPr/>
          </p:nvSpPr>
          <p:spPr>
            <a:xfrm>
              <a:off x="7025760" y="2562480"/>
              <a:ext cx="27720" cy="272520"/>
            </a:xfrm>
            <a:prstGeom prst="rect">
              <a:avLst/>
            </a:prstGeom>
            <a:solidFill>
              <a:srgbClr val="729fcf"/>
            </a:solidFill>
            <a:ln w="9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12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64" name="Google Shape;191;p17"/>
            <p:cNvSpPr/>
            <p:nvPr/>
          </p:nvSpPr>
          <p:spPr>
            <a:xfrm>
              <a:off x="6483600" y="2692440"/>
              <a:ext cx="578160" cy="360"/>
            </a:xfrm>
            <a:prstGeom prst="straightConnector1">
              <a:avLst/>
            </a:prstGeom>
            <a:noFill/>
            <a:ln w="9360">
              <a:solidFill>
                <a:srgbClr val="3465a4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640" bIns="-44640" anchor="t">
              <a:noAutofit/>
            </a:bodyPr>
            <a:p>
              <a:pPr>
                <a:lnSpc>
                  <a:spcPct val="100000"/>
                </a:lnSpc>
              </a:pPr>
              <a:endParaRPr b="0" lang="en-US" sz="12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65" name="Google Shape;192;p17"/>
            <p:cNvSpPr/>
            <p:nvPr/>
          </p:nvSpPr>
          <p:spPr>
            <a:xfrm rot="16200000">
              <a:off x="9087480" y="2423520"/>
              <a:ext cx="632520" cy="568080"/>
            </a:xfrm>
            <a:prstGeom prst="can">
              <a:avLst>
                <a:gd name="adj" fmla="val 37967"/>
              </a:avLst>
            </a:prstGeom>
            <a:solidFill>
              <a:srgbClr val="729fcf"/>
            </a:solidFill>
            <a:ln w="9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12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66" name="Google Shape;193;p17"/>
            <p:cNvSpPr/>
            <p:nvPr/>
          </p:nvSpPr>
          <p:spPr>
            <a:xfrm>
              <a:off x="9185760" y="2611440"/>
              <a:ext cx="88920" cy="173880"/>
            </a:xfrm>
            <a:prstGeom prst="ellipse">
              <a:avLst/>
            </a:prstGeom>
            <a:solidFill>
              <a:srgbClr val="729fcf"/>
            </a:solidFill>
            <a:ln w="9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3120" bIns="3312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12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67" name="Google Shape;194;p17"/>
            <p:cNvSpPr/>
            <p:nvPr/>
          </p:nvSpPr>
          <p:spPr>
            <a:xfrm flipH="1" rot="10800000">
              <a:off x="7050600" y="2474640"/>
              <a:ext cx="2143440" cy="203760"/>
            </a:xfrm>
            <a:prstGeom prst="straightConnector1">
              <a:avLst/>
            </a:prstGeom>
            <a:noFill/>
            <a:ln w="9360">
              <a:solidFill>
                <a:srgbClr val="3465a4"/>
              </a:solidFill>
              <a:custDash>
                <a:ds d="134000" sp="403000"/>
                <a:ds d="538000" sp="403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2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68" name="Google Shape;195;p17"/>
            <p:cNvSpPr/>
            <p:nvPr/>
          </p:nvSpPr>
          <p:spPr>
            <a:xfrm rot="10800000">
              <a:off x="7310880" y="2406240"/>
              <a:ext cx="311040" cy="608760"/>
            </a:xfrm>
            <a:custGeom>
              <a:avLst/>
              <a:gdLst>
                <a:gd name="textAreaLeft" fmla="*/ 0 w 311040"/>
                <a:gd name="textAreaRight" fmla="*/ 313200 w 311040"/>
                <a:gd name="textAreaTop" fmla="*/ 0 h 608760"/>
                <a:gd name="textAreaBottom" fmla="*/ 610920 h 608760"/>
              </a:gdLst>
              <a:ahLst/>
              <a:rect l="textAreaLeft" t="textAreaTop" r="textAreaRight" b="textAreaBottom"/>
              <a:pathLst>
                <a:path w="1090" h="2123">
                  <a:moveTo>
                    <a:pt x="544" y="0"/>
                  </a:moveTo>
                  <a:lnTo>
                    <a:pt x="1089" y="2122"/>
                  </a:lnTo>
                  <a:lnTo>
                    <a:pt x="0" y="2122"/>
                  </a:lnTo>
                  <a:lnTo>
                    <a:pt x="544" y="0"/>
                  </a:lnTo>
                </a:path>
              </a:pathLst>
            </a:custGeom>
            <a:solidFill>
              <a:srgbClr val="729fcf"/>
            </a:solidFill>
            <a:ln w="9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2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69" name="Google Shape;196;p17"/>
            <p:cNvSpPr/>
            <p:nvPr/>
          </p:nvSpPr>
          <p:spPr>
            <a:xfrm>
              <a:off x="7038000" y="2696400"/>
              <a:ext cx="1311480" cy="497160"/>
            </a:xfrm>
            <a:custGeom>
              <a:avLst/>
              <a:gdLst>
                <a:gd name="textAreaLeft" fmla="*/ 0 w 1311480"/>
                <a:gd name="textAreaRight" fmla="*/ 1313640 w 1311480"/>
                <a:gd name="textAreaTop" fmla="*/ 0 h 497160"/>
                <a:gd name="textAreaBottom" fmla="*/ 499320 h 497160"/>
              </a:gdLst>
              <a:ahLst/>
              <a:rect l="textAreaLeft" t="textAreaTop" r="textAreaRight" b="textAreaBottom"/>
              <a:pathLst>
                <a:path w="4559" h="1732">
                  <a:moveTo>
                    <a:pt x="0" y="0"/>
                  </a:moveTo>
                  <a:cubicBezTo>
                    <a:pt x="3698" y="0"/>
                    <a:pt x="4558" y="1731"/>
                    <a:pt x="4558" y="1731"/>
                  </a:cubicBezTo>
                </a:path>
              </a:pathLst>
            </a:custGeom>
            <a:noFill/>
            <a:ln w="9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12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70" name="Google Shape;199;p17"/>
            <p:cNvSpPr/>
            <p:nvPr/>
          </p:nvSpPr>
          <p:spPr>
            <a:xfrm flipH="1" rot="10800000">
              <a:off x="6822360" y="3031200"/>
              <a:ext cx="1688400" cy="61200"/>
            </a:xfrm>
            <a:prstGeom prst="rect">
              <a:avLst/>
            </a:prstGeom>
            <a:solidFill>
              <a:srgbClr val="729fcf"/>
            </a:solidFill>
            <a:ln w="9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8080" bIns="-2808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12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71" name="Google Shape;200;p17"/>
            <p:cNvSpPr/>
            <p:nvPr/>
          </p:nvSpPr>
          <p:spPr>
            <a:xfrm>
              <a:off x="8251560" y="3097440"/>
              <a:ext cx="101160" cy="93240"/>
            </a:xfrm>
            <a:custGeom>
              <a:avLst/>
              <a:gdLst>
                <a:gd name="textAreaLeft" fmla="*/ 0 w 101160"/>
                <a:gd name="textAreaRight" fmla="*/ 103320 w 101160"/>
                <a:gd name="textAreaTop" fmla="*/ 0 h 93240"/>
                <a:gd name="textAreaBottom" fmla="*/ 95400 h 93240"/>
              </a:gdLst>
              <a:ahLst/>
              <a:rect l="textAreaLeft" t="textAreaTop" r="textAreaRight" b="textAreaBottom"/>
              <a:pathLst>
                <a:path w="21600" h="21600">
                  <a:moveTo>
                    <a:pt x="10797" y="0"/>
                  </a:moveTo>
                  <a:lnTo>
                    <a:pt x="8278" y="8256"/>
                  </a:lnTo>
                  <a:lnTo>
                    <a:pt x="0" y="8256"/>
                  </a:lnTo>
                  <a:lnTo>
                    <a:pt x="6722" y="13405"/>
                  </a:lnTo>
                  <a:lnTo>
                    <a:pt x="4198" y="21600"/>
                  </a:lnTo>
                  <a:lnTo>
                    <a:pt x="10797" y="16580"/>
                  </a:lnTo>
                  <a:lnTo>
                    <a:pt x="17401" y="21600"/>
                  </a:lnTo>
                  <a:lnTo>
                    <a:pt x="14878" y="13405"/>
                  </a:lnTo>
                  <a:lnTo>
                    <a:pt x="21600" y="8256"/>
                  </a:lnTo>
                  <a:lnTo>
                    <a:pt x="13321" y="8256"/>
                  </a:lnTo>
                  <a:lnTo>
                    <a:pt x="10797" y="0"/>
                  </a:lnTo>
                  <a:close/>
                </a:path>
              </a:pathLst>
            </a:custGeom>
            <a:solidFill>
              <a:srgbClr val="ff0000"/>
            </a:solidFill>
            <a:ln w="9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2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372" name="Google Shape;201;p17"/>
            <p:cNvSpPr/>
            <p:nvPr/>
          </p:nvSpPr>
          <p:spPr>
            <a:xfrm>
              <a:off x="9176760" y="2410920"/>
              <a:ext cx="100800" cy="93240"/>
            </a:xfrm>
            <a:custGeom>
              <a:avLst/>
              <a:gdLst>
                <a:gd name="textAreaLeft" fmla="*/ 0 w 100800"/>
                <a:gd name="textAreaRight" fmla="*/ 102960 w 100800"/>
                <a:gd name="textAreaTop" fmla="*/ 0 h 93240"/>
                <a:gd name="textAreaBottom" fmla="*/ 95400 h 93240"/>
              </a:gdLst>
              <a:ahLst/>
              <a:rect l="textAreaLeft" t="textAreaTop" r="textAreaRight" b="textAreaBottom"/>
              <a:pathLst>
                <a:path w="21600" h="21600">
                  <a:moveTo>
                    <a:pt x="10797" y="0"/>
                  </a:moveTo>
                  <a:lnTo>
                    <a:pt x="8278" y="8256"/>
                  </a:lnTo>
                  <a:lnTo>
                    <a:pt x="0" y="8256"/>
                  </a:lnTo>
                  <a:lnTo>
                    <a:pt x="6722" y="13405"/>
                  </a:lnTo>
                  <a:lnTo>
                    <a:pt x="4198" y="21600"/>
                  </a:lnTo>
                  <a:lnTo>
                    <a:pt x="10797" y="16580"/>
                  </a:lnTo>
                  <a:lnTo>
                    <a:pt x="17401" y="21600"/>
                  </a:lnTo>
                  <a:lnTo>
                    <a:pt x="14878" y="13405"/>
                  </a:lnTo>
                  <a:lnTo>
                    <a:pt x="21600" y="8256"/>
                  </a:lnTo>
                  <a:lnTo>
                    <a:pt x="13321" y="8256"/>
                  </a:lnTo>
                  <a:lnTo>
                    <a:pt x="10797" y="0"/>
                  </a:lnTo>
                  <a:close/>
                </a:path>
              </a:pathLst>
            </a:custGeom>
            <a:solidFill>
              <a:srgbClr val="ff0000"/>
            </a:solidFill>
            <a:ln w="9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2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373" name="Google Shape;213;p17"/>
            <p:cNvSpPr/>
            <p:nvPr/>
          </p:nvSpPr>
          <p:spPr>
            <a:xfrm>
              <a:off x="6207120" y="2422440"/>
              <a:ext cx="635400" cy="479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e</a:t>
              </a:r>
              <a:r>
                <a:rPr b="0" lang="en-US" sz="1200" spc="-1" strike="noStrike" baseline="30000">
                  <a:solidFill>
                    <a:srgbClr val="000000"/>
                  </a:solidFill>
                  <a:latin typeface="Arial"/>
                  <a:ea typeface="Arial"/>
                </a:rPr>
                <a:t>+ </a:t>
              </a:r>
              <a:r>
                <a:rPr b="0" lang="en-US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beam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374" name=""/>
          <p:cNvGrpSpPr/>
          <p:nvPr/>
        </p:nvGrpSpPr>
        <p:grpSpPr>
          <a:xfrm>
            <a:off x="6242760" y="3351600"/>
            <a:ext cx="3476880" cy="768600"/>
            <a:chOff x="6242760" y="3351600"/>
            <a:chExt cx="3476880" cy="768600"/>
          </a:xfrm>
        </p:grpSpPr>
        <p:sp>
          <p:nvSpPr>
            <p:cNvPr id="375" name="Google Shape;202;p17"/>
            <p:cNvSpPr/>
            <p:nvPr/>
          </p:nvSpPr>
          <p:spPr>
            <a:xfrm>
              <a:off x="7057440" y="3659400"/>
              <a:ext cx="27720" cy="272880"/>
            </a:xfrm>
            <a:prstGeom prst="rect">
              <a:avLst/>
            </a:prstGeom>
            <a:solidFill>
              <a:srgbClr val="729fcf"/>
            </a:solidFill>
            <a:ln w="9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12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76" name="Google Shape;203;p17"/>
            <p:cNvSpPr/>
            <p:nvPr/>
          </p:nvSpPr>
          <p:spPr>
            <a:xfrm>
              <a:off x="6515280" y="3789000"/>
              <a:ext cx="578160" cy="360"/>
            </a:xfrm>
            <a:prstGeom prst="straightConnector1">
              <a:avLst/>
            </a:prstGeom>
            <a:noFill/>
            <a:ln w="9360">
              <a:solidFill>
                <a:srgbClr val="3465a4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en-US" sz="12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77" name="Google Shape;204;p17"/>
            <p:cNvSpPr/>
            <p:nvPr/>
          </p:nvSpPr>
          <p:spPr>
            <a:xfrm rot="16200000">
              <a:off x="9119160" y="3519720"/>
              <a:ext cx="632520" cy="568080"/>
            </a:xfrm>
            <a:prstGeom prst="can">
              <a:avLst>
                <a:gd name="adj" fmla="val 37967"/>
              </a:avLst>
            </a:prstGeom>
            <a:solidFill>
              <a:srgbClr val="729fcf"/>
            </a:solidFill>
            <a:ln w="9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12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78" name="Google Shape;205;p17"/>
            <p:cNvSpPr/>
            <p:nvPr/>
          </p:nvSpPr>
          <p:spPr>
            <a:xfrm>
              <a:off x="9217440" y="3708720"/>
              <a:ext cx="89280" cy="173160"/>
            </a:xfrm>
            <a:prstGeom prst="ellipse">
              <a:avLst/>
            </a:prstGeom>
            <a:solidFill>
              <a:srgbClr val="729fcf"/>
            </a:solidFill>
            <a:ln w="9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2400" bIns="3240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12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79" name="Google Shape;206;p17"/>
            <p:cNvSpPr/>
            <p:nvPr/>
          </p:nvSpPr>
          <p:spPr>
            <a:xfrm flipH="1" rot="10800000">
              <a:off x="7086600" y="3571200"/>
              <a:ext cx="2143080" cy="204480"/>
            </a:xfrm>
            <a:prstGeom prst="straightConnector1">
              <a:avLst/>
            </a:prstGeom>
            <a:noFill/>
            <a:ln w="9360">
              <a:solidFill>
                <a:srgbClr val="3465a4"/>
              </a:solidFill>
              <a:custDash>
                <a:ds d="134000" sp="403000"/>
                <a:ds d="538000" sp="403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2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80" name="Google Shape;207;p17"/>
            <p:cNvSpPr/>
            <p:nvPr/>
          </p:nvSpPr>
          <p:spPr>
            <a:xfrm rot="10800000">
              <a:off x="7342200" y="3503160"/>
              <a:ext cx="311040" cy="609120"/>
            </a:xfrm>
            <a:custGeom>
              <a:avLst/>
              <a:gdLst>
                <a:gd name="textAreaLeft" fmla="*/ 0 w 311040"/>
                <a:gd name="textAreaRight" fmla="*/ 313200 w 311040"/>
                <a:gd name="textAreaTop" fmla="*/ 0 h 609120"/>
                <a:gd name="textAreaBottom" fmla="*/ 611280 h 609120"/>
              </a:gdLst>
              <a:ahLst/>
              <a:rect l="textAreaLeft" t="textAreaTop" r="textAreaRight" b="textAreaBottom"/>
              <a:pathLst>
                <a:path w="1090" h="2123">
                  <a:moveTo>
                    <a:pt x="544" y="0"/>
                  </a:moveTo>
                  <a:lnTo>
                    <a:pt x="1089" y="2122"/>
                  </a:lnTo>
                  <a:lnTo>
                    <a:pt x="0" y="2122"/>
                  </a:lnTo>
                  <a:lnTo>
                    <a:pt x="544" y="0"/>
                  </a:lnTo>
                </a:path>
              </a:pathLst>
            </a:custGeom>
            <a:solidFill>
              <a:srgbClr val="729fcf"/>
            </a:solidFill>
            <a:ln w="9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2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81" name="Google Shape;210;p17"/>
            <p:cNvSpPr/>
            <p:nvPr/>
          </p:nvSpPr>
          <p:spPr>
            <a:xfrm>
              <a:off x="9199440" y="3957120"/>
              <a:ext cx="100800" cy="93600"/>
            </a:xfrm>
            <a:custGeom>
              <a:avLst/>
              <a:gdLst>
                <a:gd name="textAreaLeft" fmla="*/ 0 w 100800"/>
                <a:gd name="textAreaRight" fmla="*/ 102960 w 100800"/>
                <a:gd name="textAreaTop" fmla="*/ 0 h 93600"/>
                <a:gd name="textAreaBottom" fmla="*/ 95760 h 93600"/>
              </a:gdLst>
              <a:ahLst/>
              <a:rect l="textAreaLeft" t="textAreaTop" r="textAreaRight" b="textAreaBottom"/>
              <a:pathLst>
                <a:path w="21600" h="21600">
                  <a:moveTo>
                    <a:pt x="10797" y="0"/>
                  </a:moveTo>
                  <a:lnTo>
                    <a:pt x="8278" y="8256"/>
                  </a:lnTo>
                  <a:lnTo>
                    <a:pt x="0" y="8256"/>
                  </a:lnTo>
                  <a:lnTo>
                    <a:pt x="6722" y="13405"/>
                  </a:lnTo>
                  <a:lnTo>
                    <a:pt x="4198" y="21600"/>
                  </a:lnTo>
                  <a:lnTo>
                    <a:pt x="10797" y="16580"/>
                  </a:lnTo>
                  <a:lnTo>
                    <a:pt x="17401" y="21600"/>
                  </a:lnTo>
                  <a:lnTo>
                    <a:pt x="14878" y="13405"/>
                  </a:lnTo>
                  <a:lnTo>
                    <a:pt x="21600" y="8256"/>
                  </a:lnTo>
                  <a:lnTo>
                    <a:pt x="13321" y="8256"/>
                  </a:lnTo>
                  <a:lnTo>
                    <a:pt x="10797" y="0"/>
                  </a:lnTo>
                  <a:close/>
                </a:path>
              </a:pathLst>
            </a:custGeom>
            <a:solidFill>
              <a:srgbClr val="ff0000"/>
            </a:solidFill>
            <a:ln w="9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2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382" name="Google Shape;211;p17"/>
            <p:cNvSpPr/>
            <p:nvPr/>
          </p:nvSpPr>
          <p:spPr>
            <a:xfrm>
              <a:off x="9209160" y="3507840"/>
              <a:ext cx="100440" cy="92520"/>
            </a:xfrm>
            <a:custGeom>
              <a:avLst/>
              <a:gdLst>
                <a:gd name="textAreaLeft" fmla="*/ 0 w 100440"/>
                <a:gd name="textAreaRight" fmla="*/ 102600 w 100440"/>
                <a:gd name="textAreaTop" fmla="*/ 0 h 92520"/>
                <a:gd name="textAreaBottom" fmla="*/ 94680 h 92520"/>
              </a:gdLst>
              <a:ahLst/>
              <a:rect l="textAreaLeft" t="textAreaTop" r="textAreaRight" b="textAreaBottom"/>
              <a:pathLst>
                <a:path w="21600" h="21600">
                  <a:moveTo>
                    <a:pt x="10797" y="0"/>
                  </a:moveTo>
                  <a:lnTo>
                    <a:pt x="8278" y="8256"/>
                  </a:lnTo>
                  <a:lnTo>
                    <a:pt x="0" y="8256"/>
                  </a:lnTo>
                  <a:lnTo>
                    <a:pt x="6722" y="13405"/>
                  </a:lnTo>
                  <a:lnTo>
                    <a:pt x="4198" y="21600"/>
                  </a:lnTo>
                  <a:lnTo>
                    <a:pt x="10797" y="16580"/>
                  </a:lnTo>
                  <a:lnTo>
                    <a:pt x="17401" y="21600"/>
                  </a:lnTo>
                  <a:lnTo>
                    <a:pt x="14878" y="13405"/>
                  </a:lnTo>
                  <a:lnTo>
                    <a:pt x="21600" y="8256"/>
                  </a:lnTo>
                  <a:lnTo>
                    <a:pt x="13321" y="8256"/>
                  </a:lnTo>
                  <a:lnTo>
                    <a:pt x="10797" y="0"/>
                  </a:lnTo>
                  <a:close/>
                </a:path>
              </a:pathLst>
            </a:custGeom>
            <a:solidFill>
              <a:srgbClr val="ff0000"/>
            </a:solidFill>
            <a:ln w="9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2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383" name="Google Shape;212;p17"/>
            <p:cNvSpPr/>
            <p:nvPr/>
          </p:nvSpPr>
          <p:spPr>
            <a:xfrm>
              <a:off x="6242760" y="3584880"/>
              <a:ext cx="635400" cy="479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e</a:t>
              </a:r>
              <a:r>
                <a:rPr b="0" lang="en-US" sz="1200" spc="-1" strike="noStrike" baseline="30000">
                  <a:solidFill>
                    <a:srgbClr val="000000"/>
                  </a:solidFill>
                  <a:latin typeface="Arial"/>
                  <a:ea typeface="Arial"/>
                </a:rPr>
                <a:t>+ </a:t>
              </a:r>
              <a:r>
                <a:rPr b="0" lang="en-US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beam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4" name="Google Shape;214;p17"/>
            <p:cNvSpPr/>
            <p:nvPr/>
          </p:nvSpPr>
          <p:spPr>
            <a:xfrm>
              <a:off x="7087320" y="3775680"/>
              <a:ext cx="2144160" cy="234720"/>
            </a:xfrm>
            <a:prstGeom prst="straightConnector1">
              <a:avLst/>
            </a:prstGeom>
            <a:noFill/>
            <a:ln w="9360">
              <a:solidFill>
                <a:srgbClr val="3465a4"/>
              </a:solidFill>
              <a:custDash>
                <a:ds d="134000" sp="403000"/>
                <a:ds d="538000" sp="403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2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85" name="Google Shape;216;p17"/>
            <p:cNvSpPr/>
            <p:nvPr/>
          </p:nvSpPr>
          <p:spPr>
            <a:xfrm>
              <a:off x="8858520" y="3351600"/>
              <a:ext cx="248760" cy="236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1200" spc="-1" strike="noStrike">
                  <a:solidFill>
                    <a:srgbClr val="000000"/>
                  </a:solidFill>
                  <a:latin typeface="Noto Sans Symbols"/>
                  <a:ea typeface="Noto Sans Symbols"/>
                </a:rPr>
                <a:t>γ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6" name="Google Shape;217;p17"/>
            <p:cNvSpPr/>
            <p:nvPr/>
          </p:nvSpPr>
          <p:spPr>
            <a:xfrm>
              <a:off x="8819280" y="3738600"/>
              <a:ext cx="248760" cy="235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1200" spc="-1" strike="noStrike">
                  <a:solidFill>
                    <a:srgbClr val="000000"/>
                  </a:solidFill>
                  <a:latin typeface="Noto Sans Symbols"/>
                  <a:ea typeface="Noto Sans Symbols"/>
                </a:rPr>
                <a:t>γ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387" name=""/>
          <p:cNvGrpSpPr/>
          <p:nvPr/>
        </p:nvGrpSpPr>
        <p:grpSpPr>
          <a:xfrm>
            <a:off x="6301440" y="4550040"/>
            <a:ext cx="3530160" cy="785880"/>
            <a:chOff x="6301440" y="4550040"/>
            <a:chExt cx="3530160" cy="785880"/>
          </a:xfrm>
        </p:grpSpPr>
        <p:sp>
          <p:nvSpPr>
            <p:cNvPr id="388" name="Google Shape;218;p17"/>
            <p:cNvSpPr/>
            <p:nvPr/>
          </p:nvSpPr>
          <p:spPr>
            <a:xfrm>
              <a:off x="7116120" y="4721760"/>
              <a:ext cx="28440" cy="272880"/>
            </a:xfrm>
            <a:prstGeom prst="rect">
              <a:avLst/>
            </a:prstGeom>
            <a:solidFill>
              <a:srgbClr val="729fcf"/>
            </a:solidFill>
            <a:ln w="9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12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89" name="Google Shape;219;p17"/>
            <p:cNvSpPr/>
            <p:nvPr/>
          </p:nvSpPr>
          <p:spPr>
            <a:xfrm>
              <a:off x="6574680" y="4851720"/>
              <a:ext cx="577440" cy="360"/>
            </a:xfrm>
            <a:prstGeom prst="straightConnector1">
              <a:avLst/>
            </a:prstGeom>
            <a:noFill/>
            <a:ln w="9360">
              <a:solidFill>
                <a:srgbClr val="3465a4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640" bIns="-44640" anchor="t">
              <a:noAutofit/>
            </a:bodyPr>
            <a:p>
              <a:pPr>
                <a:lnSpc>
                  <a:spcPct val="100000"/>
                </a:lnSpc>
              </a:pPr>
              <a:endParaRPr b="0" lang="en-US" sz="12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90" name="Google Shape;220;p17"/>
            <p:cNvSpPr/>
            <p:nvPr/>
          </p:nvSpPr>
          <p:spPr>
            <a:xfrm rot="16200000">
              <a:off x="9142200" y="4582440"/>
              <a:ext cx="633240" cy="568440"/>
            </a:xfrm>
            <a:prstGeom prst="can">
              <a:avLst>
                <a:gd name="adj" fmla="val 37967"/>
              </a:avLst>
            </a:prstGeom>
            <a:solidFill>
              <a:srgbClr val="729fcf"/>
            </a:solidFill>
            <a:ln w="9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12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91" name="Google Shape;221;p17"/>
            <p:cNvSpPr/>
            <p:nvPr/>
          </p:nvSpPr>
          <p:spPr>
            <a:xfrm>
              <a:off x="9276480" y="4771440"/>
              <a:ext cx="88920" cy="173160"/>
            </a:xfrm>
            <a:prstGeom prst="ellipse">
              <a:avLst/>
            </a:prstGeom>
            <a:solidFill>
              <a:srgbClr val="729fcf"/>
            </a:solidFill>
            <a:ln w="9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2400" bIns="3240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12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92" name="Google Shape;222;p17"/>
            <p:cNvSpPr/>
            <p:nvPr/>
          </p:nvSpPr>
          <p:spPr>
            <a:xfrm flipH="1" rot="10800000">
              <a:off x="7142400" y="4634280"/>
              <a:ext cx="2142720" cy="203760"/>
            </a:xfrm>
            <a:prstGeom prst="straightConnector1">
              <a:avLst/>
            </a:prstGeom>
            <a:noFill/>
            <a:ln w="9360">
              <a:solidFill>
                <a:srgbClr val="3465a4"/>
              </a:solidFill>
              <a:custDash>
                <a:ds d="134000" sp="403000"/>
                <a:ds d="538000" sp="403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2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93" name="Google Shape;223;p17"/>
            <p:cNvSpPr/>
            <p:nvPr/>
          </p:nvSpPr>
          <p:spPr>
            <a:xfrm rot="10800000">
              <a:off x="7401240" y="4565520"/>
              <a:ext cx="311400" cy="608760"/>
            </a:xfrm>
            <a:custGeom>
              <a:avLst/>
              <a:gdLst>
                <a:gd name="textAreaLeft" fmla="*/ 0 w 311400"/>
                <a:gd name="textAreaRight" fmla="*/ 313560 w 311400"/>
                <a:gd name="textAreaTop" fmla="*/ 0 h 608760"/>
                <a:gd name="textAreaBottom" fmla="*/ 610920 h 608760"/>
              </a:gdLst>
              <a:ahLst/>
              <a:rect l="textAreaLeft" t="textAreaTop" r="textAreaRight" b="textAreaBottom"/>
              <a:pathLst>
                <a:path w="1089" h="2123">
                  <a:moveTo>
                    <a:pt x="544" y="0"/>
                  </a:moveTo>
                  <a:lnTo>
                    <a:pt x="1088" y="2122"/>
                  </a:lnTo>
                  <a:lnTo>
                    <a:pt x="0" y="2122"/>
                  </a:lnTo>
                  <a:lnTo>
                    <a:pt x="544" y="0"/>
                  </a:lnTo>
                </a:path>
              </a:pathLst>
            </a:custGeom>
            <a:solidFill>
              <a:srgbClr val="729fcf"/>
            </a:solidFill>
            <a:ln w="9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2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94" name="Google Shape;226;p17"/>
            <p:cNvSpPr/>
            <p:nvPr/>
          </p:nvSpPr>
          <p:spPr>
            <a:xfrm>
              <a:off x="9231840" y="4570200"/>
              <a:ext cx="100800" cy="92520"/>
            </a:xfrm>
            <a:custGeom>
              <a:avLst/>
              <a:gdLst>
                <a:gd name="textAreaLeft" fmla="*/ 0 w 100800"/>
                <a:gd name="textAreaRight" fmla="*/ 102960 w 100800"/>
                <a:gd name="textAreaTop" fmla="*/ 0 h 92520"/>
                <a:gd name="textAreaBottom" fmla="*/ 94680 h 92520"/>
              </a:gdLst>
              <a:ahLst/>
              <a:rect l="textAreaLeft" t="textAreaTop" r="textAreaRight" b="textAreaBottom"/>
              <a:pathLst>
                <a:path w="21600" h="21600">
                  <a:moveTo>
                    <a:pt x="10797" y="0"/>
                  </a:moveTo>
                  <a:lnTo>
                    <a:pt x="8278" y="8256"/>
                  </a:lnTo>
                  <a:lnTo>
                    <a:pt x="0" y="8256"/>
                  </a:lnTo>
                  <a:lnTo>
                    <a:pt x="6722" y="13405"/>
                  </a:lnTo>
                  <a:lnTo>
                    <a:pt x="4198" y="21600"/>
                  </a:lnTo>
                  <a:lnTo>
                    <a:pt x="10797" y="16580"/>
                  </a:lnTo>
                  <a:lnTo>
                    <a:pt x="17401" y="21600"/>
                  </a:lnTo>
                  <a:lnTo>
                    <a:pt x="14878" y="13405"/>
                  </a:lnTo>
                  <a:lnTo>
                    <a:pt x="21600" y="8256"/>
                  </a:lnTo>
                  <a:lnTo>
                    <a:pt x="13321" y="8256"/>
                  </a:lnTo>
                  <a:lnTo>
                    <a:pt x="10797" y="0"/>
                  </a:lnTo>
                  <a:close/>
                </a:path>
              </a:pathLst>
            </a:custGeom>
            <a:solidFill>
              <a:srgbClr val="ff0000"/>
            </a:solidFill>
            <a:ln w="9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200" spc="-1" strike="noStrike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395" name="Google Shape;227;p17"/>
            <p:cNvSpPr/>
            <p:nvPr/>
          </p:nvSpPr>
          <p:spPr>
            <a:xfrm>
              <a:off x="6301440" y="4647600"/>
              <a:ext cx="635760" cy="480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e</a:t>
              </a:r>
              <a:r>
                <a:rPr b="0" lang="en-US" sz="1200" spc="-1" strike="noStrike" baseline="30000">
                  <a:solidFill>
                    <a:srgbClr val="000000"/>
                  </a:solidFill>
                  <a:latin typeface="Arial"/>
                  <a:ea typeface="Arial"/>
                </a:rPr>
                <a:t>+ </a:t>
              </a:r>
              <a:r>
                <a:rPr b="0" lang="en-US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beam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6" name="Google Shape;228;p17"/>
            <p:cNvSpPr/>
            <p:nvPr/>
          </p:nvSpPr>
          <p:spPr>
            <a:xfrm>
              <a:off x="7146720" y="4838040"/>
              <a:ext cx="2329560" cy="460800"/>
            </a:xfrm>
            <a:prstGeom prst="straightConnector1">
              <a:avLst/>
            </a:prstGeom>
            <a:noFill/>
            <a:ln w="9360">
              <a:solidFill>
                <a:srgbClr val="3465a4"/>
              </a:solidFill>
              <a:custDash>
                <a:ds d="134000" sp="403000"/>
                <a:ds d="538000" sp="403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2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97" name="Google Shape;229;p17"/>
            <p:cNvSpPr/>
            <p:nvPr/>
          </p:nvSpPr>
          <p:spPr>
            <a:xfrm>
              <a:off x="8938080" y="4741560"/>
              <a:ext cx="249120" cy="240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1200" spc="-1" strike="noStrike">
                  <a:solidFill>
                    <a:srgbClr val="000000"/>
                  </a:solidFill>
                  <a:latin typeface="Noto Sans Symbols"/>
                  <a:ea typeface="Noto Sans Symbols"/>
                </a:rPr>
                <a:t>γ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8" name="Google Shape;230;p17"/>
            <p:cNvSpPr/>
            <p:nvPr/>
          </p:nvSpPr>
          <p:spPr>
            <a:xfrm flipH="1" rot="10800000">
              <a:off x="7146720" y="4800960"/>
              <a:ext cx="2684520" cy="37080"/>
            </a:xfrm>
            <a:prstGeom prst="straightConnector1">
              <a:avLst/>
            </a:prstGeom>
            <a:noFill/>
            <a:ln w="9360">
              <a:solidFill>
                <a:srgbClr val="3465a4"/>
              </a:solidFill>
              <a:custDash>
                <a:ds d="134000" sp="403000"/>
                <a:ds d="538000" sp="403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6120" bIns="-6120" anchor="t">
              <a:noAutofit/>
            </a:bodyPr>
            <a:p>
              <a:pPr>
                <a:lnSpc>
                  <a:spcPct val="100000"/>
                </a:lnSpc>
              </a:pPr>
              <a:endParaRPr b="0" lang="en-US" sz="12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99" name="Google Shape;231;p17"/>
            <p:cNvSpPr/>
            <p:nvPr/>
          </p:nvSpPr>
          <p:spPr>
            <a:xfrm>
              <a:off x="8938440" y="4561920"/>
              <a:ext cx="248760" cy="236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1200" spc="-1" strike="noStrike">
                  <a:solidFill>
                    <a:srgbClr val="000000"/>
                  </a:solidFill>
                  <a:latin typeface="Noto Sans Symbols"/>
                  <a:ea typeface="Noto Sans Symbols"/>
                </a:rPr>
                <a:t>γ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0" name="Google Shape;232;p17"/>
            <p:cNvSpPr/>
            <p:nvPr/>
          </p:nvSpPr>
          <p:spPr>
            <a:xfrm>
              <a:off x="9475920" y="5099400"/>
              <a:ext cx="248760" cy="236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1200" spc="-1" strike="noStrike">
                  <a:solidFill>
                    <a:srgbClr val="000000"/>
                  </a:solidFill>
                  <a:latin typeface="Noto Sans Symbols"/>
                  <a:ea typeface="Noto Sans Symbols"/>
                </a:rPr>
                <a:t>γ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401" name=""/>
          <p:cNvGrpSpPr/>
          <p:nvPr/>
        </p:nvGrpSpPr>
        <p:grpSpPr>
          <a:xfrm>
            <a:off x="266760" y="942120"/>
            <a:ext cx="4930200" cy="1079640"/>
            <a:chOff x="266760" y="942120"/>
            <a:chExt cx="4930200" cy="1079640"/>
          </a:xfrm>
        </p:grpSpPr>
        <p:sp>
          <p:nvSpPr>
            <p:cNvPr id="402" name=""/>
            <p:cNvSpPr/>
            <p:nvPr/>
          </p:nvSpPr>
          <p:spPr>
            <a:xfrm>
              <a:off x="1068120" y="1297080"/>
              <a:ext cx="23760" cy="170280"/>
            </a:xfrm>
            <a:prstGeom prst="rect">
              <a:avLst/>
            </a:prstGeom>
            <a:solidFill>
              <a:srgbClr val="729fcf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03" name=""/>
            <p:cNvSpPr/>
            <p:nvPr/>
          </p:nvSpPr>
          <p:spPr>
            <a:xfrm>
              <a:off x="615960" y="1378080"/>
              <a:ext cx="484560" cy="360"/>
            </a:xfrm>
            <a:prstGeom prst="line">
              <a:avLst/>
            </a:prstGeom>
            <a:ln w="0">
              <a:solidFill>
                <a:srgbClr val="3465a4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ctr" anchorCtr="1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04" name=""/>
            <p:cNvSpPr/>
            <p:nvPr/>
          </p:nvSpPr>
          <p:spPr>
            <a:xfrm rot="16200000">
              <a:off x="3061440" y="919080"/>
              <a:ext cx="370800" cy="941400"/>
            </a:xfrm>
            <a:prstGeom prst="can">
              <a:avLst>
                <a:gd name="adj" fmla="val 25000"/>
              </a:avLst>
            </a:prstGeom>
            <a:solidFill>
              <a:srgbClr val="729fcf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05" name=""/>
            <p:cNvSpPr/>
            <p:nvPr/>
          </p:nvSpPr>
          <p:spPr>
            <a:xfrm>
              <a:off x="2847240" y="1327680"/>
              <a:ext cx="74880" cy="108360"/>
            </a:xfrm>
            <a:prstGeom prst="ellipse">
              <a:avLst/>
            </a:prstGeom>
            <a:solidFill>
              <a:srgbClr val="729fcf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3480" bIns="3348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06" name=""/>
            <p:cNvSpPr/>
            <p:nvPr/>
          </p:nvSpPr>
          <p:spPr>
            <a:xfrm flipV="1">
              <a:off x="1093320" y="1240560"/>
              <a:ext cx="1791000" cy="128880"/>
            </a:xfrm>
            <a:prstGeom prst="line">
              <a:avLst/>
            </a:prstGeom>
            <a:ln w="0">
              <a:solidFill>
                <a:srgbClr val="3465a4"/>
              </a:solidFill>
              <a:custDash>
                <a:ds d="189239" sp="189239"/>
                <a:ds d="189239" sp="189239"/>
              </a:custDash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 anchorCtr="1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07" name=""/>
            <p:cNvSpPr/>
            <p:nvPr/>
          </p:nvSpPr>
          <p:spPr>
            <a:xfrm rot="10800000">
              <a:off x="1306440" y="1199520"/>
              <a:ext cx="259560" cy="380520"/>
            </a:xfrm>
            <a:prstGeom prst="triangle">
              <a:avLst>
                <a:gd name="adj" fmla="val 50000"/>
              </a:avLst>
            </a:prstGeom>
            <a:solidFill>
              <a:srgbClr val="729fcf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08" name=""/>
            <p:cNvSpPr/>
            <p:nvPr/>
          </p:nvSpPr>
          <p:spPr>
            <a:xfrm flipV="1">
              <a:off x="1087200" y="1375200"/>
              <a:ext cx="337680" cy="4680"/>
            </a:xfrm>
            <a:prstGeom prst="line">
              <a:avLst/>
            </a:prstGeom>
            <a:ln w="0">
              <a:solidFill>
                <a:srgbClr val="3465a4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0320" bIns="-40320" anchor="ctr" anchorCtr="1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09" name=""/>
            <p:cNvSpPr/>
            <p:nvPr/>
          </p:nvSpPr>
          <p:spPr>
            <a:xfrm>
              <a:off x="1444320" y="1387440"/>
              <a:ext cx="1815840" cy="374760"/>
            </a:xfrm>
            <a:prstGeom prst="line">
              <a:avLst/>
            </a:prstGeom>
            <a:ln w="0">
              <a:solidFill>
                <a:srgbClr val="3465a4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 anchorCtr="1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10" name=""/>
            <p:cNvSpPr/>
            <p:nvPr/>
          </p:nvSpPr>
          <p:spPr>
            <a:xfrm flipV="1">
              <a:off x="297000" y="1368720"/>
              <a:ext cx="3983040" cy="19440"/>
            </a:xfrm>
            <a:prstGeom prst="line">
              <a:avLst/>
            </a:prstGeom>
            <a:ln w="0">
              <a:solidFill>
                <a:srgbClr val="3465a4"/>
              </a:solidFill>
              <a:custDash>
                <a:ds d="100000" sp="753247"/>
                <a:ds d="100000" sp="753247"/>
                <a:ds d="753247" sp="753247"/>
              </a:custDash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5560" bIns="-25560" anchor="ctr" anchorCtr="1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11" name=""/>
            <p:cNvSpPr/>
            <p:nvPr/>
          </p:nvSpPr>
          <p:spPr>
            <a:xfrm>
              <a:off x="3951360" y="1380600"/>
              <a:ext cx="1245600" cy="344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Beam axis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12" name=""/>
            <p:cNvSpPr/>
            <p:nvPr/>
          </p:nvSpPr>
          <p:spPr>
            <a:xfrm>
              <a:off x="266760" y="1217880"/>
              <a:ext cx="450360" cy="428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24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е</a:t>
              </a:r>
              <a:r>
                <a:rPr b="0" lang="en-US" sz="2400" spc="-1" strike="noStrike" baseline="33000">
                  <a:solidFill>
                    <a:srgbClr val="000000"/>
                  </a:solidFill>
                  <a:latin typeface="Arial"/>
                  <a:ea typeface="DejaVu Sans"/>
                </a:rPr>
                <a:t>+</a:t>
              </a: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13" name=""/>
            <p:cNvSpPr/>
            <p:nvPr/>
          </p:nvSpPr>
          <p:spPr>
            <a:xfrm>
              <a:off x="2189880" y="942120"/>
              <a:ext cx="349560" cy="365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2400" spc="-1" strike="noStrike">
                  <a:solidFill>
                    <a:srgbClr val="000000"/>
                  </a:solidFill>
                  <a:latin typeface="Symbol"/>
                  <a:ea typeface="DejaVu Sans"/>
                </a:rPr>
                <a:t>g</a:t>
              </a: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14" name=""/>
            <p:cNvSpPr/>
            <p:nvPr/>
          </p:nvSpPr>
          <p:spPr>
            <a:xfrm>
              <a:off x="3288240" y="1677240"/>
              <a:ext cx="1506240" cy="344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A’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415" name="" descr=""/>
          <p:cNvPicPr/>
          <p:nvPr/>
        </p:nvPicPr>
        <p:blipFill>
          <a:blip r:embed="rId3"/>
          <a:srcRect l="0" t="37034" r="0" b="32928"/>
          <a:stretch/>
        </p:blipFill>
        <p:spPr>
          <a:xfrm>
            <a:off x="8139600" y="153000"/>
            <a:ext cx="1842840" cy="551160"/>
          </a:xfrm>
          <a:prstGeom prst="rect">
            <a:avLst/>
          </a:prstGeom>
          <a:ln w="0">
            <a:noFill/>
          </a:ln>
        </p:spPr>
      </p:pic>
      <p:sp>
        <p:nvSpPr>
          <p:cNvPr id="416" name="Google Shape;243;p 2"/>
          <p:cNvSpPr/>
          <p:nvPr/>
        </p:nvSpPr>
        <p:spPr>
          <a:xfrm>
            <a:off x="5358600" y="1671480"/>
            <a:ext cx="3474360" cy="43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M</a:t>
            </a:r>
            <a:r>
              <a:rPr b="0" lang="en-US" sz="20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miss</a:t>
            </a:r>
            <a:r>
              <a:rPr b="0" lang="en-US" sz="2000" spc="-1" strike="noStrike" baseline="30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 = (p</a:t>
            </a:r>
            <a:r>
              <a:rPr b="0" lang="en-US" sz="20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pos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 + p</a:t>
            </a:r>
            <a:r>
              <a:rPr b="0" lang="en-US" sz="20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elec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 - p</a:t>
            </a:r>
            <a:r>
              <a:rPr b="0" lang="en-US" sz="2000" spc="-1" strike="noStrike" baseline="-25000">
                <a:solidFill>
                  <a:srgbClr val="000000"/>
                </a:solidFill>
                <a:latin typeface="Noto Sans Symbols"/>
                <a:ea typeface="Noto Sans Symbols"/>
              </a:rPr>
              <a:t>γ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)</a:t>
            </a:r>
            <a:r>
              <a:rPr b="0" lang="en-US" sz="2000" spc="-1" strike="noStrike" baseline="30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7" name=""/>
          <p:cNvSpPr/>
          <p:nvPr/>
        </p:nvSpPr>
        <p:spPr>
          <a:xfrm>
            <a:off x="5263200" y="848160"/>
            <a:ext cx="4456080" cy="110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i="1" lang="en-US" sz="1800" spc="-1" strike="noStrike">
                <a:solidFill>
                  <a:srgbClr val="55308d"/>
                </a:solidFill>
                <a:latin typeface="Arial"/>
                <a:ea typeface="Arial"/>
              </a:rPr>
              <a:t>Associated production: e</a:t>
            </a:r>
            <a:r>
              <a:rPr b="1" i="1" lang="en-US" sz="1800" spc="-1" strike="noStrike" baseline="30000">
                <a:solidFill>
                  <a:srgbClr val="55308d"/>
                </a:solidFill>
                <a:latin typeface="Arial"/>
                <a:ea typeface="Arial"/>
              </a:rPr>
              <a:t>+ </a:t>
            </a:r>
            <a:r>
              <a:rPr b="1" i="1" lang="en-US" sz="1800" spc="-1" strike="noStrike">
                <a:solidFill>
                  <a:srgbClr val="55308d"/>
                </a:solidFill>
                <a:latin typeface="Arial"/>
                <a:ea typeface="Arial"/>
              </a:rPr>
              <a:t>e</a:t>
            </a:r>
            <a:r>
              <a:rPr b="1" i="1" lang="en-US" sz="1800" spc="-1" strike="noStrike" baseline="30000">
                <a:solidFill>
                  <a:srgbClr val="55308d"/>
                </a:solidFill>
                <a:latin typeface="Arial"/>
                <a:ea typeface="Arial"/>
              </a:rPr>
              <a:t>-</a:t>
            </a:r>
            <a:r>
              <a:rPr b="1" i="1" lang="en-US" sz="1800" spc="-1" strike="noStrike">
                <a:solidFill>
                  <a:srgbClr val="55308d"/>
                </a:solidFill>
                <a:latin typeface="Arial"/>
                <a:ea typeface="Arial"/>
              </a:rPr>
              <a:t> → A’ γ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en-US" sz="1800" spc="-1" strike="noStrike">
                <a:solidFill>
                  <a:srgbClr val="55308d"/>
                </a:solidFill>
                <a:latin typeface="Arial"/>
                <a:ea typeface="Arial"/>
              </a:rPr>
              <a:t>Search for single photon events and calculate the missing mass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177;p32"/>
          <p:cNvSpPr/>
          <p:nvPr/>
        </p:nvSpPr>
        <p:spPr>
          <a:xfrm>
            <a:off x="2923560" y="3663360"/>
            <a:ext cx="6182640" cy="19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457200" indent="-323640">
              <a:lnSpc>
                <a:spcPct val="100000"/>
              </a:lnSpc>
              <a:spcBef>
                <a:spcPts val="1417"/>
              </a:spcBef>
              <a:buClr>
                <a:srgbClr val="000080"/>
              </a:buClr>
              <a:buFont typeface="Arial"/>
              <a:buChar char="●"/>
            </a:pPr>
            <a:r>
              <a:rPr b="0" lang="en-US" sz="1500" spc="-1" strike="noStrike">
                <a:solidFill>
                  <a:srgbClr val="000080"/>
                </a:solidFill>
                <a:latin typeface="Arial"/>
                <a:ea typeface="Arial"/>
              </a:rPr>
              <a:t>Operation and data acquisition of the Timepix3 beam monitoring system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3640">
              <a:lnSpc>
                <a:spcPct val="100000"/>
              </a:lnSpc>
              <a:buClr>
                <a:srgbClr val="000080"/>
              </a:buClr>
              <a:buFont typeface="Arial"/>
              <a:buChar char="○"/>
            </a:pPr>
            <a:r>
              <a:rPr b="0" lang="en-US" sz="1500" spc="-1" strike="noStrike">
                <a:solidFill>
                  <a:srgbClr val="000080"/>
                </a:solidFill>
                <a:latin typeface="Arial"/>
                <a:ea typeface="Arial"/>
              </a:rPr>
              <a:t>Custom DAQ developed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3640">
              <a:lnSpc>
                <a:spcPct val="100000"/>
              </a:lnSpc>
              <a:buClr>
                <a:srgbClr val="000080"/>
              </a:buClr>
              <a:buFont typeface="Arial"/>
              <a:buChar char="○"/>
            </a:pPr>
            <a:r>
              <a:rPr b="0" lang="en-US" sz="1500" spc="-1" strike="noStrike">
                <a:solidFill>
                  <a:srgbClr val="000080"/>
                </a:solidFill>
                <a:latin typeface="Arial"/>
                <a:ea typeface="Arial"/>
              </a:rPr>
              <a:t>Fast feedback on data quality and beam parameters development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3640">
              <a:lnSpc>
                <a:spcPct val="100000"/>
              </a:lnSpc>
              <a:buClr>
                <a:srgbClr val="000080"/>
              </a:buClr>
              <a:buFont typeface="Arial"/>
              <a:buChar char="○"/>
            </a:pPr>
            <a:r>
              <a:rPr b="0" lang="en-US" sz="1500" spc="-1" strike="noStrike">
                <a:solidFill>
                  <a:srgbClr val="c9211e"/>
                </a:solidFill>
                <a:latin typeface="Arial"/>
                <a:ea typeface="Arial"/>
              </a:rPr>
              <a:t>4 papers published</a:t>
            </a:r>
            <a:r>
              <a:rPr b="0" lang="en-US" sz="1500" spc="-1" strike="noStrike">
                <a:solidFill>
                  <a:srgbClr val="000080"/>
                </a:solidFill>
                <a:latin typeface="Arial"/>
                <a:ea typeface="Arial"/>
              </a:rPr>
              <a:t> 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marL="914400">
              <a:lnSpc>
                <a:spcPct val="100000"/>
              </a:lnSpc>
              <a:spcBef>
                <a:spcPts val="1417"/>
              </a:spcBef>
              <a:tabLst>
                <a:tab algn="l" pos="0"/>
              </a:tabLst>
            </a:pP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9" name="Google Shape;178;p 2"/>
          <p:cNvSpPr/>
          <p:nvPr/>
        </p:nvSpPr>
        <p:spPr>
          <a:xfrm>
            <a:off x="255240" y="342000"/>
            <a:ext cx="7091640" cy="61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200" spc="-1" strike="noStrike">
                <a:solidFill>
                  <a:srgbClr val="cc0000"/>
                </a:solidFill>
                <a:latin typeface="Arial"/>
                <a:ea typeface="Arial"/>
              </a:rPr>
              <a:t>BG Contribution to PADME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0" name="Google Shape;179;p 2" descr=""/>
          <p:cNvPicPr/>
          <p:nvPr/>
        </p:nvPicPr>
        <p:blipFill>
          <a:blip r:embed="rId1"/>
          <a:stretch/>
        </p:blipFill>
        <p:spPr>
          <a:xfrm>
            <a:off x="6230880" y="678240"/>
            <a:ext cx="2737800" cy="1687320"/>
          </a:xfrm>
          <a:prstGeom prst="rect">
            <a:avLst/>
          </a:prstGeom>
          <a:ln w="0">
            <a:noFill/>
          </a:ln>
        </p:spPr>
      </p:pic>
      <p:pic>
        <p:nvPicPr>
          <p:cNvPr id="421" name="Google Shape;180;p 2" descr=""/>
          <p:cNvPicPr/>
          <p:nvPr/>
        </p:nvPicPr>
        <p:blipFill>
          <a:blip r:embed="rId2"/>
          <a:stretch/>
        </p:blipFill>
        <p:spPr>
          <a:xfrm>
            <a:off x="393120" y="3491280"/>
            <a:ext cx="2182680" cy="1951920"/>
          </a:xfrm>
          <a:prstGeom prst="rect">
            <a:avLst/>
          </a:prstGeom>
          <a:ln w="0">
            <a:noFill/>
          </a:ln>
        </p:spPr>
      </p:pic>
      <p:sp>
        <p:nvSpPr>
          <p:cNvPr id="422" name="Google Shape;181;p 2"/>
          <p:cNvSpPr/>
          <p:nvPr/>
        </p:nvSpPr>
        <p:spPr>
          <a:xfrm>
            <a:off x="212760" y="1145520"/>
            <a:ext cx="6112800" cy="132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 marL="457200" indent="-323640">
              <a:lnSpc>
                <a:spcPct val="100000"/>
              </a:lnSpc>
              <a:buClr>
                <a:srgbClr val="000080"/>
              </a:buClr>
              <a:buFont typeface="Arial"/>
              <a:buChar char="●"/>
            </a:pPr>
            <a:r>
              <a:rPr b="0" lang="en-US" sz="1500" spc="-1" strike="noStrike">
                <a:solidFill>
                  <a:srgbClr val="000080"/>
                </a:solidFill>
                <a:latin typeface="Arial"/>
                <a:ea typeface="Arial"/>
              </a:rPr>
              <a:t>Design, production and installation of the Charged Particle Detector system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3640">
              <a:lnSpc>
                <a:spcPct val="100000"/>
              </a:lnSpc>
              <a:buClr>
                <a:srgbClr val="000080"/>
              </a:buClr>
              <a:buFont typeface="Arial"/>
              <a:buChar char="○"/>
            </a:pPr>
            <a:r>
              <a:rPr b="0" lang="en-US" sz="1500" spc="-1" strike="noStrike">
                <a:solidFill>
                  <a:srgbClr val="000080"/>
                </a:solidFill>
                <a:latin typeface="Arial"/>
                <a:ea typeface="Arial"/>
              </a:rPr>
              <a:t>Prototypes tested </a:t>
            </a:r>
            <a:r>
              <a:rPr b="0" lang="en-US" sz="1500" spc="-1" strike="noStrike">
                <a:solidFill>
                  <a:srgbClr val="c9211e"/>
                </a:solidFill>
                <a:latin typeface="Arial"/>
                <a:ea typeface="Arial"/>
              </a:rPr>
              <a:t>(1 PhD thesis defended in 2021)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3640">
              <a:lnSpc>
                <a:spcPct val="100000"/>
              </a:lnSpc>
              <a:buClr>
                <a:srgbClr val="000080"/>
              </a:buClr>
              <a:buFont typeface="Arial"/>
              <a:buChar char="○"/>
            </a:pPr>
            <a:r>
              <a:rPr b="0" lang="en-US" sz="1500" spc="-1" strike="noStrike">
                <a:solidFill>
                  <a:srgbClr val="000080"/>
                </a:solidFill>
                <a:latin typeface="Arial"/>
                <a:ea typeface="Arial"/>
              </a:rPr>
              <a:t>BG team is overall responsible for the PADME veto detectors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3" name="Google Shape;182;p 2"/>
          <p:cNvSpPr/>
          <p:nvPr/>
        </p:nvSpPr>
        <p:spPr>
          <a:xfrm>
            <a:off x="317160" y="2702520"/>
            <a:ext cx="9680760" cy="48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457200" indent="-323640">
              <a:lnSpc>
                <a:spcPct val="100000"/>
              </a:lnSpc>
              <a:buClr>
                <a:srgbClr val="000080"/>
              </a:buClr>
              <a:buFont typeface="Arial"/>
              <a:buChar char="●"/>
            </a:pPr>
            <a:r>
              <a:rPr b="1" lang="en-US" sz="1500" spc="-1" strike="noStrike">
                <a:solidFill>
                  <a:srgbClr val="000080"/>
                </a:solidFill>
                <a:latin typeface="Arial"/>
                <a:ea typeface="Arial"/>
              </a:rPr>
              <a:t>Custom PADME Detector Control System entirely developed by BG team from scratch 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tabLst>
                <a:tab algn="l" pos="0"/>
              </a:tabLst>
            </a:pPr>
            <a:r>
              <a:rPr b="0" lang="en-US" sz="1500" spc="-1" strike="noStrike">
                <a:solidFill>
                  <a:srgbClr val="c9211e"/>
                </a:solidFill>
                <a:latin typeface="Arial"/>
                <a:ea typeface="Arial"/>
              </a:rPr>
              <a:t>(1 paper in advanced stage)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187;p33"/>
          <p:cNvSpPr/>
          <p:nvPr/>
        </p:nvSpPr>
        <p:spPr>
          <a:xfrm>
            <a:off x="361800" y="4003920"/>
            <a:ext cx="5385960" cy="118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7222"/>
          </a:bodyPr>
          <a:p>
            <a:pPr marL="457200" indent="-326160">
              <a:lnSpc>
                <a:spcPct val="115000"/>
              </a:lnSpc>
              <a:spcBef>
                <a:spcPts val="1417"/>
              </a:spcBef>
              <a:buClr>
                <a:srgbClr val="000080"/>
              </a:buClr>
              <a:buFont typeface="Arial"/>
              <a:buChar char="●"/>
            </a:pPr>
            <a:r>
              <a:rPr b="0" lang="en-US" sz="1540" spc="-1" strike="noStrike">
                <a:solidFill>
                  <a:srgbClr val="000080"/>
                </a:solidFill>
                <a:latin typeface="Arial"/>
                <a:ea typeface="Arial"/>
              </a:rPr>
              <a:t>Lead glass positron flux measurement data analysis</a:t>
            </a:r>
            <a:endParaRPr b="0" lang="en-US" sz="154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6160">
              <a:lnSpc>
                <a:spcPct val="115000"/>
              </a:lnSpc>
              <a:buClr>
                <a:srgbClr val="000080"/>
              </a:buClr>
              <a:buFont typeface="Arial"/>
              <a:buChar char="○"/>
            </a:pPr>
            <a:r>
              <a:rPr b="0" lang="en-US" sz="1540" spc="-1" strike="noStrike">
                <a:solidFill>
                  <a:srgbClr val="000080"/>
                </a:solidFill>
                <a:latin typeface="Arial"/>
                <a:ea typeface="Arial"/>
              </a:rPr>
              <a:t>analysis of 2022 data</a:t>
            </a:r>
            <a:endParaRPr b="0" lang="en-US" sz="154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6160">
              <a:lnSpc>
                <a:spcPct val="115000"/>
              </a:lnSpc>
              <a:buClr>
                <a:srgbClr val="000080"/>
              </a:buClr>
              <a:buFont typeface="Arial"/>
              <a:buChar char="○"/>
            </a:pPr>
            <a:r>
              <a:rPr b="0" lang="en-US" sz="1540" spc="-1" strike="noStrike">
                <a:solidFill>
                  <a:srgbClr val="000080"/>
                </a:solidFill>
                <a:latin typeface="Arial"/>
                <a:ea typeface="Arial"/>
              </a:rPr>
              <a:t>obtaining results to help the experiment calibration in future runs </a:t>
            </a:r>
            <a:endParaRPr b="0" lang="en-US" sz="154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6160">
              <a:lnSpc>
                <a:spcPct val="115000"/>
              </a:lnSpc>
              <a:buClr>
                <a:srgbClr val="c9211e"/>
              </a:buClr>
              <a:buFont typeface="Arial"/>
              <a:buChar char="○"/>
            </a:pPr>
            <a:r>
              <a:rPr b="0" lang="en-US" sz="1540" spc="-1" strike="noStrike">
                <a:solidFill>
                  <a:srgbClr val="c9211e"/>
                </a:solidFill>
                <a:latin typeface="Arial"/>
                <a:ea typeface="Arial"/>
              </a:rPr>
              <a:t>1 master thesis defended in 2025</a:t>
            </a:r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5" name="Google Shape;188;p 2"/>
          <p:cNvSpPr/>
          <p:nvPr/>
        </p:nvSpPr>
        <p:spPr>
          <a:xfrm>
            <a:off x="264960" y="313560"/>
            <a:ext cx="7091640" cy="61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200" spc="-1" strike="noStrike">
                <a:solidFill>
                  <a:srgbClr val="cc0000"/>
                </a:solidFill>
                <a:latin typeface="Arial"/>
                <a:ea typeface="Arial"/>
              </a:rPr>
              <a:t>BG Contribution to PADME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6" name="Google Shape;189;p 2" descr=""/>
          <p:cNvPicPr/>
          <p:nvPr/>
        </p:nvPicPr>
        <p:blipFill>
          <a:blip r:embed="rId1"/>
          <a:stretch/>
        </p:blipFill>
        <p:spPr>
          <a:xfrm>
            <a:off x="6143760" y="3795840"/>
            <a:ext cx="2869560" cy="1598760"/>
          </a:xfrm>
          <a:prstGeom prst="rect">
            <a:avLst/>
          </a:prstGeom>
          <a:ln w="0">
            <a:noFill/>
          </a:ln>
        </p:spPr>
      </p:pic>
      <p:pic>
        <p:nvPicPr>
          <p:cNvPr id="427" name="Google Shape;190;p 2" descr=""/>
          <p:cNvPicPr/>
          <p:nvPr/>
        </p:nvPicPr>
        <p:blipFill>
          <a:blip r:embed="rId2"/>
          <a:stretch/>
        </p:blipFill>
        <p:spPr>
          <a:xfrm>
            <a:off x="361800" y="1218960"/>
            <a:ext cx="3669120" cy="2175480"/>
          </a:xfrm>
          <a:prstGeom prst="rect">
            <a:avLst/>
          </a:prstGeom>
          <a:ln w="0">
            <a:noFill/>
          </a:ln>
        </p:spPr>
      </p:pic>
      <p:sp>
        <p:nvSpPr>
          <p:cNvPr id="428" name="Google Shape;191;p 2"/>
          <p:cNvSpPr/>
          <p:nvPr/>
        </p:nvSpPr>
        <p:spPr>
          <a:xfrm>
            <a:off x="4157280" y="933120"/>
            <a:ext cx="5753520" cy="21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 marL="457200" indent="-323640">
              <a:lnSpc>
                <a:spcPct val="100000"/>
              </a:lnSpc>
              <a:buClr>
                <a:srgbClr val="000080"/>
              </a:buClr>
              <a:buFont typeface="Arial"/>
              <a:buChar char="●"/>
            </a:pPr>
            <a:r>
              <a:rPr b="0" lang="en-US" sz="1500" spc="-1" strike="noStrike">
                <a:solidFill>
                  <a:srgbClr val="000080"/>
                </a:solidFill>
                <a:latin typeface="Arial"/>
                <a:ea typeface="Arial"/>
              </a:rPr>
              <a:t>Single photon analysis; development and implementation of ML methods for data reconstruction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3640">
              <a:lnSpc>
                <a:spcPct val="100000"/>
              </a:lnSpc>
              <a:buClr>
                <a:srgbClr val="000080"/>
              </a:buClr>
              <a:buFont typeface="Arial"/>
              <a:buChar char="○"/>
            </a:pPr>
            <a:r>
              <a:rPr b="0" lang="en-US" sz="1500" spc="-1" strike="noStrike">
                <a:solidFill>
                  <a:srgbClr val="000080"/>
                </a:solidFill>
                <a:latin typeface="Arial"/>
                <a:ea typeface="Arial"/>
              </a:rPr>
              <a:t>developed a new </a:t>
            </a:r>
            <a:r>
              <a:rPr b="1" lang="en-US" sz="1500" spc="-1" strike="noStrike">
                <a:solidFill>
                  <a:srgbClr val="000080"/>
                </a:solidFill>
                <a:latin typeface="Arial"/>
                <a:ea typeface="Arial"/>
              </a:rPr>
              <a:t>ML-based method for signal reconstruction</a:t>
            </a:r>
            <a:r>
              <a:rPr b="0" lang="en-US" sz="1500" spc="-1" strike="noStrike">
                <a:solidFill>
                  <a:srgbClr val="000080"/>
                </a:solidFill>
                <a:latin typeface="Arial"/>
                <a:ea typeface="Arial"/>
              </a:rPr>
              <a:t> in individual crystals and implemented it for real data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3640">
              <a:lnSpc>
                <a:spcPct val="100000"/>
              </a:lnSpc>
              <a:buClr>
                <a:srgbClr val="000080"/>
              </a:buClr>
              <a:buFont typeface="Arial"/>
              <a:buChar char="○"/>
            </a:pPr>
            <a:r>
              <a:rPr b="1" lang="en-US" sz="1500" spc="-1" strike="noStrike">
                <a:solidFill>
                  <a:srgbClr val="000080"/>
                </a:solidFill>
                <a:latin typeface="Arial"/>
                <a:ea typeface="Arial"/>
              </a:rPr>
              <a:t>cluster reconstruction with ML methods </a:t>
            </a:r>
            <a:r>
              <a:rPr b="0" lang="en-US" sz="1500" spc="-1" strike="noStrike">
                <a:solidFill>
                  <a:srgbClr val="000080"/>
                </a:solidFill>
                <a:latin typeface="Arial"/>
                <a:ea typeface="Arial"/>
              </a:rPr>
              <a:t>currently under development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3640">
              <a:lnSpc>
                <a:spcPct val="100000"/>
              </a:lnSpc>
              <a:buClr>
                <a:srgbClr val="000080"/>
              </a:buClr>
              <a:buFont typeface="Arial"/>
              <a:buChar char="○"/>
            </a:pPr>
            <a:r>
              <a:rPr b="0" lang="en-US" sz="1500" spc="-1" strike="noStrike">
                <a:solidFill>
                  <a:srgbClr val="000080"/>
                </a:solidFill>
                <a:latin typeface="Arial"/>
                <a:ea typeface="Arial"/>
              </a:rPr>
              <a:t>ongoing </a:t>
            </a:r>
            <a:r>
              <a:rPr b="1" lang="en-US" sz="1500" spc="-1" strike="noStrike">
                <a:solidFill>
                  <a:srgbClr val="000080"/>
                </a:solidFill>
                <a:latin typeface="Arial"/>
                <a:ea typeface="Arial"/>
              </a:rPr>
              <a:t>analysis of 2020 data</a:t>
            </a:r>
            <a:r>
              <a:rPr b="0" lang="en-US" sz="1500" spc="-1" strike="noStrike">
                <a:solidFill>
                  <a:srgbClr val="000080"/>
                </a:solidFill>
                <a:latin typeface="Arial"/>
                <a:ea typeface="Arial"/>
              </a:rPr>
              <a:t> for single photon events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3640">
              <a:lnSpc>
                <a:spcPct val="100000"/>
              </a:lnSpc>
              <a:buClr>
                <a:srgbClr val="c9211e"/>
              </a:buClr>
              <a:buFont typeface="Arial"/>
              <a:buChar char="○"/>
            </a:pPr>
            <a:r>
              <a:rPr b="0" lang="en-US" sz="1500" spc="-1" strike="noStrike">
                <a:solidFill>
                  <a:srgbClr val="c9211e"/>
                </a:solidFill>
                <a:latin typeface="Arial"/>
                <a:ea typeface="Arial"/>
              </a:rPr>
              <a:t>1 master thesis defended in 2023, 3 papers already published; 2 more in development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ALICE team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0" name="PlaceHolder 2"/>
          <p:cNvSpPr>
            <a:spLocks noGrp="1"/>
          </p:cNvSpPr>
          <p:nvPr>
            <p:ph/>
          </p:nvPr>
        </p:nvSpPr>
        <p:spPr>
          <a:xfrm>
            <a:off x="7920" y="1315080"/>
            <a:ext cx="4570200" cy="2284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assoc. prof. Venelin Kozhuharov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Assoc. prof. Martin Makariev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head assist. prof. Dimitar Lubomirov Mihaylov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Assist. prof. Rado Simeonov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1" name="PlaceHolder 3"/>
          <p:cNvSpPr>
            <a:spLocks noGrp="1"/>
          </p:cNvSpPr>
          <p:nvPr>
            <p:ph/>
          </p:nvPr>
        </p:nvSpPr>
        <p:spPr>
          <a:xfrm>
            <a:off x="5040000" y="1371960"/>
            <a:ext cx="3645000" cy="415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333"/>
          </a:bodyPr>
          <a:p>
            <a:pPr marL="432000" indent="-324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Anton Alkin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Valentin Buchakchiev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Kalina Dimitrova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Martina Docheva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Mira Ivaylova Gencheva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Daniel Ivanov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Svetoslav Ivanov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Katerina Kostova      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Ruslan Nastaev 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1679040" y="122760"/>
            <a:ext cx="7219440" cy="756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bg-BG" sz="4400" spc="-1" strike="noStrike">
                <a:solidFill>
                  <a:schemeClr val="dk1"/>
                </a:solidFill>
                <a:latin typeface="Comic Sans MS"/>
              </a:rPr>
              <a:t>Експерименти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Rectangle 1"/>
          <p:cNvSpPr/>
          <p:nvPr/>
        </p:nvSpPr>
        <p:spPr>
          <a:xfrm>
            <a:off x="252000" y="819000"/>
            <a:ext cx="9822600" cy="249840"/>
          </a:xfrm>
          <a:prstGeom prst="rect">
            <a:avLst/>
          </a:prstGeom>
          <a:solidFill>
            <a:srgbClr val="00b050"/>
          </a:solidFill>
          <a:ln w="25560">
            <a:solidFill>
              <a:srgbClr val="4f81b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196" name="Picture 1" descr="https://www.uni-sofia.bg/var/ezwebin_site/storage/images/media/files/su_docs/visia/logo_su/logo_su_eng/logo_su_eng_vertical_background2/1156078-1-bul-BG/logo_su_eng_vertical_background.png"/>
          <p:cNvPicPr/>
          <p:nvPr/>
        </p:nvPicPr>
        <p:blipFill>
          <a:blip r:embed="rId1"/>
          <a:stretch/>
        </p:blipFill>
        <p:spPr>
          <a:xfrm>
            <a:off x="239760" y="122760"/>
            <a:ext cx="1101600" cy="1217880"/>
          </a:xfrm>
          <a:prstGeom prst="rect">
            <a:avLst/>
          </a:prstGeom>
          <a:ln w="0">
            <a:noFill/>
          </a:ln>
        </p:spPr>
      </p:pic>
      <p:sp>
        <p:nvSpPr>
          <p:cNvPr id="197" name="TextBox 2"/>
          <p:cNvSpPr/>
          <p:nvPr/>
        </p:nvSpPr>
        <p:spPr>
          <a:xfrm>
            <a:off x="791640" y="2197800"/>
            <a:ext cx="8395200" cy="1857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bg-BG" sz="2000" spc="-1" strike="noStrike">
                <a:solidFill>
                  <a:schemeClr val="dk1"/>
                </a:solidFill>
                <a:latin typeface="Comic Sans MS"/>
                <a:ea typeface="DejaVu Sans"/>
              </a:rPr>
              <a:t>Опит и участие в предишни експерименти и проекти: </a:t>
            </a:r>
            <a:r>
              <a:rPr b="0" lang="en-US" sz="2000" spc="-1" strike="noStrike">
                <a:solidFill>
                  <a:schemeClr val="dk1"/>
                </a:solidFill>
                <a:latin typeface="Comic Sans MS"/>
                <a:ea typeface="DejaVu Sans"/>
              </a:rPr>
              <a:t>CHORUS</a:t>
            </a:r>
            <a:r>
              <a:rPr b="0" lang="bg-BG" sz="2000" spc="-1" strike="noStrike">
                <a:solidFill>
                  <a:schemeClr val="dk1"/>
                </a:solidFill>
                <a:latin typeface="Comic Sans MS"/>
                <a:ea typeface="DejaVu Sans"/>
              </a:rPr>
              <a:t>, </a:t>
            </a:r>
            <a:r>
              <a:rPr b="0" lang="en-US" sz="2000" spc="-1" strike="noStrike">
                <a:solidFill>
                  <a:schemeClr val="dk1"/>
                </a:solidFill>
                <a:latin typeface="Comic Sans MS"/>
                <a:ea typeface="DejaVu Sans"/>
              </a:rPr>
              <a:t>HARP</a:t>
            </a:r>
            <a:r>
              <a:rPr b="0" lang="bg-BG" sz="2000" spc="-1" strike="noStrike">
                <a:solidFill>
                  <a:schemeClr val="dk1"/>
                </a:solidFill>
                <a:latin typeface="Comic Sans MS"/>
                <a:ea typeface="DejaVu Sans"/>
              </a:rPr>
              <a:t>, </a:t>
            </a:r>
            <a:r>
              <a:rPr b="0" lang="en-US" sz="2000" spc="-1" strike="noStrike">
                <a:solidFill>
                  <a:schemeClr val="dk1"/>
                </a:solidFill>
                <a:latin typeface="Comic Sans MS"/>
                <a:ea typeface="DejaVu Sans"/>
              </a:rPr>
              <a:t>OPERA</a:t>
            </a:r>
            <a:r>
              <a:rPr b="0" lang="bg-BG" sz="2000" spc="-1" strike="noStrike">
                <a:solidFill>
                  <a:schemeClr val="dk1"/>
                </a:solidFill>
                <a:latin typeface="Comic Sans MS"/>
                <a:ea typeface="DejaVu Sans"/>
              </a:rPr>
              <a:t>, </a:t>
            </a:r>
            <a:r>
              <a:rPr b="0" lang="en-US" sz="2000" spc="-1" strike="noStrike">
                <a:solidFill>
                  <a:schemeClr val="dk1"/>
                </a:solidFill>
                <a:latin typeface="Comic Sans MS"/>
                <a:ea typeface="DejaVu Sans"/>
              </a:rPr>
              <a:t>EURO</a:t>
            </a:r>
            <a:r>
              <a:rPr b="0" lang="el-GR" sz="2000" spc="-1" strike="noStrike">
                <a:solidFill>
                  <a:schemeClr val="dk1"/>
                </a:solidFill>
                <a:latin typeface="Comic Sans MS"/>
                <a:ea typeface="DejaVu Sans"/>
              </a:rPr>
              <a:t>ν/</a:t>
            </a:r>
            <a:r>
              <a:rPr b="0" lang="en-US" sz="2000" spc="-1" strike="noStrike">
                <a:solidFill>
                  <a:schemeClr val="dk1"/>
                </a:solidFill>
                <a:latin typeface="Comic Sans MS"/>
                <a:ea typeface="DejaVu Sans"/>
              </a:rPr>
              <a:t>IDS-NF</a:t>
            </a:r>
            <a:r>
              <a:rPr b="0" lang="bg-BG" sz="2000" spc="-1" strike="noStrike">
                <a:solidFill>
                  <a:schemeClr val="dk1"/>
                </a:solidFill>
                <a:latin typeface="Comic Sans MS"/>
                <a:ea typeface="DejaVu Sans"/>
              </a:rPr>
              <a:t>, </a:t>
            </a:r>
            <a:r>
              <a:rPr b="0" lang="en-US" sz="2000" spc="-1" strike="noStrike">
                <a:solidFill>
                  <a:schemeClr val="dk1"/>
                </a:solidFill>
                <a:latin typeface="Comic Sans MS"/>
                <a:ea typeface="DejaVu Sans"/>
              </a:rPr>
              <a:t>MICE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57200" defTabSz="9144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57200" defTabSz="914400">
              <a:lnSpc>
                <a:spcPct val="100000"/>
              </a:lnSpc>
            </a:pPr>
            <a:r>
              <a:rPr b="0" lang="bg-BG" sz="2000" spc="-1" strike="noStrike">
                <a:solidFill>
                  <a:schemeClr val="dk1"/>
                </a:solidFill>
                <a:latin typeface="Comic Sans MS"/>
                <a:ea typeface="DejaVu Sans"/>
              </a:rPr>
              <a:t>Текущи експерименти и проекти: </a:t>
            </a:r>
            <a:r>
              <a:rPr b="0" lang="en-US" sz="2000" spc="-1" strike="noStrike">
                <a:solidFill>
                  <a:schemeClr val="dk1"/>
                </a:solidFill>
                <a:latin typeface="Comic Sans MS"/>
                <a:ea typeface="DejaVu Sans"/>
              </a:rPr>
              <a:t>NA61/SHINE</a:t>
            </a:r>
            <a:r>
              <a:rPr b="0" lang="bg-BG" sz="2000" spc="-1" strike="noStrike">
                <a:solidFill>
                  <a:schemeClr val="dk1"/>
                </a:solidFill>
                <a:latin typeface="Comic Sans MS"/>
                <a:ea typeface="DejaVu Sans"/>
              </a:rPr>
              <a:t>, </a:t>
            </a:r>
            <a:r>
              <a:rPr b="0" lang="en-US" sz="2000" spc="-1" strike="noStrike">
                <a:solidFill>
                  <a:schemeClr val="dk1"/>
                </a:solidFill>
                <a:latin typeface="Comic Sans MS"/>
                <a:ea typeface="DejaVu Sans"/>
              </a:rPr>
              <a:t>SND@LHC, SHiP, ESS</a:t>
            </a:r>
            <a:r>
              <a:rPr b="0" lang="el-GR" sz="2000" spc="-1" strike="noStrike">
                <a:solidFill>
                  <a:schemeClr val="dk1"/>
                </a:solidFill>
                <a:latin typeface="Comic Sans MS"/>
                <a:ea typeface="DejaVu Sans"/>
              </a:rPr>
              <a:t>ν</a:t>
            </a:r>
            <a:r>
              <a:rPr b="0" lang="en-US" sz="2000" spc="-1" strike="noStrike">
                <a:solidFill>
                  <a:schemeClr val="dk1"/>
                </a:solidFill>
                <a:latin typeface="Comic Sans MS"/>
                <a:ea typeface="DejaVu Sans"/>
              </a:rPr>
              <a:t>SB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57200" defTabSz="914400">
              <a:lnSpc>
                <a:spcPct val="100000"/>
              </a:lnSpc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CEC7FFC1-6916-4F25-9E66-171C0BAE56CA}" type="slidenum">
              <a:t>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109;p26"/>
          <p:cNvSpPr/>
          <p:nvPr/>
        </p:nvSpPr>
        <p:spPr>
          <a:xfrm>
            <a:off x="0" y="0"/>
            <a:ext cx="10074600" cy="971280"/>
          </a:xfrm>
          <a:prstGeom prst="rect">
            <a:avLst/>
          </a:prstGeom>
          <a:solidFill>
            <a:srgbClr val="efefef"/>
          </a:solidFill>
          <a:ln w="9360">
            <a:solidFill>
              <a:srgbClr val="efefe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endParaRPr b="0" lang="en-US" sz="14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33" name="PlaceHolder 1"/>
          <p:cNvSpPr>
            <a:spLocks noGrp="1"/>
          </p:cNvSpPr>
          <p:nvPr>
            <p:ph type="sldNum" idx="55"/>
          </p:nvPr>
        </p:nvSpPr>
        <p:spPr>
          <a:xfrm>
            <a:off x="9336600" y="5139360"/>
            <a:ext cx="602280" cy="431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rgbClr val="595959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08363A6-8E96-48F8-8DB8-E3F523F3468D}" type="slidenum">
              <a:rPr b="0" lang="en-US" sz="1000" spc="-1" strike="noStrike">
                <a:solidFill>
                  <a:srgbClr val="595959"/>
                </a:solidFill>
                <a:latin typeface="Arial"/>
                <a:ea typeface="Arial"/>
              </a:rPr>
              <a:t>29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4" name="Google Shape;111;p 2"/>
          <p:cNvSpPr/>
          <p:nvPr/>
        </p:nvSpPr>
        <p:spPr>
          <a:xfrm>
            <a:off x="82440" y="-13320"/>
            <a:ext cx="8123760" cy="62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520" spc="-1" strike="noStrike">
                <a:solidFill>
                  <a:srgbClr val="000000"/>
                </a:solidFill>
                <a:latin typeface="Arial"/>
                <a:ea typeface="Arial"/>
              </a:rPr>
              <a:t>Quark gluon plasma</a:t>
            </a:r>
            <a:endParaRPr b="0" lang="en-US" sz="25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5" name="Google Shape;112;p 2"/>
          <p:cNvSpPr/>
          <p:nvPr/>
        </p:nvSpPr>
        <p:spPr>
          <a:xfrm>
            <a:off x="82440" y="449640"/>
            <a:ext cx="8123760" cy="62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i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Мотивацията за ALICE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6" name="Google Shape;113;p 2" descr=""/>
          <p:cNvPicPr/>
          <p:nvPr/>
        </p:nvPicPr>
        <p:blipFill>
          <a:blip r:embed="rId1"/>
          <a:stretch/>
        </p:blipFill>
        <p:spPr>
          <a:xfrm>
            <a:off x="9307080" y="55080"/>
            <a:ext cx="718560" cy="861120"/>
          </a:xfrm>
          <a:prstGeom prst="rect">
            <a:avLst/>
          </a:prstGeom>
          <a:ln w="0">
            <a:noFill/>
          </a:ln>
        </p:spPr>
      </p:pic>
      <p:pic>
        <p:nvPicPr>
          <p:cNvPr id="437" name="Google Shape;114;p 2" descr=""/>
          <p:cNvPicPr/>
          <p:nvPr/>
        </p:nvPicPr>
        <p:blipFill>
          <a:blip r:embed="rId2"/>
          <a:stretch/>
        </p:blipFill>
        <p:spPr>
          <a:xfrm>
            <a:off x="208080" y="2201760"/>
            <a:ext cx="6149880" cy="3193920"/>
          </a:xfrm>
          <a:prstGeom prst="rect">
            <a:avLst/>
          </a:prstGeom>
          <a:ln w="0">
            <a:noFill/>
          </a:ln>
        </p:spPr>
      </p:pic>
      <p:sp>
        <p:nvSpPr>
          <p:cNvPr id="438" name="Google Shape;115;p 2"/>
          <p:cNvSpPr/>
          <p:nvPr/>
        </p:nvSpPr>
        <p:spPr>
          <a:xfrm>
            <a:off x="132840" y="5328360"/>
            <a:ext cx="4025880" cy="24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61200" bIns="612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800" spc="-1" strike="noStrike">
                <a:solidFill>
                  <a:srgbClr val="000000"/>
                </a:solidFill>
                <a:latin typeface="Arial"/>
                <a:ea typeface="Arial"/>
              </a:rPr>
              <a:t>Plot from the SQM 2026 conference - Chiara Pinto</a:t>
            </a:r>
            <a:endParaRPr b="0" lang="en-US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9" name="Google Shape;116;p 2"/>
          <p:cNvSpPr/>
          <p:nvPr/>
        </p:nvSpPr>
        <p:spPr>
          <a:xfrm>
            <a:off x="86040" y="898560"/>
            <a:ext cx="6460200" cy="117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Arial"/>
              </a:rPr>
              <a:t>ALICE изследва QGP и етапите на сблъсъци между тежки йони (HI) чрез наблюдаеми величини във финалното състояние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marL="144000" indent="-15408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Arial"/>
              </a:rPr>
              <a:t>Адронизация, адронна химия и свойства на средата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marL="144000" indent="-15408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Arial"/>
              </a:rPr>
              <a:t>Взаимодействия на средата с “твърди” проби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marL="144000" indent="-15408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Arial"/>
              </a:rPr>
              <a:t>Спектрални форми на адроните и колективни ефекти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0" name="Google Shape;117;p 2"/>
          <p:cNvSpPr/>
          <p:nvPr/>
        </p:nvSpPr>
        <p:spPr>
          <a:xfrm>
            <a:off x="6402600" y="1962000"/>
            <a:ext cx="3672000" cy="176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Arial"/>
              </a:rPr>
              <a:t>Интересните въпроси:</a:t>
            </a:r>
            <a:br>
              <a:rPr sz="1300"/>
            </a:b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marL="144000" indent="-15408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Arial"/>
              </a:rPr>
              <a:t>Начални условия и геометрия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marL="144000" indent="-15408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Arial"/>
              </a:rPr>
              <a:t>QGP: транспортни свойства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marL="144000" indent="-15408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Arial"/>
              </a:rPr>
              <a:t>QGP: температура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marL="144000" indent="-15408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Arial"/>
              </a:rPr>
              <a:t>Кога настъпва адронизация?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marL="144000" indent="-15408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Arial"/>
              </a:rPr>
              <a:t>Oстатъчно силно взаимодействие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marL="144000" indent="-15408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Arial"/>
              </a:rPr>
              <a:t>Как се образуват леките ядра?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157;p29"/>
          <p:cNvSpPr/>
          <p:nvPr/>
        </p:nvSpPr>
        <p:spPr>
          <a:xfrm>
            <a:off x="0" y="0"/>
            <a:ext cx="10074600" cy="971280"/>
          </a:xfrm>
          <a:prstGeom prst="rect">
            <a:avLst/>
          </a:prstGeom>
          <a:solidFill>
            <a:srgbClr val="efefef"/>
          </a:solidFill>
          <a:ln w="9360">
            <a:solidFill>
              <a:srgbClr val="efefe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endParaRPr b="0" lang="en-US" sz="14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42" name="PlaceHolder 1"/>
          <p:cNvSpPr>
            <a:spLocks noGrp="1"/>
          </p:cNvSpPr>
          <p:nvPr>
            <p:ph type="sldNum" idx="56"/>
          </p:nvPr>
        </p:nvSpPr>
        <p:spPr>
          <a:xfrm>
            <a:off x="9336600" y="5139360"/>
            <a:ext cx="602280" cy="431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rgbClr val="595959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4477C43-C0A0-4E6C-8992-DB6D6DC923A3}" type="slidenum">
              <a:rPr b="0" lang="en-US" sz="1000" spc="-1" strike="noStrike">
                <a:solidFill>
                  <a:srgbClr val="595959"/>
                </a:solidFill>
                <a:latin typeface="Arial"/>
                <a:ea typeface="Arial"/>
              </a:rPr>
              <a:t>29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3" name="Google Shape;159;p 3"/>
          <p:cNvSpPr/>
          <p:nvPr/>
        </p:nvSpPr>
        <p:spPr>
          <a:xfrm>
            <a:off x="82440" y="-13320"/>
            <a:ext cx="8123760" cy="62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520" spc="-1" strike="noStrike">
                <a:solidFill>
                  <a:srgbClr val="000000"/>
                </a:solidFill>
                <a:latin typeface="Arial"/>
                <a:ea typeface="Arial"/>
              </a:rPr>
              <a:t>Обобщение</a:t>
            </a:r>
            <a:endParaRPr b="0" lang="en-US" sz="252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4" name="Google Shape;160;p 3" descr=""/>
          <p:cNvPicPr/>
          <p:nvPr/>
        </p:nvPicPr>
        <p:blipFill>
          <a:blip r:embed="rId1"/>
          <a:stretch/>
        </p:blipFill>
        <p:spPr>
          <a:xfrm>
            <a:off x="9307080" y="55080"/>
            <a:ext cx="718560" cy="861120"/>
          </a:xfrm>
          <a:prstGeom prst="rect">
            <a:avLst/>
          </a:prstGeom>
          <a:ln w="0">
            <a:noFill/>
          </a:ln>
        </p:spPr>
      </p:pic>
      <p:pic>
        <p:nvPicPr>
          <p:cNvPr id="445" name="Google Shape;161;p 2" descr=""/>
          <p:cNvPicPr/>
          <p:nvPr/>
        </p:nvPicPr>
        <p:blipFill>
          <a:blip r:embed="rId2"/>
          <a:stretch/>
        </p:blipFill>
        <p:spPr>
          <a:xfrm>
            <a:off x="1622880" y="1047600"/>
            <a:ext cx="6995880" cy="3633480"/>
          </a:xfrm>
          <a:prstGeom prst="rect">
            <a:avLst/>
          </a:prstGeom>
          <a:ln w="0">
            <a:noFill/>
          </a:ln>
        </p:spPr>
      </p:pic>
      <p:sp>
        <p:nvSpPr>
          <p:cNvPr id="446" name="Google Shape;162;p 2"/>
          <p:cNvSpPr/>
          <p:nvPr/>
        </p:nvSpPr>
        <p:spPr>
          <a:xfrm>
            <a:off x="5955840" y="4757760"/>
            <a:ext cx="1304280" cy="3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Фемтоскопия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7" name="Google Shape;163;p 2"/>
          <p:cNvSpPr/>
          <p:nvPr/>
        </p:nvSpPr>
        <p:spPr>
          <a:xfrm>
            <a:off x="4210920" y="4784760"/>
            <a:ext cx="1418400" cy="3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Коалесценция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8" name="Google Shape;164;p 2"/>
          <p:cNvSpPr/>
          <p:nvPr/>
        </p:nvSpPr>
        <p:spPr>
          <a:xfrm>
            <a:off x="2414160" y="4784760"/>
            <a:ext cx="1418400" cy="3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FoCal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9" name="Google Shape;165;p 2"/>
          <p:cNvSpPr/>
          <p:nvPr/>
        </p:nvSpPr>
        <p:spPr>
          <a:xfrm flipH="1" rot="10800000">
            <a:off x="6307560" y="4352400"/>
            <a:ext cx="2520" cy="378720"/>
          </a:xfrm>
          <a:prstGeom prst="straightConnector1">
            <a:avLst/>
          </a:prstGeom>
          <a:noFill/>
          <a:ln w="93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50" name="Google Shape;166;p 3"/>
          <p:cNvSpPr/>
          <p:nvPr/>
        </p:nvSpPr>
        <p:spPr>
          <a:xfrm flipH="1" rot="10800000">
            <a:off x="5032800" y="4037760"/>
            <a:ext cx="462240" cy="720000"/>
          </a:xfrm>
          <a:prstGeom prst="straightConnector1">
            <a:avLst/>
          </a:prstGeom>
          <a:noFill/>
          <a:ln w="93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51" name="Google Shape;167;p 2"/>
          <p:cNvSpPr/>
          <p:nvPr/>
        </p:nvSpPr>
        <p:spPr>
          <a:xfrm flipH="1" rot="10800000">
            <a:off x="2871000" y="4019040"/>
            <a:ext cx="2880" cy="840960"/>
          </a:xfrm>
          <a:prstGeom prst="straightConnector1">
            <a:avLst/>
          </a:prstGeom>
          <a:noFill/>
          <a:ln w="93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52" name="Google Shape;168;p 2"/>
          <p:cNvSpPr/>
          <p:nvPr/>
        </p:nvSpPr>
        <p:spPr>
          <a:xfrm>
            <a:off x="82440" y="449640"/>
            <a:ext cx="8123760" cy="62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i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Приноса на катедра Атомна Физика към ALICE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173;p30"/>
          <p:cNvSpPr/>
          <p:nvPr/>
        </p:nvSpPr>
        <p:spPr>
          <a:xfrm>
            <a:off x="0" y="0"/>
            <a:ext cx="10074600" cy="971280"/>
          </a:xfrm>
          <a:prstGeom prst="rect">
            <a:avLst/>
          </a:prstGeom>
          <a:solidFill>
            <a:srgbClr val="efefef"/>
          </a:solidFill>
          <a:ln w="9360">
            <a:solidFill>
              <a:srgbClr val="efefe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endParaRPr b="0" lang="en-US" sz="14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54" name="PlaceHolder 1"/>
          <p:cNvSpPr>
            <a:spLocks noGrp="1"/>
          </p:cNvSpPr>
          <p:nvPr>
            <p:ph type="sldNum" idx="57"/>
          </p:nvPr>
        </p:nvSpPr>
        <p:spPr>
          <a:xfrm>
            <a:off x="9336600" y="5139360"/>
            <a:ext cx="602280" cy="431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000" spc="-1" strike="noStrike">
                <a:solidFill>
                  <a:srgbClr val="595959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97B6038-3D45-46AB-8E37-1A8A6F2EC9E2}" type="slidenum">
              <a:rPr b="0" lang="en-US" sz="1000" spc="-1" strike="noStrike">
                <a:solidFill>
                  <a:srgbClr val="595959"/>
                </a:solidFill>
                <a:latin typeface="Arial"/>
                <a:ea typeface="Arial"/>
              </a:rPr>
              <a:t>29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5" name="Google Shape;175;p 2"/>
          <p:cNvSpPr/>
          <p:nvPr/>
        </p:nvSpPr>
        <p:spPr>
          <a:xfrm>
            <a:off x="82440" y="-13320"/>
            <a:ext cx="8123760" cy="62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520" spc="-1" strike="noStrike">
                <a:solidFill>
                  <a:srgbClr val="000000"/>
                </a:solidFill>
                <a:latin typeface="Arial"/>
                <a:ea typeface="Arial"/>
              </a:rPr>
              <a:t>FoCal</a:t>
            </a:r>
            <a:endParaRPr b="0" lang="en-US" sz="25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6" name="Google Shape;176;p 2"/>
          <p:cNvSpPr/>
          <p:nvPr/>
        </p:nvSpPr>
        <p:spPr>
          <a:xfrm>
            <a:off x="82440" y="449640"/>
            <a:ext cx="8123760" cy="62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i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Калориметър за RUN4 (след 2029 г.)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7" name="Google Shape;177;p 2" descr=""/>
          <p:cNvPicPr/>
          <p:nvPr/>
        </p:nvPicPr>
        <p:blipFill>
          <a:blip r:embed="rId1"/>
          <a:stretch/>
        </p:blipFill>
        <p:spPr>
          <a:xfrm>
            <a:off x="9307080" y="55080"/>
            <a:ext cx="718560" cy="861120"/>
          </a:xfrm>
          <a:prstGeom prst="rect">
            <a:avLst/>
          </a:prstGeom>
          <a:ln w="0">
            <a:noFill/>
          </a:ln>
        </p:spPr>
      </p:pic>
      <p:pic>
        <p:nvPicPr>
          <p:cNvPr id="458" name="Google Shape;178;p 3" descr=""/>
          <p:cNvPicPr/>
          <p:nvPr/>
        </p:nvPicPr>
        <p:blipFill>
          <a:blip r:embed="rId2"/>
          <a:stretch/>
        </p:blipFill>
        <p:spPr>
          <a:xfrm>
            <a:off x="40680" y="1154880"/>
            <a:ext cx="5913000" cy="2934360"/>
          </a:xfrm>
          <a:prstGeom prst="rect">
            <a:avLst/>
          </a:prstGeom>
          <a:ln w="0">
            <a:noFill/>
          </a:ln>
        </p:spPr>
      </p:pic>
      <p:sp>
        <p:nvSpPr>
          <p:cNvPr id="459" name="Google Shape;179;p 3"/>
          <p:cNvSpPr/>
          <p:nvPr/>
        </p:nvSpPr>
        <p:spPr>
          <a:xfrm>
            <a:off x="82080" y="1191600"/>
            <a:ext cx="463320" cy="29880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endParaRPr b="0" lang="en-US" sz="14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460" name="Google Shape;180;p 3" descr=""/>
          <p:cNvPicPr/>
          <p:nvPr/>
        </p:nvPicPr>
        <p:blipFill>
          <a:blip r:embed="rId3"/>
          <a:stretch/>
        </p:blipFill>
        <p:spPr>
          <a:xfrm>
            <a:off x="6007320" y="1258920"/>
            <a:ext cx="4018320" cy="2059920"/>
          </a:xfrm>
          <a:prstGeom prst="rect">
            <a:avLst/>
          </a:prstGeom>
          <a:ln w="0">
            <a:noFill/>
          </a:ln>
        </p:spPr>
      </p:pic>
      <p:sp>
        <p:nvSpPr>
          <p:cNvPr id="461" name="Google Shape;181;p 3"/>
          <p:cNvSpPr/>
          <p:nvPr/>
        </p:nvSpPr>
        <p:spPr>
          <a:xfrm>
            <a:off x="136440" y="4273200"/>
            <a:ext cx="5722200" cy="77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 marL="144000" indent="-15408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Arial"/>
              </a:rPr>
              <a:t>При следващия ъпгрейд на ALICE, ще се добави калориметър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marL="144000" indent="-15408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Arial"/>
              </a:rPr>
              <a:t>Ще се покрие псевдобързината 3.4 &lt; η &lt; 5.8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marL="144000" indent="-15408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Arial"/>
              </a:rPr>
              <a:t>Ще се намира на 7 м. от точката на сблъсък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2" name="Google Shape;182;p 3"/>
          <p:cNvSpPr/>
          <p:nvPr/>
        </p:nvSpPr>
        <p:spPr>
          <a:xfrm>
            <a:off x="5936760" y="3478320"/>
            <a:ext cx="4159440" cy="157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Arial"/>
              </a:rPr>
              <a:t>Цел: изследване на глуонното насищане</a:t>
            </a:r>
            <a:br>
              <a:rPr sz="1300"/>
            </a:b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marL="144000" indent="-15408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Arial"/>
              </a:rPr>
              <a:t>FoCal-E: финосегментиран електромагнитен калориметър 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marL="144000" indent="-15408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Arial"/>
              </a:rPr>
              <a:t>FoCal-H: адронен калориметър (метален сцинтилатор) позволяващ изолирането на фотони и засичане на джетове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3" name="PlaceHolder 2"/>
          <p:cNvSpPr>
            <a:spLocks noGrp="1"/>
          </p:cNvSpPr>
          <p:nvPr>
            <p:ph/>
          </p:nvPr>
        </p:nvSpPr>
        <p:spPr>
          <a:xfrm>
            <a:off x="457200" y="5050080"/>
            <a:ext cx="8685000" cy="509400"/>
          </a:xfrm>
          <a:prstGeom prst="rect">
            <a:avLst/>
          </a:prstGeom>
          <a:noFill/>
          <a:ln w="0">
            <a:solidFill>
              <a:srgbClr val="3465a4"/>
            </a:solidFill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414"/>
              </a:spcBef>
              <a:buNone/>
              <a:tabLst>
                <a:tab algn="l" pos="0"/>
              </a:tabLst>
            </a:pPr>
            <a:r>
              <a:rPr b="1" lang="en-US" sz="2000" spc="-1" strike="noStrike">
                <a:solidFill>
                  <a:srgbClr val="c9211e"/>
                </a:solidFill>
                <a:latin typeface="Times New Roman"/>
                <a:ea typeface="Noto Sans CJK SC"/>
              </a:rPr>
              <a:t>For details see the presentation by head assist. prof. Dimitar Mihaylov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/>
          </p:nvPr>
        </p:nvSpPr>
        <p:spPr>
          <a:xfrm>
            <a:off x="2134800" y="5266440"/>
            <a:ext cx="5991120" cy="254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</a:rPr>
              <a:t>Reported by  Dimitar Mihaylov (SU)  at </a:t>
            </a:r>
            <a:r>
              <a:rPr b="0" lang="en-US" sz="1600" spc="-1" strike="noStrike" u="sng">
                <a:solidFill>
                  <a:srgbClr val="0000ee"/>
                </a:solidFill>
                <a:uFillTx/>
                <a:latin typeface="Times New Roman"/>
                <a:hlinkClick r:id="rId1"/>
              </a:rPr>
              <a:t>CERN LPCC seminar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5" name="" descr=""/>
          <p:cNvPicPr/>
          <p:nvPr/>
        </p:nvPicPr>
        <p:blipFill>
          <a:blip r:embed="rId2"/>
          <a:stretch/>
        </p:blipFill>
        <p:spPr>
          <a:xfrm>
            <a:off x="1168200" y="577800"/>
            <a:ext cx="8202600" cy="4640760"/>
          </a:xfrm>
          <a:prstGeom prst="rect">
            <a:avLst/>
          </a:prstGeom>
          <a:ln w="0">
            <a:noFill/>
          </a:ln>
        </p:spPr>
      </p:pic>
      <p:sp>
        <p:nvSpPr>
          <p:cNvPr id="466" name="PlaceHolder 2"/>
          <p:cNvSpPr>
            <a:spLocks noGrp="1"/>
          </p:cNvSpPr>
          <p:nvPr>
            <p:ph/>
          </p:nvPr>
        </p:nvSpPr>
        <p:spPr>
          <a:xfrm>
            <a:off x="1143000" y="79200"/>
            <a:ext cx="8685000" cy="509400"/>
          </a:xfrm>
          <a:prstGeom prst="rect">
            <a:avLst/>
          </a:prstGeom>
          <a:noFill/>
          <a:ln w="0">
            <a:solidFill>
              <a:srgbClr val="3465a4"/>
            </a:solidFill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414"/>
              </a:spcBef>
              <a:buNone/>
              <a:tabLst>
                <a:tab algn="l" pos="0"/>
              </a:tabLst>
            </a:pPr>
            <a:r>
              <a:rPr b="1" lang="en-US" sz="2000" spc="-1" strike="noStrike">
                <a:solidFill>
                  <a:srgbClr val="c9211e"/>
                </a:solidFill>
                <a:latin typeface="Times New Roman"/>
                <a:ea typeface="Noto Sans CJK SC"/>
              </a:rPr>
              <a:t>For details see the presentation by head assist. prof. Dimitar Mihaylov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PlaceHolder 1"/>
          <p:cNvSpPr>
            <a:spLocks noGrp="1"/>
          </p:cNvSpPr>
          <p:nvPr>
            <p:ph type="title"/>
          </p:nvPr>
        </p:nvSpPr>
        <p:spPr>
          <a:xfrm>
            <a:off x="2057400" y="-142200"/>
            <a:ext cx="6627600" cy="1236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Повече за PADME и ALICE 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8" name="" descr=""/>
          <p:cNvPicPr/>
          <p:nvPr/>
        </p:nvPicPr>
        <p:blipFill>
          <a:blip r:embed="rId1"/>
          <a:stretch/>
        </p:blipFill>
        <p:spPr>
          <a:xfrm>
            <a:off x="331560" y="2770200"/>
            <a:ext cx="9398880" cy="769320"/>
          </a:xfrm>
          <a:prstGeom prst="rect">
            <a:avLst/>
          </a:prstGeom>
          <a:ln w="0">
            <a:noFill/>
          </a:ln>
        </p:spPr>
      </p:pic>
      <p:pic>
        <p:nvPicPr>
          <p:cNvPr id="469" name="" descr=""/>
          <p:cNvPicPr/>
          <p:nvPr/>
        </p:nvPicPr>
        <p:blipFill>
          <a:blip r:embed="rId2"/>
          <a:stretch/>
        </p:blipFill>
        <p:spPr>
          <a:xfrm>
            <a:off x="384120" y="1199880"/>
            <a:ext cx="9294120" cy="597960"/>
          </a:xfrm>
          <a:prstGeom prst="rect">
            <a:avLst/>
          </a:prstGeom>
          <a:ln w="0">
            <a:noFill/>
          </a:ln>
        </p:spPr>
      </p:pic>
      <p:pic>
        <p:nvPicPr>
          <p:cNvPr id="470" name="" descr=""/>
          <p:cNvPicPr/>
          <p:nvPr/>
        </p:nvPicPr>
        <p:blipFill>
          <a:blip r:embed="rId3"/>
          <a:stretch/>
        </p:blipFill>
        <p:spPr>
          <a:xfrm>
            <a:off x="331920" y="1860840"/>
            <a:ext cx="9398880" cy="788400"/>
          </a:xfrm>
          <a:prstGeom prst="rect">
            <a:avLst/>
          </a:prstGeom>
          <a:ln w="0">
            <a:noFill/>
          </a:ln>
        </p:spPr>
      </p:pic>
      <p:pic>
        <p:nvPicPr>
          <p:cNvPr id="471" name="" descr=""/>
          <p:cNvPicPr/>
          <p:nvPr/>
        </p:nvPicPr>
        <p:blipFill>
          <a:blip r:embed="rId4"/>
          <a:stretch/>
        </p:blipFill>
        <p:spPr>
          <a:xfrm>
            <a:off x="288720" y="3631680"/>
            <a:ext cx="9484920" cy="826560"/>
          </a:xfrm>
          <a:prstGeom prst="rect">
            <a:avLst/>
          </a:prstGeom>
          <a:ln w="0">
            <a:noFill/>
          </a:ln>
        </p:spPr>
      </p:pic>
      <p:pic>
        <p:nvPicPr>
          <p:cNvPr id="472" name="" descr=""/>
          <p:cNvPicPr/>
          <p:nvPr/>
        </p:nvPicPr>
        <p:blipFill>
          <a:blip r:embed="rId5"/>
          <a:stretch/>
        </p:blipFill>
        <p:spPr>
          <a:xfrm>
            <a:off x="330120" y="4555080"/>
            <a:ext cx="9438480" cy="675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title"/>
          </p:nvPr>
        </p:nvSpPr>
        <p:spPr>
          <a:xfrm>
            <a:off x="1503000" y="27000"/>
            <a:ext cx="7457760" cy="61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96% water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74" name="" descr=""/>
          <p:cNvPicPr/>
          <p:nvPr/>
        </p:nvPicPr>
        <p:blipFill>
          <a:blip r:embed="rId1"/>
          <a:stretch/>
        </p:blipFill>
        <p:spPr>
          <a:xfrm>
            <a:off x="9342720" y="103320"/>
            <a:ext cx="703080" cy="703080"/>
          </a:xfrm>
          <a:prstGeom prst="rect">
            <a:avLst/>
          </a:prstGeom>
          <a:ln w="0">
            <a:noFill/>
          </a:ln>
        </p:spPr>
      </p:pic>
      <p:pic>
        <p:nvPicPr>
          <p:cNvPr id="475" name="" descr=""/>
          <p:cNvPicPr/>
          <p:nvPr/>
        </p:nvPicPr>
        <p:blipFill>
          <a:blip r:embed="rId2"/>
          <a:stretch/>
        </p:blipFill>
        <p:spPr>
          <a:xfrm>
            <a:off x="2057400" y="750960"/>
            <a:ext cx="6804000" cy="485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PlaceHolder 1"/>
          <p:cNvSpPr>
            <a:spLocks noGrp="1"/>
          </p:cNvSpPr>
          <p:nvPr>
            <p:ph type="title"/>
          </p:nvPr>
        </p:nvSpPr>
        <p:spPr>
          <a:xfrm>
            <a:off x="1503000" y="27000"/>
            <a:ext cx="7457760" cy="61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CMS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77" name="" descr=""/>
          <p:cNvPicPr/>
          <p:nvPr/>
        </p:nvPicPr>
        <p:blipFill>
          <a:blip r:embed="rId1"/>
          <a:stretch/>
        </p:blipFill>
        <p:spPr>
          <a:xfrm>
            <a:off x="9342720" y="103320"/>
            <a:ext cx="703080" cy="703080"/>
          </a:xfrm>
          <a:prstGeom prst="rect">
            <a:avLst/>
          </a:prstGeom>
          <a:ln w="0">
            <a:noFill/>
          </a:ln>
        </p:spPr>
      </p:pic>
      <p:sp>
        <p:nvSpPr>
          <p:cNvPr id="478" name=""/>
          <p:cNvSpPr/>
          <p:nvPr/>
        </p:nvSpPr>
        <p:spPr>
          <a:xfrm>
            <a:off x="1371600" y="1259640"/>
            <a:ext cx="3102840" cy="149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проф. дфзн Л. Литов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доц д-р Б. Павлов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bg-BG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доц. д-р П. Петков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bg-BG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д-р А. Димитров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bg-BG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докторант М. Пехливанова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9" name=""/>
          <p:cNvSpPr/>
          <p:nvPr/>
        </p:nvSpPr>
        <p:spPr>
          <a:xfrm>
            <a:off x="7360200" y="1371960"/>
            <a:ext cx="2022120" cy="149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Noto Sans CJK SC"/>
              </a:rPr>
              <a:t>д-р </a:t>
            </a:r>
            <a:r>
              <a:rPr b="0" lang="bg-BG" sz="2000" spc="-1" strike="noStrike">
                <a:solidFill>
                  <a:srgbClr val="000000"/>
                </a:solidFill>
                <a:latin typeface="Times New Roman"/>
                <a:ea typeface="Noto Sans CJK SC"/>
              </a:rPr>
              <a:t>Е. Шумка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Noto Sans CJK SC"/>
              </a:rPr>
              <a:t>физик Т. Иванов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bg-BG" sz="2000" spc="-1" strike="noStrike">
                <a:solidFill>
                  <a:srgbClr val="000000"/>
                </a:solidFill>
                <a:latin typeface="Times New Roman"/>
                <a:ea typeface="Noto Sans CJK SC"/>
              </a:rPr>
              <a:t>физик А. Петров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bg-BG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А. Киркова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0" name=""/>
          <p:cNvSpPr/>
          <p:nvPr/>
        </p:nvSpPr>
        <p:spPr>
          <a:xfrm>
            <a:off x="4156200" y="3783960"/>
            <a:ext cx="1770840" cy="149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bg-BG" sz="2000" spc="-1" strike="noStrike">
                <a:solidFill>
                  <a:srgbClr val="000000"/>
                </a:solidFill>
                <a:latin typeface="Times New Roman"/>
                <a:ea typeface="Noto Sans CJK SC"/>
              </a:rPr>
              <a:t>студенти: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bg-BG" sz="2000" spc="-1" strike="noStrike">
                <a:solidFill>
                  <a:srgbClr val="000000"/>
                </a:solidFill>
                <a:latin typeface="Times New Roman"/>
                <a:ea typeface="Noto Sans CJK SC"/>
              </a:rPr>
              <a:t>Г. Бистрев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bg-BG" sz="2000" spc="-1" strike="noStrike">
                <a:solidFill>
                  <a:srgbClr val="000000"/>
                </a:solidFill>
                <a:latin typeface="Times New Roman"/>
                <a:ea typeface="Noto Sans CJK SC"/>
              </a:rPr>
              <a:t>В. Асова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bg-BG" sz="2000" spc="-1" strike="noStrike">
                <a:solidFill>
                  <a:srgbClr val="000000"/>
                </a:solidFill>
                <a:latin typeface="Times New Roman"/>
                <a:ea typeface="Noto Sans CJK SC"/>
              </a:rPr>
              <a:t>Н. Костадинов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PlaceHolder 1"/>
          <p:cNvSpPr>
            <a:spLocks noGrp="1"/>
          </p:cNvSpPr>
          <p:nvPr>
            <p:ph type="title"/>
          </p:nvPr>
        </p:nvSpPr>
        <p:spPr>
          <a:xfrm>
            <a:off x="1503000" y="27000"/>
            <a:ext cx="7457760" cy="61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CMS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82" name="" descr=""/>
          <p:cNvPicPr/>
          <p:nvPr/>
        </p:nvPicPr>
        <p:blipFill>
          <a:blip r:embed="rId1"/>
          <a:stretch/>
        </p:blipFill>
        <p:spPr>
          <a:xfrm>
            <a:off x="9342720" y="103320"/>
            <a:ext cx="703080" cy="703080"/>
          </a:xfrm>
          <a:prstGeom prst="rect">
            <a:avLst/>
          </a:prstGeom>
          <a:ln w="0">
            <a:noFill/>
          </a:ln>
        </p:spPr>
      </p:pic>
      <p:pic>
        <p:nvPicPr>
          <p:cNvPr id="483" name="" descr=""/>
          <p:cNvPicPr/>
          <p:nvPr/>
        </p:nvPicPr>
        <p:blipFill>
          <a:blip r:embed="rId2"/>
          <a:stretch/>
        </p:blipFill>
        <p:spPr>
          <a:xfrm>
            <a:off x="1503000" y="718920"/>
            <a:ext cx="7480800" cy="4921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Institutes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85" name="" descr=""/>
          <p:cNvPicPr/>
          <p:nvPr/>
        </p:nvPicPr>
        <p:blipFill>
          <a:blip r:embed="rId1"/>
          <a:stretch/>
        </p:blipFill>
        <p:spPr>
          <a:xfrm>
            <a:off x="3830400" y="546480"/>
            <a:ext cx="2225520" cy="4498920"/>
          </a:xfrm>
          <a:prstGeom prst="rect">
            <a:avLst/>
          </a:prstGeom>
          <a:ln w="0">
            <a:noFill/>
          </a:ln>
        </p:spPr>
      </p:pic>
      <p:pic>
        <p:nvPicPr>
          <p:cNvPr id="486" name="" descr=""/>
          <p:cNvPicPr/>
          <p:nvPr/>
        </p:nvPicPr>
        <p:blipFill>
          <a:blip r:embed="rId2"/>
          <a:stretch/>
        </p:blipFill>
        <p:spPr>
          <a:xfrm>
            <a:off x="7250040" y="1100160"/>
            <a:ext cx="1702800" cy="2543760"/>
          </a:xfrm>
          <a:prstGeom prst="rect">
            <a:avLst/>
          </a:prstGeom>
          <a:ln w="0">
            <a:noFill/>
          </a:ln>
        </p:spPr>
      </p:pic>
      <p:pic>
        <p:nvPicPr>
          <p:cNvPr id="487" name="" descr=""/>
          <p:cNvPicPr/>
          <p:nvPr/>
        </p:nvPicPr>
        <p:blipFill>
          <a:blip r:embed="rId3"/>
          <a:stretch/>
        </p:blipFill>
        <p:spPr>
          <a:xfrm>
            <a:off x="224640" y="1064880"/>
            <a:ext cx="3298320" cy="2175840"/>
          </a:xfrm>
          <a:prstGeom prst="rect">
            <a:avLst/>
          </a:prstGeom>
          <a:ln w="0">
            <a:noFill/>
          </a:ln>
        </p:spPr>
      </p:pic>
      <p:sp>
        <p:nvSpPr>
          <p:cNvPr id="488" name=""/>
          <p:cNvSpPr/>
          <p:nvPr/>
        </p:nvSpPr>
        <p:spPr>
          <a:xfrm>
            <a:off x="-94680" y="3424680"/>
            <a:ext cx="3295440" cy="115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en-US" sz="2200" spc="-1" strike="noStrike">
                <a:solidFill>
                  <a:srgbClr val="c9211e"/>
                </a:solidFill>
                <a:highlight>
                  <a:srgbClr val="ffff00"/>
                </a:highlight>
                <a:latin typeface="Times New Roman"/>
                <a:ea typeface="DejaVu Sans"/>
              </a:rPr>
              <a:t>INRNE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c9211e"/>
                </a:solidFill>
                <a:latin typeface="Times New Roman"/>
                <a:ea typeface="DejaVu Sans"/>
              </a:rPr>
              <a:t>Institue for Nuclear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c9211e"/>
                </a:solidFill>
                <a:latin typeface="Times New Roman"/>
                <a:ea typeface="DejaVu Sans"/>
              </a:rPr>
              <a:t>Research and Nuclear Energy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c9211e"/>
                </a:solidFill>
                <a:latin typeface="Times New Roman"/>
                <a:ea typeface="DejaVu Sans"/>
              </a:rPr>
              <a:t>(Bulgarian Academy of Science)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9" name=""/>
          <p:cNvSpPr/>
          <p:nvPr/>
        </p:nvSpPr>
        <p:spPr>
          <a:xfrm>
            <a:off x="4153680" y="5045040"/>
            <a:ext cx="1747080" cy="65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en-US" sz="2200" spc="-1" strike="noStrike">
                <a:solidFill>
                  <a:srgbClr val="c9211e"/>
                </a:solidFill>
                <a:highlight>
                  <a:srgbClr val="ffff00"/>
                </a:highlight>
                <a:latin typeface="Times New Roman"/>
                <a:ea typeface="DejaVu Sans"/>
              </a:rPr>
              <a:t>SU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c9211e"/>
                </a:solidFill>
                <a:latin typeface="Times New Roman"/>
                <a:ea typeface="DejaVu Sans"/>
              </a:rPr>
              <a:t>Sofia University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0" name=""/>
          <p:cNvSpPr/>
          <p:nvPr/>
        </p:nvSpPr>
        <p:spPr>
          <a:xfrm>
            <a:off x="6674040" y="3929400"/>
            <a:ext cx="3295440" cy="115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en-US" sz="2200" spc="-1" strike="noStrike">
                <a:solidFill>
                  <a:srgbClr val="c9211e"/>
                </a:solidFill>
                <a:highlight>
                  <a:srgbClr val="ffff00"/>
                </a:highlight>
                <a:latin typeface="Times New Roman"/>
                <a:ea typeface="DejaVu Sans"/>
              </a:rPr>
              <a:t>ISER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c9211e"/>
                </a:solidFill>
                <a:latin typeface="Times New Roman"/>
                <a:ea typeface="DejaVu Sans"/>
              </a:rPr>
              <a:t>Institute of System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c9211e"/>
                </a:solidFill>
                <a:latin typeface="Times New Roman"/>
                <a:ea typeface="DejaVu Sans"/>
              </a:rPr>
              <a:t>Engeneering and Robotics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c9211e"/>
                </a:solidFill>
                <a:latin typeface="Times New Roman"/>
                <a:ea typeface="DejaVu Sans"/>
              </a:rPr>
              <a:t>(Bulgarian Academy of Science)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HCAL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92" name="" descr=""/>
          <p:cNvPicPr/>
          <p:nvPr/>
        </p:nvPicPr>
        <p:blipFill>
          <a:blip r:embed="rId1"/>
          <a:stretch/>
        </p:blipFill>
        <p:spPr>
          <a:xfrm>
            <a:off x="1201320" y="1415880"/>
            <a:ext cx="3358080" cy="2321640"/>
          </a:xfrm>
          <a:prstGeom prst="rect">
            <a:avLst/>
          </a:prstGeom>
          <a:ln w="0">
            <a:noFill/>
          </a:ln>
        </p:spPr>
      </p:pic>
      <p:pic>
        <p:nvPicPr>
          <p:cNvPr id="493" name="Picture 26" descr="Picture 10"/>
          <p:cNvPicPr/>
          <p:nvPr/>
        </p:nvPicPr>
        <p:blipFill>
          <a:blip r:embed="rId2"/>
          <a:stretch/>
        </p:blipFill>
        <p:spPr>
          <a:xfrm>
            <a:off x="5313960" y="1416600"/>
            <a:ext cx="3826080" cy="2303280"/>
          </a:xfrm>
          <a:prstGeom prst="rect">
            <a:avLst/>
          </a:prstGeom>
          <a:ln w="0">
            <a:noFill/>
          </a:ln>
          <a:effectLst>
            <a:outerShdw blurRad="0" dir="2700000" dist="16800" rotWithShape="0">
              <a:srgbClr val="808080"/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1511280" y="119520"/>
            <a:ext cx="7219440" cy="756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chemeClr val="dk1"/>
                </a:solidFill>
                <a:latin typeface="Comic Sans MS"/>
              </a:rPr>
              <a:t>NA61/SHINE 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Rectangle 3"/>
          <p:cNvSpPr/>
          <p:nvPr/>
        </p:nvSpPr>
        <p:spPr>
          <a:xfrm>
            <a:off x="252000" y="819000"/>
            <a:ext cx="9822600" cy="249840"/>
          </a:xfrm>
          <a:prstGeom prst="rect">
            <a:avLst/>
          </a:prstGeom>
          <a:solidFill>
            <a:srgbClr val="00b050"/>
          </a:solidFill>
          <a:ln w="25560">
            <a:solidFill>
              <a:srgbClr val="4f81b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2400" spc="-1" strike="noStrike">
              <a:solidFill>
                <a:schemeClr val="dk1"/>
              </a:solidFill>
              <a:latin typeface="Comic Sans MS"/>
              <a:ea typeface="DejaVu Sans"/>
            </a:endParaRPr>
          </a:p>
        </p:txBody>
      </p:sp>
      <p:pic>
        <p:nvPicPr>
          <p:cNvPr id="200" name="Picture 3" descr="https://www.uni-sofia.bg/var/ezwebin_site/storage/images/media/files/su_docs/visia/logo_su/logo_su_eng/logo_su_eng_vertical_background2/1156078-1-bul-BG/logo_su_eng_vertical_background.png"/>
          <p:cNvPicPr/>
          <p:nvPr/>
        </p:nvPicPr>
        <p:blipFill>
          <a:blip r:embed="rId1"/>
          <a:stretch/>
        </p:blipFill>
        <p:spPr>
          <a:xfrm>
            <a:off x="239760" y="122760"/>
            <a:ext cx="1101600" cy="121788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5" descr=""/>
          <p:cNvPicPr/>
          <p:nvPr/>
        </p:nvPicPr>
        <p:blipFill>
          <a:blip r:embed="rId2"/>
          <a:stretch/>
        </p:blipFill>
        <p:spPr>
          <a:xfrm>
            <a:off x="8480880" y="61560"/>
            <a:ext cx="1378080" cy="681480"/>
          </a:xfrm>
          <a:prstGeom prst="rect">
            <a:avLst/>
          </a:prstGeom>
          <a:ln w="0">
            <a:noFill/>
          </a:ln>
        </p:spPr>
      </p:pic>
      <p:sp>
        <p:nvSpPr>
          <p:cNvPr id="202" name="Rectangle 4"/>
          <p:cNvSpPr/>
          <p:nvPr/>
        </p:nvSpPr>
        <p:spPr>
          <a:xfrm>
            <a:off x="5327640" y="1739520"/>
            <a:ext cx="4280400" cy="258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bg-BG" sz="1600" spc="-1" strike="noStrike">
                <a:solidFill>
                  <a:schemeClr val="dk1"/>
                </a:solidFill>
                <a:latin typeface="Comic Sans MS"/>
                <a:ea typeface="DejaVu Sans"/>
              </a:rPr>
              <a:t>Разположен в ЦЕРН на ускорителя </a:t>
            </a:r>
            <a:r>
              <a:rPr b="0" lang="en-US" sz="1600" spc="-1" strike="noStrike">
                <a:solidFill>
                  <a:schemeClr val="dk1"/>
                </a:solidFill>
                <a:latin typeface="Comic Sans MS"/>
                <a:ea typeface="DejaVu Sans"/>
              </a:rPr>
              <a:t>SPS.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bg-BG" sz="1600" spc="-1" strike="noStrike">
                <a:solidFill>
                  <a:schemeClr val="dk1"/>
                </a:solidFill>
                <a:latin typeface="Comic Sans MS"/>
                <a:ea typeface="DejaVu Sans"/>
              </a:rPr>
              <a:t>Изучава: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 defTabSz="9144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</a:pPr>
            <a:r>
              <a:rPr b="0" lang="bg-BG" sz="1600" spc="-1" strike="noStrike">
                <a:solidFill>
                  <a:schemeClr val="dk1"/>
                </a:solidFill>
                <a:latin typeface="Comic Sans MS"/>
                <a:ea typeface="DejaVu Sans"/>
              </a:rPr>
              <a:t> </a:t>
            </a:r>
            <a:r>
              <a:rPr b="0" lang="bg-BG" sz="1600" spc="-1" strike="noStrike">
                <a:solidFill>
                  <a:schemeClr val="dk1"/>
                </a:solidFill>
                <a:latin typeface="Comic Sans MS"/>
                <a:ea typeface="DejaVu Sans"/>
              </a:rPr>
              <a:t>Адронни добиви за нуждите на неутринни експерименти</a:t>
            </a:r>
            <a:r>
              <a:rPr b="0" lang="en-US" sz="1600" spc="-1" strike="noStrike">
                <a:solidFill>
                  <a:schemeClr val="dk1"/>
                </a:solidFill>
                <a:latin typeface="Comic Sans MS"/>
                <a:ea typeface="DejaVu Sans"/>
              </a:rPr>
              <a:t>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 defTabSz="9144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</a:pPr>
            <a:r>
              <a:rPr b="0" lang="bg-BG" sz="1600" spc="-1" strike="noStrike">
                <a:solidFill>
                  <a:schemeClr val="dk1"/>
                </a:solidFill>
                <a:latin typeface="Comic Sans MS"/>
                <a:ea typeface="DejaVu Sans"/>
              </a:rPr>
              <a:t> </a:t>
            </a:r>
            <a:r>
              <a:rPr b="0" lang="bg-BG" sz="1600" spc="-1" strike="noStrike">
                <a:solidFill>
                  <a:schemeClr val="dk1"/>
                </a:solidFill>
                <a:latin typeface="Comic Sans MS"/>
                <a:ea typeface="DejaVu Sans"/>
              </a:rPr>
              <a:t>Силни взаимодействия с фокус върху кварк-глуонната плазма</a:t>
            </a:r>
            <a:r>
              <a:rPr b="0" lang="en-US" sz="1600" spc="-1" strike="noStrike">
                <a:solidFill>
                  <a:schemeClr val="dk1"/>
                </a:solidFill>
                <a:latin typeface="Comic Sans MS"/>
                <a:ea typeface="DejaVu Sans"/>
              </a:rPr>
              <a:t>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 defTabSz="9144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</a:pPr>
            <a:r>
              <a:rPr b="0" lang="bg-BG" sz="1600" spc="-1" strike="noStrike">
                <a:solidFill>
                  <a:schemeClr val="dk1"/>
                </a:solidFill>
                <a:latin typeface="Comic Sans MS"/>
                <a:ea typeface="DejaVu Sans"/>
              </a:rPr>
              <a:t> </a:t>
            </a:r>
            <a:r>
              <a:rPr b="0" lang="bg-BG" sz="1600" spc="-1" strike="noStrike">
                <a:solidFill>
                  <a:schemeClr val="dk1"/>
                </a:solidFill>
                <a:latin typeface="Comic Sans MS"/>
                <a:ea typeface="DejaVu Sans"/>
              </a:rPr>
              <a:t>Адронни взаимодействия за космични лъчи</a:t>
            </a:r>
            <a:r>
              <a:rPr b="0" lang="en-US" sz="1600" spc="-1" strike="noStrike">
                <a:solidFill>
                  <a:schemeClr val="dk1"/>
                </a:solidFill>
                <a:latin typeface="Comic Sans MS"/>
                <a:ea typeface="DejaVu Sans"/>
              </a:rPr>
              <a:t>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3" name="Picture 6" descr=""/>
          <p:cNvPicPr/>
          <p:nvPr/>
        </p:nvPicPr>
        <p:blipFill>
          <a:blip r:embed="rId3"/>
          <a:stretch/>
        </p:blipFill>
        <p:spPr>
          <a:xfrm>
            <a:off x="587880" y="1766520"/>
            <a:ext cx="4532400" cy="1986120"/>
          </a:xfrm>
          <a:prstGeom prst="rect">
            <a:avLst/>
          </a:prstGeom>
          <a:ln w="0">
            <a:noFill/>
          </a:ln>
        </p:spPr>
      </p:pic>
      <p:sp>
        <p:nvSpPr>
          <p:cNvPr id="204" name="TextBox 1"/>
          <p:cNvSpPr/>
          <p:nvPr/>
        </p:nvSpPr>
        <p:spPr>
          <a:xfrm>
            <a:off x="2001240" y="1189800"/>
            <a:ext cx="73875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1800" spc="-1" strike="noStrike">
                <a:solidFill>
                  <a:schemeClr val="dk1"/>
                </a:solidFill>
                <a:latin typeface="Comic Sans MS"/>
                <a:ea typeface="DejaVu Sans"/>
              </a:rPr>
              <a:t>North Area 61 / SPS Heavy Ion and Neutrino Experiment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5" name="Picture 10" descr=""/>
          <p:cNvPicPr/>
          <p:nvPr/>
        </p:nvPicPr>
        <p:blipFill>
          <a:blip r:embed="rId4"/>
          <a:stretch/>
        </p:blipFill>
        <p:spPr>
          <a:xfrm>
            <a:off x="1007640" y="3905280"/>
            <a:ext cx="3272760" cy="157932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3719AD35-6179-4FB7-BEC9-596097621022}" type="slidenum">
              <a:t>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/>
          </p:cNvSpPr>
          <p:nvPr>
            <p:ph type="title"/>
          </p:nvPr>
        </p:nvSpPr>
        <p:spPr>
          <a:xfrm>
            <a:off x="3650400" y="0"/>
            <a:ext cx="274140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RPC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95" name="Picture 48" descr="Image15"/>
          <p:cNvPicPr/>
          <p:nvPr/>
        </p:nvPicPr>
        <p:blipFill>
          <a:blip r:embed="rId1"/>
          <a:stretch/>
        </p:blipFill>
        <p:spPr>
          <a:xfrm>
            <a:off x="1188720" y="1082520"/>
            <a:ext cx="3273840" cy="1761840"/>
          </a:xfrm>
          <a:prstGeom prst="rect">
            <a:avLst/>
          </a:prstGeom>
          <a:ln w="0">
            <a:noFill/>
          </a:ln>
          <a:effectLst>
            <a:outerShdw blurRad="0" dir="2700000" dist="16800" rotWithShape="0">
              <a:srgbClr val="000000"/>
            </a:outerShdw>
          </a:effectLst>
        </p:spPr>
      </p:pic>
      <p:pic>
        <p:nvPicPr>
          <p:cNvPr id="496" name="Picture 49" descr="Picture 8"/>
          <p:cNvPicPr/>
          <p:nvPr/>
        </p:nvPicPr>
        <p:blipFill>
          <a:blip r:embed="rId2"/>
          <a:stretch/>
        </p:blipFill>
        <p:spPr>
          <a:xfrm>
            <a:off x="5233320" y="1074240"/>
            <a:ext cx="4393800" cy="2338560"/>
          </a:xfrm>
          <a:prstGeom prst="rect">
            <a:avLst/>
          </a:prstGeom>
          <a:ln w="0">
            <a:noFill/>
          </a:ln>
          <a:effectLst>
            <a:outerShdw blurRad="0" dir="2700000" dist="16800" rotWithShape="0">
              <a:srgbClr val="808080"/>
            </a:outerShdw>
          </a:effectLst>
        </p:spPr>
      </p:pic>
      <p:pic>
        <p:nvPicPr>
          <p:cNvPr id="497" name="" descr=""/>
          <p:cNvPicPr/>
          <p:nvPr/>
        </p:nvPicPr>
        <p:blipFill>
          <a:blip r:embed="rId3"/>
          <a:stretch/>
        </p:blipFill>
        <p:spPr>
          <a:xfrm>
            <a:off x="19080" y="3095640"/>
            <a:ext cx="1768320" cy="2581920"/>
          </a:xfrm>
          <a:prstGeom prst="rect">
            <a:avLst/>
          </a:prstGeom>
          <a:ln cap="sq" w="12600">
            <a:solidFill>
              <a:srgbClr val="000000"/>
            </a:solidFill>
            <a:miter/>
          </a:ln>
        </p:spPr>
      </p:pic>
      <p:pic>
        <p:nvPicPr>
          <p:cNvPr id="498" name="Picture 50" descr="7352_CMS"/>
          <p:cNvPicPr/>
          <p:nvPr/>
        </p:nvPicPr>
        <p:blipFill>
          <a:blip r:embed="rId4"/>
          <a:stretch/>
        </p:blipFill>
        <p:spPr>
          <a:xfrm>
            <a:off x="5319720" y="3596400"/>
            <a:ext cx="3490560" cy="1739520"/>
          </a:xfrm>
          <a:prstGeom prst="rect">
            <a:avLst/>
          </a:prstGeom>
          <a:ln w="0">
            <a:noFill/>
          </a:ln>
          <a:effectLst>
            <a:outerShdw blurRad="0" dir="2700000" dist="16800" rotWithShape="0">
              <a:srgbClr val="808080"/>
            </a:outerShdw>
          </a:effectLst>
        </p:spPr>
      </p:pic>
      <p:pic>
        <p:nvPicPr>
          <p:cNvPr id="499" name="Picture 51" descr="Fig2"/>
          <p:cNvPicPr/>
          <p:nvPr/>
        </p:nvPicPr>
        <p:blipFill>
          <a:blip r:embed="rId5"/>
          <a:stretch/>
        </p:blipFill>
        <p:spPr>
          <a:xfrm>
            <a:off x="2304360" y="2925360"/>
            <a:ext cx="2265840" cy="2573640"/>
          </a:xfrm>
          <a:prstGeom prst="rect">
            <a:avLst/>
          </a:prstGeom>
          <a:ln w="0">
            <a:noFill/>
          </a:ln>
          <a:effectLst>
            <a:outerShdw blurRad="0" dir="2700000" dist="16800" rotWithShape="0">
              <a:srgbClr val="808080"/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2 CMS achievements awards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1" name="" descr=""/>
          <p:cNvPicPr/>
          <p:nvPr/>
        </p:nvPicPr>
        <p:blipFill>
          <a:blip r:embed="rId1"/>
          <a:stretch/>
        </p:blipFill>
        <p:spPr>
          <a:xfrm>
            <a:off x="53280" y="3351240"/>
            <a:ext cx="10074600" cy="1317240"/>
          </a:xfrm>
          <a:prstGeom prst="rect">
            <a:avLst/>
          </a:prstGeom>
          <a:ln w="0">
            <a:noFill/>
          </a:ln>
        </p:spPr>
      </p:pic>
      <p:pic>
        <p:nvPicPr>
          <p:cNvPr id="502" name="" descr=""/>
          <p:cNvPicPr/>
          <p:nvPr/>
        </p:nvPicPr>
        <p:blipFill>
          <a:blip r:embed="rId2"/>
          <a:stretch/>
        </p:blipFill>
        <p:spPr>
          <a:xfrm>
            <a:off x="17280" y="1426680"/>
            <a:ext cx="10074600" cy="1854360"/>
          </a:xfrm>
          <a:prstGeom prst="rect">
            <a:avLst/>
          </a:prstGeom>
          <a:ln w="0">
            <a:noFill/>
          </a:ln>
        </p:spPr>
      </p:pic>
      <p:sp>
        <p:nvSpPr>
          <p:cNvPr id="503" name=""/>
          <p:cNvSpPr/>
          <p:nvPr/>
        </p:nvSpPr>
        <p:spPr>
          <a:xfrm>
            <a:off x="3814560" y="4758840"/>
            <a:ext cx="1879560" cy="76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c9211e"/>
                </a:solidFill>
                <a:latin typeface="Times New Roman"/>
                <a:ea typeface="DejaVu Sans"/>
              </a:rPr>
              <a:t>2017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c9211e"/>
                </a:solidFill>
                <a:latin typeface="Times New Roman"/>
                <a:ea typeface="DejaVu Sans"/>
              </a:rPr>
              <a:t>CMS awards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title"/>
          </p:nvPr>
        </p:nvSpPr>
        <p:spPr>
          <a:xfrm>
            <a:off x="914400" y="-37800"/>
            <a:ext cx="7686360" cy="1236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ML for RPC</a:t>
            </a:r>
            <a:br>
              <a:rPr sz="4400"/>
            </a:b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5" name="Google Shape;186;p28" descr=""/>
          <p:cNvPicPr/>
          <p:nvPr/>
        </p:nvPicPr>
        <p:blipFill>
          <a:blip r:embed="rId1"/>
          <a:stretch/>
        </p:blipFill>
        <p:spPr>
          <a:xfrm>
            <a:off x="959760" y="1143720"/>
            <a:ext cx="7789680" cy="4064760"/>
          </a:xfrm>
          <a:prstGeom prst="rect">
            <a:avLst/>
          </a:prstGeom>
          <a:ln w="0">
            <a:noFill/>
          </a:ln>
          <a:effectLst>
            <a:outerShdw blurRad="190440" dir="0" dist="0" rotWithShape="0">
              <a:srgbClr val="000000">
                <a:alpha val="70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ML for RPC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7" name=""/>
          <p:cNvSpPr/>
          <p:nvPr/>
        </p:nvSpPr>
        <p:spPr>
          <a:xfrm>
            <a:off x="6836040" y="4218840"/>
            <a:ext cx="2929320" cy="30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omputer Modern"/>
                <a:ea typeface="Computer Modern"/>
              </a:rPr>
              <a:t>Mean = 0</a:t>
            </a:r>
            <a:r>
              <a:rPr b="0" i="1" lang="en-US" sz="1800" spc="-1" strike="noStrike">
                <a:solidFill>
                  <a:srgbClr val="000000"/>
                </a:solidFill>
                <a:latin typeface="Computer Modern"/>
                <a:ea typeface="Computer Modern"/>
              </a:rPr>
              <a:t>.</a:t>
            </a:r>
            <a:r>
              <a:rPr b="0" lang="en-US" sz="1800" spc="-1" strike="noStrike">
                <a:solidFill>
                  <a:srgbClr val="000000"/>
                </a:solidFill>
                <a:latin typeface="Computer Modern"/>
                <a:ea typeface="Computer Modern"/>
              </a:rPr>
              <a:t>21</a:t>
            </a:r>
            <a:r>
              <a:rPr b="0" i="1" lang="en-US" sz="1800" spc="-1" strike="noStrike">
                <a:solidFill>
                  <a:srgbClr val="000000"/>
                </a:solidFill>
                <a:latin typeface="Computer Modern"/>
                <a:ea typeface="Computer Modern"/>
              </a:rPr>
              <a:t> µ</a:t>
            </a:r>
            <a:r>
              <a:rPr b="0" lang="en-US" sz="1800" spc="-1" strike="noStrike">
                <a:solidFill>
                  <a:srgbClr val="000000"/>
                </a:solidFill>
                <a:latin typeface="Computer Modern"/>
                <a:ea typeface="Computer Modern"/>
              </a:rPr>
              <a:t>A;</a:t>
            </a:r>
            <a:r>
              <a:rPr b="0" i="1" lang="en-US" sz="1800" spc="-1" strike="noStrike">
                <a:solidFill>
                  <a:srgbClr val="000000"/>
                </a:solidFill>
                <a:latin typeface="Computer Modern"/>
                <a:ea typeface="Computer Modern"/>
              </a:rPr>
              <a:t> σ</a:t>
            </a:r>
            <a:r>
              <a:rPr b="0" lang="en-US" sz="1800" spc="-1" strike="noStrike">
                <a:solidFill>
                  <a:srgbClr val="000000"/>
                </a:solidFill>
                <a:latin typeface="Computer Modern"/>
                <a:ea typeface="Computer Modern"/>
              </a:rPr>
              <a:t> = 0</a:t>
            </a:r>
            <a:r>
              <a:rPr b="0" i="1" lang="en-US" sz="1800" spc="-1" strike="noStrike">
                <a:solidFill>
                  <a:srgbClr val="000000"/>
                </a:solidFill>
                <a:latin typeface="Computer Modern"/>
                <a:ea typeface="Computer Modern"/>
              </a:rPr>
              <a:t>.</a:t>
            </a:r>
            <a:r>
              <a:rPr b="0" lang="en-US" sz="1800" spc="-1" strike="noStrike">
                <a:solidFill>
                  <a:srgbClr val="000000"/>
                </a:solidFill>
                <a:latin typeface="Computer Modern"/>
                <a:ea typeface="Computer Modern"/>
              </a:rPr>
              <a:t>59</a:t>
            </a:r>
            <a:r>
              <a:rPr b="0" i="1" lang="en-US" sz="1800" spc="-1" strike="noStrike">
                <a:solidFill>
                  <a:srgbClr val="000000"/>
                </a:solidFill>
                <a:latin typeface="Computer Modern"/>
                <a:ea typeface="Computer Modern"/>
              </a:rPr>
              <a:t> µ</a:t>
            </a:r>
            <a:r>
              <a:rPr b="0" lang="en-US" sz="1800" spc="-1" strike="noStrike">
                <a:solidFill>
                  <a:srgbClr val="000000"/>
                </a:solidFill>
                <a:latin typeface="Computer Modern"/>
                <a:ea typeface="Computer Modern"/>
              </a:rPr>
              <a:t>A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8" name="" descr=""/>
          <p:cNvPicPr/>
          <p:nvPr/>
        </p:nvPicPr>
        <p:blipFill>
          <a:blip r:embed="rId1"/>
          <a:stretch/>
        </p:blipFill>
        <p:spPr>
          <a:xfrm>
            <a:off x="-15840" y="2951280"/>
            <a:ext cx="6206400" cy="2655720"/>
          </a:xfrm>
          <a:prstGeom prst="rect">
            <a:avLst/>
          </a:prstGeom>
          <a:ln w="0">
            <a:noFill/>
          </a:ln>
        </p:spPr>
      </p:pic>
      <p:pic>
        <p:nvPicPr>
          <p:cNvPr id="509" name="" descr=""/>
          <p:cNvPicPr/>
          <p:nvPr/>
        </p:nvPicPr>
        <p:blipFill>
          <a:blip r:embed="rId2"/>
          <a:stretch/>
        </p:blipFill>
        <p:spPr>
          <a:xfrm>
            <a:off x="5788800" y="997920"/>
            <a:ext cx="4181400" cy="3051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B</a:t>
            </a:r>
            <a:r>
              <a:rPr b="0" lang="en-US" sz="4400" spc="-1" strike="noStrike" baseline="33000">
                <a:solidFill>
                  <a:srgbClr val="000000"/>
                </a:solidFill>
                <a:latin typeface="Times New Roman"/>
              </a:rPr>
              <a:t>0</a:t>
            </a:r>
            <a:r>
              <a:rPr b="0" lang="en-US" sz="4400" spc="-1" strike="noStrike" baseline="-8000">
                <a:solidFill>
                  <a:srgbClr val="000000"/>
                </a:solidFill>
                <a:latin typeface="Times New Roman"/>
              </a:rPr>
              <a:t>S</a:t>
            </a:r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→</a:t>
            </a:r>
            <a:r>
              <a:rPr b="0" lang="en-US" sz="4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μ</a:t>
            </a:r>
            <a:r>
              <a:rPr b="0" lang="en-US" sz="4400" spc="-1" strike="noStrike" baseline="33000">
                <a:solidFill>
                  <a:srgbClr val="000000"/>
                </a:solidFill>
                <a:latin typeface="Times New Roman"/>
                <a:ea typeface="Times New Roman"/>
              </a:rPr>
              <a:t>+</a:t>
            </a:r>
            <a:r>
              <a:rPr b="0" lang="en-US" sz="4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µ</a:t>
            </a:r>
            <a:r>
              <a:rPr b="0" lang="en-US" sz="4400" spc="-1" strike="noStrike" baseline="33000">
                <a:solidFill>
                  <a:srgbClr val="000000"/>
                </a:solidFill>
                <a:latin typeface="Times New Roman"/>
                <a:ea typeface="Times New Roman"/>
              </a:rPr>
              <a:t>-  </a:t>
            </a:r>
            <a:r>
              <a:rPr b="0" lang="en-US" sz="4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and B</a:t>
            </a:r>
            <a:r>
              <a:rPr b="0" lang="en-US" sz="4400" spc="-1" strike="noStrike" baseline="33000">
                <a:solidFill>
                  <a:srgbClr val="000000"/>
                </a:solidFill>
                <a:latin typeface="Times New Roman"/>
                <a:ea typeface="Times New Roman"/>
              </a:rPr>
              <a:t>0</a:t>
            </a:r>
            <a:r>
              <a:rPr b="0" lang="en-US" sz="4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→μ</a:t>
            </a:r>
            <a:r>
              <a:rPr b="0" lang="en-US" sz="4400" spc="-1" strike="noStrike" baseline="33000">
                <a:solidFill>
                  <a:srgbClr val="000000"/>
                </a:solidFill>
                <a:latin typeface="Times New Roman"/>
                <a:ea typeface="Times New Roman"/>
              </a:rPr>
              <a:t>+</a:t>
            </a:r>
            <a:r>
              <a:rPr b="0" lang="en-US" sz="4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µ</a:t>
            </a:r>
            <a:r>
              <a:rPr b="0" lang="en-US" sz="4400" spc="-1" strike="noStrike" baseline="3300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1" name="PlaceHolder 2"/>
          <p:cNvSpPr>
            <a:spLocks noGrp="1"/>
          </p:cNvSpPr>
          <p:nvPr>
            <p:ph/>
          </p:nvPr>
        </p:nvSpPr>
        <p:spPr>
          <a:xfrm>
            <a:off x="101160" y="5004720"/>
            <a:ext cx="5840640" cy="49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a PhD thesis – Todor Ivanov (under preparation)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2" name="PlaceHolder 3"/>
          <p:cNvSpPr>
            <a:spLocks noGrp="1"/>
          </p:cNvSpPr>
          <p:nvPr>
            <p:ph/>
          </p:nvPr>
        </p:nvSpPr>
        <p:spPr>
          <a:xfrm>
            <a:off x="5767200" y="5158440"/>
            <a:ext cx="4338720" cy="49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</a:rPr>
              <a:t>Reported by Dmytro Kovalskyi (MIT)  at </a:t>
            </a:r>
            <a:r>
              <a:rPr b="0" lang="en-US" sz="1600" spc="-1" strike="noStrike" u="sng">
                <a:solidFill>
                  <a:srgbClr val="0000ee"/>
                </a:solidFill>
                <a:uFillTx/>
                <a:latin typeface="Times New Roman"/>
                <a:hlinkClick r:id="rId1"/>
              </a:rPr>
              <a:t>CERN LPCC seminar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3" name="" descr=""/>
          <p:cNvPicPr/>
          <p:nvPr/>
        </p:nvPicPr>
        <p:blipFill>
          <a:blip r:embed="rId2"/>
          <a:stretch/>
        </p:blipFill>
        <p:spPr>
          <a:xfrm>
            <a:off x="-9720" y="1098360"/>
            <a:ext cx="5088240" cy="2996280"/>
          </a:xfrm>
          <a:prstGeom prst="rect">
            <a:avLst/>
          </a:prstGeom>
          <a:ln w="0">
            <a:noFill/>
          </a:ln>
        </p:spPr>
      </p:pic>
      <p:pic>
        <p:nvPicPr>
          <p:cNvPr id="514" name="" descr=""/>
          <p:cNvPicPr/>
          <p:nvPr/>
        </p:nvPicPr>
        <p:blipFill>
          <a:blip r:embed="rId3"/>
          <a:stretch/>
        </p:blipFill>
        <p:spPr>
          <a:xfrm>
            <a:off x="5093640" y="1116720"/>
            <a:ext cx="5074200" cy="2977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PlaceHolder 1"/>
          <p:cNvSpPr>
            <a:spLocks noGrp="1"/>
          </p:cNvSpPr>
          <p:nvPr>
            <p:ph type="title"/>
          </p:nvPr>
        </p:nvSpPr>
        <p:spPr>
          <a:xfrm>
            <a:off x="914400" y="3600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CP violation in B</a:t>
            </a:r>
            <a:r>
              <a:rPr b="0" lang="en-US" sz="4400" spc="-1" strike="noStrike" baseline="33000">
                <a:solidFill>
                  <a:srgbClr val="000000"/>
                </a:solidFill>
                <a:latin typeface="Times New Roman"/>
              </a:rPr>
              <a:t>0</a:t>
            </a:r>
            <a:r>
              <a:rPr b="0" lang="en-US" sz="4400" spc="-1" strike="noStrike" baseline="-8000">
                <a:solidFill>
                  <a:srgbClr val="000000"/>
                </a:solidFill>
                <a:latin typeface="Times New Roman"/>
              </a:rPr>
              <a:t>S</a:t>
            </a:r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→J/</a:t>
            </a:r>
            <a:r>
              <a:rPr b="0" lang="en-US" sz="4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Ψ φ 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6" name="PlaceHolder 2"/>
          <p:cNvSpPr>
            <a:spLocks noGrp="1"/>
          </p:cNvSpPr>
          <p:nvPr>
            <p:ph/>
          </p:nvPr>
        </p:nvSpPr>
        <p:spPr>
          <a:xfrm>
            <a:off x="101160" y="5004720"/>
            <a:ext cx="5496840" cy="49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222" lnSpcReduction="20000"/>
          </a:bodyPr>
          <a:p>
            <a:pPr marL="432000" indent="-324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  <a:ea typeface="Noto Sans CJK SC"/>
              </a:rPr>
              <a:t>a PhD thesis - Elton Shumkato (defended in 2025)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7" name="PlaceHolder 3"/>
          <p:cNvSpPr>
            <a:spLocks noGrp="1"/>
          </p:cNvSpPr>
          <p:nvPr>
            <p:ph/>
          </p:nvPr>
        </p:nvSpPr>
        <p:spPr>
          <a:xfrm>
            <a:off x="5486400" y="5158440"/>
            <a:ext cx="4619520" cy="49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</a:rPr>
              <a:t>Reported by Alberto Bragangnolo (INFN)  at </a:t>
            </a:r>
            <a:r>
              <a:rPr b="0" lang="en-US" sz="1600" spc="-1" strike="noStrike" u="sng">
                <a:solidFill>
                  <a:srgbClr val="0000ee"/>
                </a:solidFill>
                <a:uFillTx/>
                <a:latin typeface="Times New Roman"/>
                <a:hlinkClick r:id="rId1"/>
              </a:rPr>
              <a:t>CERN LPCC seminar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8" name="" descr=""/>
          <p:cNvPicPr/>
          <p:nvPr/>
        </p:nvPicPr>
        <p:blipFill>
          <a:blip r:embed="rId2"/>
          <a:stretch/>
        </p:blipFill>
        <p:spPr>
          <a:xfrm>
            <a:off x="23760" y="988560"/>
            <a:ext cx="4745160" cy="3948840"/>
          </a:xfrm>
          <a:prstGeom prst="rect">
            <a:avLst/>
          </a:prstGeom>
          <a:ln w="0">
            <a:noFill/>
          </a:ln>
        </p:spPr>
      </p:pic>
      <p:pic>
        <p:nvPicPr>
          <p:cNvPr id="519" name="" descr=""/>
          <p:cNvPicPr/>
          <p:nvPr/>
        </p:nvPicPr>
        <p:blipFill>
          <a:blip r:embed="rId3"/>
          <a:stretch/>
        </p:blipFill>
        <p:spPr>
          <a:xfrm>
            <a:off x="5320800" y="1026720"/>
            <a:ext cx="4750200" cy="3953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PlaceHolder 1"/>
          <p:cNvSpPr>
            <a:spLocks noGrp="1"/>
          </p:cNvSpPr>
          <p:nvPr>
            <p:ph type="title"/>
          </p:nvPr>
        </p:nvSpPr>
        <p:spPr>
          <a:xfrm>
            <a:off x="914400" y="32400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Ongoing research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1" name="" descr=""/>
          <p:cNvPicPr/>
          <p:nvPr/>
        </p:nvPicPr>
        <p:blipFill>
          <a:blip r:embed="rId1"/>
          <a:stretch/>
        </p:blipFill>
        <p:spPr>
          <a:xfrm>
            <a:off x="329400" y="1527480"/>
            <a:ext cx="5325840" cy="2356920"/>
          </a:xfrm>
          <a:prstGeom prst="rect">
            <a:avLst/>
          </a:prstGeom>
          <a:ln w="0">
            <a:noFill/>
          </a:ln>
        </p:spPr>
      </p:pic>
      <p:sp>
        <p:nvSpPr>
          <p:cNvPr id="522" name=""/>
          <p:cNvSpPr/>
          <p:nvPr/>
        </p:nvSpPr>
        <p:spPr>
          <a:xfrm>
            <a:off x="1072800" y="4056840"/>
            <a:ext cx="3198600" cy="37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X(3872) exotic resonance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3" name=""/>
          <p:cNvSpPr/>
          <p:nvPr/>
        </p:nvSpPr>
        <p:spPr>
          <a:xfrm>
            <a:off x="6220800" y="2328840"/>
            <a:ext cx="3198600" cy="54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X</a:t>
            </a:r>
            <a:r>
              <a:rPr b="0" lang="en-US" sz="3200" spc="-1" strike="noStrike" baseline="33000">
                <a:solidFill>
                  <a:srgbClr val="000000"/>
                </a:solidFill>
                <a:latin typeface="Times New Roman"/>
                <a:ea typeface="Times New Roman"/>
              </a:rPr>
              <a:t>±</a:t>
            </a:r>
            <a:r>
              <a:rPr b="0" lang="en-US" sz="3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→ J/</a:t>
            </a:r>
            <a:r>
              <a:rPr b="0" lang="en-US" sz="3200" spc="-1" strike="noStrike">
                <a:solidFill>
                  <a:srgbClr val="000000"/>
                </a:solidFill>
                <a:latin typeface="Times New Roman"/>
                <a:ea typeface="Arial"/>
              </a:rPr>
              <a:t>Ψ π</a:t>
            </a:r>
            <a:r>
              <a:rPr b="0" lang="en-US" sz="3200" spc="-1" strike="noStrike" baseline="33000">
                <a:solidFill>
                  <a:srgbClr val="000000"/>
                </a:solidFill>
                <a:latin typeface="Times New Roman"/>
                <a:ea typeface="Times New Roman"/>
              </a:rPr>
              <a:t>±</a:t>
            </a:r>
            <a:r>
              <a:rPr b="0" lang="en-US" sz="3200" spc="-1" strike="noStrike">
                <a:solidFill>
                  <a:srgbClr val="000000"/>
                </a:solidFill>
                <a:latin typeface="Times New Roman"/>
                <a:ea typeface="Arial"/>
              </a:rPr>
              <a:t> π</a:t>
            </a:r>
            <a:r>
              <a:rPr b="0" lang="en-US" sz="3200" spc="-1" strike="noStrike" baseline="33000">
                <a:solidFill>
                  <a:srgbClr val="000000"/>
                </a:solidFill>
                <a:latin typeface="Times New Roman"/>
                <a:ea typeface="Arial"/>
              </a:rPr>
              <a:t>0</a:t>
            </a:r>
            <a:r>
              <a:rPr b="0" lang="en-US" sz="3200" spc="-1" strike="noStrike">
                <a:solidFill>
                  <a:srgbClr val="000000"/>
                </a:solidFill>
                <a:latin typeface="Times New Roman"/>
                <a:ea typeface="Arial"/>
              </a:rPr>
              <a:t>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4" name="PlaceHolder 2"/>
          <p:cNvSpPr>
            <a:spLocks noGrp="1"/>
          </p:cNvSpPr>
          <p:nvPr>
            <p:ph type="title"/>
          </p:nvPr>
        </p:nvSpPr>
        <p:spPr>
          <a:xfrm>
            <a:off x="914400" y="468036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Trigger studies – RPC for Run4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" descr=""/>
          <p:cNvPicPr/>
          <p:nvPr/>
        </p:nvPicPr>
        <p:blipFill>
          <a:blip r:embed="rId1"/>
          <a:stretch/>
        </p:blipFill>
        <p:spPr>
          <a:xfrm>
            <a:off x="489240" y="914400"/>
            <a:ext cx="4749480" cy="4341600"/>
          </a:xfrm>
          <a:prstGeom prst="rect">
            <a:avLst/>
          </a:prstGeom>
          <a:ln w="0">
            <a:noFill/>
          </a:ln>
        </p:spPr>
      </p:pic>
      <p:sp>
        <p:nvSpPr>
          <p:cNvPr id="526" name="PlaceHolder 1"/>
          <p:cNvSpPr>
            <a:spLocks noGrp="1"/>
          </p:cNvSpPr>
          <p:nvPr>
            <p:ph type="title"/>
          </p:nvPr>
        </p:nvSpPr>
        <p:spPr>
          <a:xfrm>
            <a:off x="986400" y="-21600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RPC trigger for Run4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7" name="" descr=""/>
          <p:cNvPicPr/>
          <p:nvPr/>
        </p:nvPicPr>
        <p:blipFill>
          <a:blip r:embed="rId2"/>
          <a:stretch/>
        </p:blipFill>
        <p:spPr>
          <a:xfrm>
            <a:off x="5292360" y="903600"/>
            <a:ext cx="4709160" cy="4304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/>
          </p:cNvSpPr>
          <p:nvPr>
            <p:ph type="title"/>
          </p:nvPr>
        </p:nvSpPr>
        <p:spPr>
          <a:xfrm>
            <a:off x="914400" y="-145800"/>
            <a:ext cx="8685000" cy="1236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>
                <a:tab algn="l" pos="0"/>
              </a:tabLst>
            </a:pPr>
            <a:r>
              <a:rPr b="0" lang="en-US" sz="4000" spc="-1" strike="noStrike">
                <a:solidFill>
                  <a:srgbClr val="000000"/>
                </a:solidFill>
                <a:latin typeface="Times New Roman"/>
              </a:rPr>
              <a:t>A typical Run 2 data flow during 2018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9" name="" descr=""/>
          <p:cNvPicPr/>
          <p:nvPr/>
        </p:nvPicPr>
        <p:blipFill>
          <a:blip r:embed="rId1"/>
          <a:stretch/>
        </p:blipFill>
        <p:spPr>
          <a:xfrm>
            <a:off x="-7560" y="1032840"/>
            <a:ext cx="10074600" cy="4627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PlaceHolder 1"/>
          <p:cNvSpPr>
            <a:spLocks noGrp="1"/>
          </p:cNvSpPr>
          <p:nvPr>
            <p:ph type="title"/>
          </p:nvPr>
        </p:nvSpPr>
        <p:spPr>
          <a:xfrm>
            <a:off x="2057400" y="-142200"/>
            <a:ext cx="6627600" cy="1236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Повече за CMS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31" name="" descr=""/>
          <p:cNvPicPr/>
          <p:nvPr/>
        </p:nvPicPr>
        <p:blipFill>
          <a:blip r:embed="rId1"/>
          <a:stretch/>
        </p:blipFill>
        <p:spPr>
          <a:xfrm>
            <a:off x="336240" y="3094200"/>
            <a:ext cx="9389520" cy="1397880"/>
          </a:xfrm>
          <a:prstGeom prst="rect">
            <a:avLst/>
          </a:prstGeom>
          <a:ln w="0">
            <a:noFill/>
          </a:ln>
        </p:spPr>
      </p:pic>
      <p:pic>
        <p:nvPicPr>
          <p:cNvPr id="532" name="" descr=""/>
          <p:cNvPicPr/>
          <p:nvPr/>
        </p:nvPicPr>
        <p:blipFill>
          <a:blip r:embed="rId2"/>
          <a:stretch/>
        </p:blipFill>
        <p:spPr>
          <a:xfrm>
            <a:off x="326880" y="1401840"/>
            <a:ext cx="9408600" cy="750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1511280" y="119520"/>
            <a:ext cx="7219440" cy="756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chemeClr val="dk1"/>
                </a:solidFill>
                <a:latin typeface="Comic Sans MS"/>
              </a:rPr>
              <a:t>SND@LHC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Rectangle 5"/>
          <p:cNvSpPr/>
          <p:nvPr/>
        </p:nvSpPr>
        <p:spPr>
          <a:xfrm>
            <a:off x="252000" y="819000"/>
            <a:ext cx="9822600" cy="249840"/>
          </a:xfrm>
          <a:prstGeom prst="rect">
            <a:avLst/>
          </a:prstGeom>
          <a:solidFill>
            <a:srgbClr val="00b050"/>
          </a:solidFill>
          <a:ln w="25560">
            <a:solidFill>
              <a:srgbClr val="4f81b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Comic Sans MS"/>
              <a:ea typeface="DejaVu Sans"/>
            </a:endParaRPr>
          </a:p>
        </p:txBody>
      </p:sp>
      <p:pic>
        <p:nvPicPr>
          <p:cNvPr id="208" name="Picture 4" descr="https://www.uni-sofia.bg/var/ezwebin_site/storage/images/media/files/su_docs/visia/logo_su/logo_su_eng/logo_su_eng_vertical_background2/1156078-1-bul-BG/logo_su_eng_vertical_background.png"/>
          <p:cNvPicPr/>
          <p:nvPr/>
        </p:nvPicPr>
        <p:blipFill>
          <a:blip r:embed="rId1"/>
          <a:stretch/>
        </p:blipFill>
        <p:spPr>
          <a:xfrm>
            <a:off x="239760" y="122760"/>
            <a:ext cx="1101600" cy="121788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7" descr=""/>
          <p:cNvPicPr/>
          <p:nvPr/>
        </p:nvPicPr>
        <p:blipFill>
          <a:blip r:embed="rId2"/>
          <a:stretch/>
        </p:blipFill>
        <p:spPr>
          <a:xfrm>
            <a:off x="504000" y="1574640"/>
            <a:ext cx="4460760" cy="2105640"/>
          </a:xfrm>
          <a:prstGeom prst="rect">
            <a:avLst/>
          </a:prstGeom>
          <a:ln w="0">
            <a:noFill/>
          </a:ln>
        </p:spPr>
      </p:pic>
      <p:sp>
        <p:nvSpPr>
          <p:cNvPr id="210" name="TextBox 5"/>
          <p:cNvSpPr/>
          <p:nvPr/>
        </p:nvSpPr>
        <p:spPr>
          <a:xfrm>
            <a:off x="5164200" y="1851120"/>
            <a:ext cx="4647960" cy="1795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0" lang="bg-BG" sz="1600" spc="-1" strike="noStrike">
                <a:solidFill>
                  <a:srgbClr val="000000"/>
                </a:solidFill>
                <a:latin typeface="Comic Sans MS"/>
                <a:ea typeface="DejaVu Sans"/>
              </a:rPr>
              <a:t>Разположен в ЦЕРН на ускорителя </a:t>
            </a:r>
            <a:r>
              <a:rPr b="0" lang="en-US" sz="1600" spc="-1" strike="noStrike">
                <a:solidFill>
                  <a:srgbClr val="000000"/>
                </a:solidFill>
                <a:latin typeface="Comic Sans MS"/>
                <a:ea typeface="DejaVu Sans"/>
              </a:rPr>
              <a:t>LHC.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0" lang="bg-BG" sz="1600" spc="-1" strike="noStrike">
                <a:solidFill>
                  <a:srgbClr val="000000"/>
                </a:solidFill>
                <a:latin typeface="Comic Sans MS"/>
                <a:ea typeface="DejaVu Sans"/>
              </a:rPr>
              <a:t>Изучава: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 defTabSz="9144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algn="l" pos="0"/>
              </a:tabLst>
            </a:pPr>
            <a:r>
              <a:rPr b="0" lang="bg-BG" sz="1600" spc="-1" strike="noStrike">
                <a:solidFill>
                  <a:srgbClr val="000000"/>
                </a:solidFill>
                <a:latin typeface="Comic Sans MS"/>
                <a:ea typeface="DejaVu Sans"/>
              </a:rPr>
              <a:t> </a:t>
            </a:r>
            <a:r>
              <a:rPr b="0" lang="bg-BG" sz="1600" spc="-1" strike="noStrike">
                <a:solidFill>
                  <a:srgbClr val="000000"/>
                </a:solidFill>
                <a:latin typeface="Comic Sans MS"/>
                <a:ea typeface="DejaVu Sans"/>
              </a:rPr>
              <a:t>Неутрина, произведени от протон-протонни сблъсъци с псевдо-бързина </a:t>
            </a:r>
            <a:r>
              <a:rPr b="0" lang="el-GR" sz="1600" spc="-1" strike="noStrike">
                <a:solidFill>
                  <a:schemeClr val="dk1"/>
                </a:solidFill>
                <a:latin typeface="Calibri"/>
                <a:ea typeface="DejaVu Sans"/>
              </a:rPr>
              <a:t>7.2 &lt; η &lt; 8.4</a:t>
            </a:r>
            <a:r>
              <a:rPr b="0" lang="en-US" sz="1600" spc="-1" strike="noStrike">
                <a:solidFill>
                  <a:schemeClr val="dk1"/>
                </a:solidFill>
                <a:latin typeface="Calibri"/>
                <a:ea typeface="DejaVu Sans"/>
              </a:rPr>
              <a:t>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 defTabSz="9144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algn="l" pos="0"/>
              </a:tabLst>
            </a:pPr>
            <a:r>
              <a:rPr b="0" lang="bg-BG" sz="1600" spc="-1" strike="noStrike">
                <a:solidFill>
                  <a:srgbClr val="000000"/>
                </a:solidFill>
                <a:latin typeface="Comic Sans MS"/>
                <a:ea typeface="DejaVu Sans"/>
              </a:rPr>
              <a:t> </a:t>
            </a:r>
            <a:r>
              <a:rPr b="0" lang="bg-BG" sz="1600" spc="-1" strike="noStrike">
                <a:solidFill>
                  <a:srgbClr val="000000"/>
                </a:solidFill>
                <a:latin typeface="Comic Sans MS"/>
                <a:ea typeface="DejaVu Sans"/>
              </a:rPr>
              <a:t>Търсене на тъмна материя</a:t>
            </a:r>
            <a:r>
              <a:rPr b="0" lang="en-US" sz="1600" spc="-1" strike="noStrike">
                <a:solidFill>
                  <a:srgbClr val="000000"/>
                </a:solidFill>
                <a:latin typeface="Comic Sans MS"/>
                <a:ea typeface="DejaVu Sans"/>
              </a:rPr>
              <a:t>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1" name="Picture 8" descr=""/>
          <p:cNvPicPr/>
          <p:nvPr/>
        </p:nvPicPr>
        <p:blipFill>
          <a:blip r:embed="rId3"/>
          <a:stretch/>
        </p:blipFill>
        <p:spPr>
          <a:xfrm>
            <a:off x="8349120" y="197280"/>
            <a:ext cx="1101600" cy="814680"/>
          </a:xfrm>
          <a:prstGeom prst="rect">
            <a:avLst/>
          </a:prstGeom>
          <a:ln w="0">
            <a:noFill/>
          </a:ln>
        </p:spPr>
      </p:pic>
      <p:sp>
        <p:nvSpPr>
          <p:cNvPr id="212" name="TextBox 6"/>
          <p:cNvSpPr/>
          <p:nvPr/>
        </p:nvSpPr>
        <p:spPr>
          <a:xfrm>
            <a:off x="1830600" y="1144800"/>
            <a:ext cx="78123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1800" spc="-1" strike="noStrike">
                <a:solidFill>
                  <a:schemeClr val="dk1"/>
                </a:solidFill>
                <a:latin typeface="Comic Sans MS"/>
                <a:ea typeface="DejaVu Sans"/>
              </a:rPr>
              <a:t>Scattering Neutrino Detector @ Large Hadron Collider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3" name="Picture 9" descr=""/>
          <p:cNvPicPr/>
          <p:nvPr/>
        </p:nvPicPr>
        <p:blipFill>
          <a:blip r:embed="rId4"/>
          <a:stretch/>
        </p:blipFill>
        <p:spPr>
          <a:xfrm>
            <a:off x="671400" y="3689640"/>
            <a:ext cx="3608640" cy="166716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C06EA729-9195-404B-8478-7C015E949472}" type="slidenum">
              <a:t>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" descr=""/>
          <p:cNvPicPr/>
          <p:nvPr/>
        </p:nvPicPr>
        <p:blipFill>
          <a:blip r:embed="rId1"/>
          <a:stretch/>
        </p:blipFill>
        <p:spPr>
          <a:xfrm>
            <a:off x="1121400" y="6480"/>
            <a:ext cx="8367120" cy="5661000"/>
          </a:xfrm>
          <a:prstGeom prst="rect">
            <a:avLst/>
          </a:prstGeom>
          <a:ln w="0">
            <a:noFill/>
          </a:ln>
        </p:spPr>
      </p:pic>
      <p:sp>
        <p:nvSpPr>
          <p:cNvPr id="534" name=""/>
          <p:cNvSpPr/>
          <p:nvPr/>
        </p:nvSpPr>
        <p:spPr>
          <a:xfrm>
            <a:off x="2929320" y="977400"/>
            <a:ext cx="4371480" cy="34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 u="sng">
                <a:solidFill>
                  <a:srgbClr val="0000ee"/>
                </a:solidFill>
                <a:uFillTx/>
                <a:latin typeface="Arial"/>
                <a:ea typeface="DejaVu Sans"/>
                <a:hlinkClick r:id="rId2"/>
              </a:rPr>
              <a:t>https://breakthroughprize.org/Laureates/1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" descr=""/>
          <p:cNvPicPr/>
          <p:nvPr/>
        </p:nvPicPr>
        <p:blipFill>
          <a:blip r:embed="rId1"/>
          <a:stretch/>
        </p:blipFill>
        <p:spPr>
          <a:xfrm>
            <a:off x="1189440" y="6480"/>
            <a:ext cx="8222400" cy="5667120"/>
          </a:xfrm>
          <a:prstGeom prst="rect">
            <a:avLst/>
          </a:prstGeom>
          <a:ln w="0">
            <a:noFill/>
          </a:ln>
        </p:spPr>
      </p:pic>
      <p:sp>
        <p:nvSpPr>
          <p:cNvPr id="536" name=""/>
          <p:cNvSpPr/>
          <p:nvPr/>
        </p:nvSpPr>
        <p:spPr>
          <a:xfrm>
            <a:off x="7543800" y="4812840"/>
            <a:ext cx="1841400" cy="66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en-US" sz="1500" spc="-1" strike="noStrike">
                <a:solidFill>
                  <a:srgbClr val="ffbf00"/>
                </a:solidFill>
                <a:latin typeface="Arial"/>
                <a:ea typeface="DejaVu Sans"/>
              </a:rPr>
              <a:t>Vincenzo Vagnoni LHCb 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7" name=""/>
          <p:cNvSpPr/>
          <p:nvPr/>
        </p:nvSpPr>
        <p:spPr>
          <a:xfrm>
            <a:off x="5877000" y="4489200"/>
            <a:ext cx="2039400" cy="66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en-US" sz="1500" spc="-1" strike="noStrike">
                <a:solidFill>
                  <a:srgbClr val="ffbf00"/>
                </a:solidFill>
                <a:latin typeface="Arial"/>
                <a:ea typeface="DejaVu Sans"/>
              </a:rPr>
              <a:t>Patricia L. McBride CMS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8" name=""/>
          <p:cNvSpPr/>
          <p:nvPr/>
        </p:nvSpPr>
        <p:spPr>
          <a:xfrm>
            <a:off x="4401000" y="4885560"/>
            <a:ext cx="2723400" cy="53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en-US" sz="1500" spc="-1" strike="noStrike">
                <a:solidFill>
                  <a:srgbClr val="ffbf00"/>
                </a:solidFill>
                <a:latin typeface="Arial"/>
                <a:ea typeface="DejaVu Sans"/>
              </a:rPr>
              <a:t>Jeff Bezos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9" name=""/>
          <p:cNvSpPr/>
          <p:nvPr/>
        </p:nvSpPr>
        <p:spPr>
          <a:xfrm>
            <a:off x="3141000" y="4885560"/>
            <a:ext cx="2723400" cy="53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en-US" sz="1500" spc="-1" strike="noStrike">
                <a:solidFill>
                  <a:srgbClr val="ffbf00"/>
                </a:solidFill>
                <a:latin typeface="Arial"/>
                <a:ea typeface="DejaVu Sans"/>
              </a:rPr>
              <a:t>Yuri Milner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0" name=""/>
          <p:cNvSpPr/>
          <p:nvPr/>
        </p:nvSpPr>
        <p:spPr>
          <a:xfrm>
            <a:off x="1017000" y="4381560"/>
            <a:ext cx="2219400" cy="66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en-US" sz="1500" spc="-1" strike="noStrike">
                <a:solidFill>
                  <a:srgbClr val="ffbf00"/>
                </a:solidFill>
                <a:latin typeface="Arial"/>
                <a:ea typeface="DejaVu Sans"/>
              </a:rPr>
              <a:t>Marco van Leeuwen ALICE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1" name=""/>
          <p:cNvSpPr/>
          <p:nvPr/>
        </p:nvSpPr>
        <p:spPr>
          <a:xfrm>
            <a:off x="2770200" y="3625560"/>
            <a:ext cx="1369800" cy="53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en-US" sz="1500" spc="-1" strike="noStrike">
                <a:solidFill>
                  <a:srgbClr val="ffbf00"/>
                </a:solidFill>
                <a:latin typeface="Arial"/>
                <a:ea typeface="DejaVu Sans"/>
              </a:rPr>
              <a:t>Stephane Willocq ATLAS 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" descr=""/>
          <p:cNvPicPr/>
          <p:nvPr/>
        </p:nvPicPr>
        <p:blipFill>
          <a:blip r:embed="rId1"/>
          <a:stretch/>
        </p:blipFill>
        <p:spPr>
          <a:xfrm>
            <a:off x="1283040" y="6480"/>
            <a:ext cx="7531200" cy="5667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PlaceHolder 1"/>
          <p:cNvSpPr>
            <a:spLocks noGrp="1"/>
          </p:cNvSpPr>
          <p:nvPr>
            <p:ph/>
          </p:nvPr>
        </p:nvSpPr>
        <p:spPr>
          <a:xfrm>
            <a:off x="503640" y="1362240"/>
            <a:ext cx="9066960" cy="141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414"/>
              </a:spcBef>
              <a:buNone/>
              <a:tabLst>
                <a:tab algn="l" pos="0"/>
              </a:tabLst>
            </a:pPr>
            <a:r>
              <a:rPr b="0" lang="bg-BG" sz="2000" spc="-1" strike="noStrike">
                <a:solidFill>
                  <a:srgbClr val="000000"/>
                </a:solidFill>
                <a:latin typeface="Times New Roman"/>
              </a:rPr>
              <a:t>Задължителни бакалавърски курсове: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bg-BG" sz="2000" spc="-1" strike="noStrike">
                <a:solidFill>
                  <a:srgbClr val="000000"/>
                </a:solidFill>
                <a:latin typeface="Times New Roman"/>
              </a:rPr>
              <a:t> “</a:t>
            </a:r>
            <a:r>
              <a:rPr b="0" lang="bg-BG" sz="2000" spc="-1" strike="noStrike">
                <a:solidFill>
                  <a:srgbClr val="000000"/>
                </a:solidFill>
                <a:latin typeface="Times New Roman"/>
              </a:rPr>
              <a:t>Физика на елементарните частици” – пълен (30+15+30)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bg-BG" sz="2000" spc="-1" strike="noStrike">
                <a:solidFill>
                  <a:srgbClr val="000000"/>
                </a:solidFill>
                <a:latin typeface="Times New Roman"/>
              </a:rPr>
              <a:t>“</a:t>
            </a:r>
            <a:r>
              <a:rPr b="0" lang="bg-BG" sz="2000" spc="-1" strike="noStrike">
                <a:solidFill>
                  <a:srgbClr val="000000"/>
                </a:solidFill>
                <a:latin typeface="Times New Roman"/>
              </a:rPr>
              <a:t>Физика на елементарните частици” – кратък (15+15+15)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4" name="PlaceHolder 2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bg-BG" sz="4400" spc="-1" strike="noStrike">
                <a:solidFill>
                  <a:srgbClr val="000000"/>
                </a:solidFill>
                <a:latin typeface="Times New Roman"/>
              </a:rPr>
              <a:t>Обучение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5" name="PlaceHolder 3"/>
          <p:cNvSpPr>
            <a:spLocks noGrp="1"/>
          </p:cNvSpPr>
          <p:nvPr>
            <p:ph/>
          </p:nvPr>
        </p:nvSpPr>
        <p:spPr>
          <a:xfrm>
            <a:off x="504000" y="3126240"/>
            <a:ext cx="9066960" cy="1215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414"/>
              </a:spcBef>
              <a:buNone/>
              <a:tabLst>
                <a:tab algn="l" pos="0"/>
              </a:tabLst>
            </a:pPr>
            <a:r>
              <a:rPr b="0" lang="bg-BG" sz="2000" spc="-1" strike="noStrike">
                <a:solidFill>
                  <a:srgbClr val="000000"/>
                </a:solidFill>
                <a:latin typeface="Times New Roman"/>
              </a:rPr>
              <a:t>Бакалавърска програма на английски език: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bg-BG" sz="20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bg-BG" sz="2000" spc="-1" strike="noStrike">
                <a:solidFill>
                  <a:srgbClr val="000000"/>
                </a:solidFill>
                <a:latin typeface="Times New Roman"/>
              </a:rPr>
              <a:t>Nunclear and Particle Physics (NPP) </a:t>
            </a:r>
            <a:r>
              <a:rPr b="0" lang="bg-BG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→ Qunatum, Nuclear and Particle Physics (QNPP)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6" name="PlaceHolder 4"/>
          <p:cNvSpPr>
            <a:spLocks noGrp="1"/>
          </p:cNvSpPr>
          <p:nvPr>
            <p:ph/>
          </p:nvPr>
        </p:nvSpPr>
        <p:spPr>
          <a:xfrm>
            <a:off x="504360" y="4458600"/>
            <a:ext cx="9066960" cy="1215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414"/>
              </a:spcBef>
              <a:buNone/>
              <a:tabLst>
                <a:tab algn="l" pos="0"/>
              </a:tabLst>
            </a:pPr>
            <a:r>
              <a:rPr b="0" lang="bg-BG" sz="2000" spc="-1" strike="noStrike">
                <a:solidFill>
                  <a:srgbClr val="000000"/>
                </a:solidFill>
                <a:latin typeface="Times New Roman"/>
              </a:rPr>
              <a:t>Магистърски програми на български и английски език: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bg-BG" sz="20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bg-BG" sz="2000" spc="-1" strike="noStrike">
                <a:solidFill>
                  <a:srgbClr val="000000"/>
                </a:solidFill>
                <a:latin typeface="Times New Roman"/>
              </a:rPr>
              <a:t>Физика на ядрото и елементарните частици (3 сем. и 5 сем.)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" descr=""/>
          <p:cNvPicPr/>
          <p:nvPr/>
        </p:nvPicPr>
        <p:blipFill>
          <a:blip r:embed="rId1"/>
          <a:stretch/>
        </p:blipFill>
        <p:spPr>
          <a:xfrm>
            <a:off x="1762560" y="9000"/>
            <a:ext cx="6822000" cy="5667120"/>
          </a:xfrm>
          <a:prstGeom prst="rect">
            <a:avLst/>
          </a:prstGeom>
          <a:ln w="0">
            <a:noFill/>
          </a:ln>
        </p:spPr>
      </p:pic>
      <p:sp>
        <p:nvSpPr>
          <p:cNvPr id="548" name="PlaceHolder 1"/>
          <p:cNvSpPr>
            <a:spLocks noGrp="1"/>
          </p:cNvSpPr>
          <p:nvPr>
            <p:ph type="title"/>
          </p:nvPr>
        </p:nvSpPr>
        <p:spPr>
          <a:xfrm>
            <a:off x="1382400" y="0"/>
            <a:ext cx="7686360" cy="944640"/>
          </a:xfrm>
          <a:prstGeom prst="rect">
            <a:avLst/>
          </a:prstGeom>
          <a:solidFill>
            <a:srgbClr val="eeeeee"/>
          </a:solidFill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bg-BG" sz="4400" spc="-1" strike="noStrike">
                <a:solidFill>
                  <a:srgbClr val="000000"/>
                </a:solidFill>
                <a:latin typeface="Times New Roman"/>
              </a:rPr>
              <a:t>Учебна лаборатория по ФЕЧ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Докторанти 2017-2026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0" name=""/>
          <p:cNvSpPr/>
          <p:nvPr/>
        </p:nvSpPr>
        <p:spPr>
          <a:xfrm>
            <a:off x="1269000" y="822600"/>
            <a:ext cx="6776280" cy="469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</a:t>
            </a: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1. Милена Христова Дюлендарова  -  защитила през 2025 г.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</a:t>
            </a: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2. Момчил Николаев Найденов  -  защитил през 2020 г.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</a:t>
            </a: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3. Симона Илиева Илиева  -  защитила през 2021 г.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</a:t>
            </a: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4. Антон Руменов Петров  -  отчислен през 2021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</a:t>
            </a: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5. Тодор Трендафилов Иванов  -  отчислен през 2022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</a:t>
            </a: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6. Елтон Шумка  -  защитил през 2025 г.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</a:t>
            </a: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7. Радослав Росенов Симеонов  -  защитил през 2025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</a:t>
            </a: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8. Светослав Пламенов Иванов  -  защитил през 2026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</a:t>
            </a: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9. Симеон Венциславов Иванов  -  защитил през 2026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</a:t>
            </a: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10. Валентин Димитров Бучакчиев  -  обучава се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</a:t>
            </a: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11. Калина Красимирова Димитрова  -  обучава се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</a:t>
            </a: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12.  Георги Данев Василев  -  обучава се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</a:t>
            </a: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13.  Ивайло Георгиев Дионисов  -  обучава се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</a:t>
            </a: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14.  Георги Радославово Златинов  -  обучава се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</a:t>
            </a: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15. Катерина Петрова Костова  -  обучава се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</a:t>
            </a: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16.  Михаела Пенчева Пехливанова  -  обучава се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</a:t>
            </a: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17.  Борис Огнянов Хайдуков  -  обучава се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</a:t>
            </a: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18.  Диляна Асенова Сувариева  -  обучава се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PlaceHolder 1"/>
          <p:cNvSpPr>
            <a:spLocks noGrp="1"/>
          </p:cNvSpPr>
          <p:nvPr>
            <p:ph type="title"/>
          </p:nvPr>
        </p:nvSpPr>
        <p:spPr>
          <a:xfrm>
            <a:off x="1022400" y="230400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The Future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PlaceHolder 1"/>
          <p:cNvSpPr>
            <a:spLocks noGrp="1"/>
          </p:cNvSpPr>
          <p:nvPr>
            <p:ph type="title"/>
          </p:nvPr>
        </p:nvSpPr>
        <p:spPr>
          <a:xfrm>
            <a:off x="914400" y="-37800"/>
            <a:ext cx="7686360" cy="1236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LHC</a:t>
            </a:r>
            <a:br>
              <a:rPr sz="4400"/>
            </a:br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HL-LHC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53" name="" descr=""/>
          <p:cNvPicPr/>
          <p:nvPr/>
        </p:nvPicPr>
        <p:blipFill>
          <a:blip r:embed="rId1"/>
          <a:stretch/>
        </p:blipFill>
        <p:spPr>
          <a:xfrm>
            <a:off x="-37800" y="1394640"/>
            <a:ext cx="10126800" cy="2118960"/>
          </a:xfrm>
          <a:prstGeom prst="rect">
            <a:avLst/>
          </a:prstGeom>
          <a:ln w="0">
            <a:noFill/>
          </a:ln>
        </p:spPr>
      </p:pic>
      <p:pic>
        <p:nvPicPr>
          <p:cNvPr id="554" name="" descr=""/>
          <p:cNvPicPr/>
          <p:nvPr/>
        </p:nvPicPr>
        <p:blipFill>
          <a:blip r:embed="rId2"/>
          <a:stretch/>
        </p:blipFill>
        <p:spPr>
          <a:xfrm>
            <a:off x="666000" y="4114800"/>
            <a:ext cx="1369800" cy="1369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PlaceHolder 1"/>
          <p:cNvSpPr>
            <a:spLocks noGrp="1"/>
          </p:cNvSpPr>
          <p:nvPr>
            <p:ph type="title"/>
          </p:nvPr>
        </p:nvSpPr>
        <p:spPr>
          <a:xfrm>
            <a:off x="914400" y="-37800"/>
            <a:ext cx="7686360" cy="1236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The Future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56" name="" descr=""/>
          <p:cNvPicPr/>
          <p:nvPr/>
        </p:nvPicPr>
        <p:blipFill>
          <a:blip r:embed="rId1"/>
          <a:stretch/>
        </p:blipFill>
        <p:spPr>
          <a:xfrm>
            <a:off x="1181520" y="50400"/>
            <a:ext cx="6046200" cy="5579640"/>
          </a:xfrm>
          <a:prstGeom prst="rect">
            <a:avLst/>
          </a:prstGeom>
          <a:ln w="0">
            <a:noFill/>
          </a:ln>
        </p:spPr>
      </p:pic>
      <p:pic>
        <p:nvPicPr>
          <p:cNvPr id="557" name="" descr=""/>
          <p:cNvPicPr/>
          <p:nvPr/>
        </p:nvPicPr>
        <p:blipFill>
          <a:blip r:embed="rId2"/>
          <a:stretch/>
        </p:blipFill>
        <p:spPr>
          <a:xfrm>
            <a:off x="7229520" y="3040920"/>
            <a:ext cx="2827080" cy="2115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" descr=""/>
          <p:cNvPicPr/>
          <p:nvPr/>
        </p:nvPicPr>
        <p:blipFill>
          <a:blip r:embed="rId1"/>
          <a:stretch/>
        </p:blipFill>
        <p:spPr>
          <a:xfrm>
            <a:off x="9342720" y="103320"/>
            <a:ext cx="703080" cy="703080"/>
          </a:xfrm>
          <a:prstGeom prst="rect">
            <a:avLst/>
          </a:prstGeom>
          <a:ln w="0">
            <a:noFill/>
          </a:ln>
        </p:spPr>
      </p:pic>
      <p:pic>
        <p:nvPicPr>
          <p:cNvPr id="559" name="" descr=""/>
          <p:cNvPicPr/>
          <p:nvPr/>
        </p:nvPicPr>
        <p:blipFill>
          <a:blip r:embed="rId2"/>
          <a:stretch/>
        </p:blipFill>
        <p:spPr>
          <a:xfrm>
            <a:off x="541800" y="6480"/>
            <a:ext cx="9014040" cy="5667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1511280" y="119520"/>
            <a:ext cx="7219440" cy="756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chemeClr val="dk1"/>
                </a:solidFill>
                <a:latin typeface="Comic Sans MS"/>
              </a:rPr>
              <a:t>SHiP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Rectangle 6"/>
          <p:cNvSpPr/>
          <p:nvPr/>
        </p:nvSpPr>
        <p:spPr>
          <a:xfrm>
            <a:off x="252000" y="819000"/>
            <a:ext cx="9822600" cy="249840"/>
          </a:xfrm>
          <a:prstGeom prst="rect">
            <a:avLst/>
          </a:prstGeom>
          <a:solidFill>
            <a:srgbClr val="00b050"/>
          </a:solidFill>
          <a:ln w="25560">
            <a:solidFill>
              <a:srgbClr val="4f81b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Comic Sans MS"/>
              <a:ea typeface="DejaVu Sans"/>
            </a:endParaRPr>
          </a:p>
        </p:txBody>
      </p:sp>
      <p:pic>
        <p:nvPicPr>
          <p:cNvPr id="216" name="Picture 11" descr="https://www.uni-sofia.bg/var/ezwebin_site/storage/images/media/files/su_docs/visia/logo_su/logo_su_eng/logo_su_eng_vertical_background2/1156078-1-bul-BG/logo_su_eng_vertical_background.png"/>
          <p:cNvPicPr/>
          <p:nvPr/>
        </p:nvPicPr>
        <p:blipFill>
          <a:blip r:embed="rId1"/>
          <a:stretch/>
        </p:blipFill>
        <p:spPr>
          <a:xfrm>
            <a:off x="239760" y="122760"/>
            <a:ext cx="1101600" cy="121788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6" descr=""/>
          <p:cNvPicPr/>
          <p:nvPr/>
        </p:nvPicPr>
        <p:blipFill>
          <a:blip r:embed="rId2"/>
          <a:stretch/>
        </p:blipFill>
        <p:spPr>
          <a:xfrm>
            <a:off x="493200" y="1553760"/>
            <a:ext cx="4832280" cy="1692000"/>
          </a:xfrm>
          <a:prstGeom prst="rect">
            <a:avLst/>
          </a:prstGeom>
          <a:ln w="0">
            <a:noFill/>
          </a:ln>
        </p:spPr>
      </p:pic>
      <p:pic>
        <p:nvPicPr>
          <p:cNvPr id="218" name="Picture 17" descr=""/>
          <p:cNvPicPr/>
          <p:nvPr/>
        </p:nvPicPr>
        <p:blipFill>
          <a:blip r:embed="rId3"/>
          <a:stretch/>
        </p:blipFill>
        <p:spPr>
          <a:xfrm>
            <a:off x="8506440" y="210960"/>
            <a:ext cx="896400" cy="885960"/>
          </a:xfrm>
          <a:prstGeom prst="rect">
            <a:avLst/>
          </a:prstGeom>
          <a:ln w="0">
            <a:noFill/>
          </a:ln>
        </p:spPr>
      </p:pic>
      <p:sp>
        <p:nvSpPr>
          <p:cNvPr id="219" name="Rectangle 9"/>
          <p:cNvSpPr/>
          <p:nvPr/>
        </p:nvSpPr>
        <p:spPr>
          <a:xfrm>
            <a:off x="5327640" y="1739520"/>
            <a:ext cx="4252680" cy="283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 algn="just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bg-BG" sz="1600" spc="-1" strike="noStrike">
                <a:solidFill>
                  <a:schemeClr val="dk1"/>
                </a:solidFill>
                <a:latin typeface="Comic Sans MS"/>
                <a:ea typeface="DejaVu Sans"/>
              </a:rPr>
              <a:t>Одобрен през март 2024</a:t>
            </a:r>
            <a:r>
              <a:rPr b="0" lang="en-US" sz="1600" spc="-1" strike="noStrike">
                <a:solidFill>
                  <a:schemeClr val="dk1"/>
                </a:solidFill>
                <a:latin typeface="Comic Sans MS"/>
                <a:ea typeface="DejaVu Sans"/>
              </a:rPr>
              <a:t>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algn="just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bg-BG" sz="1600" spc="-1" strike="noStrike">
                <a:solidFill>
                  <a:schemeClr val="dk1"/>
                </a:solidFill>
                <a:latin typeface="Comic Sans MS"/>
                <a:ea typeface="DejaVu Sans"/>
              </a:rPr>
              <a:t>Ще бъде разположен в ЦЕРН на ускорителя </a:t>
            </a:r>
            <a:r>
              <a:rPr b="0" lang="en-US" sz="1600" spc="-1" strike="noStrike">
                <a:solidFill>
                  <a:schemeClr val="dk1"/>
                </a:solidFill>
                <a:latin typeface="Comic Sans MS"/>
                <a:ea typeface="DejaVu Sans"/>
              </a:rPr>
              <a:t>SPS.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bg-BG" sz="1600" spc="-1" strike="noStrike">
                <a:solidFill>
                  <a:schemeClr val="dk1"/>
                </a:solidFill>
                <a:latin typeface="Comic Sans MS"/>
                <a:ea typeface="DejaVu Sans"/>
              </a:rPr>
              <a:t>Ще изучава „скрити“ частици, предсказани от голям брой модели за </a:t>
            </a:r>
            <a:r>
              <a:rPr b="0" lang="en-US" sz="1600" spc="-1" strike="noStrike">
                <a:solidFill>
                  <a:schemeClr val="dk1"/>
                </a:solidFill>
                <a:latin typeface="Comic Sans MS"/>
                <a:ea typeface="DejaVu Sans"/>
              </a:rPr>
              <a:t>“</a:t>
            </a:r>
            <a:r>
              <a:rPr b="0" lang="bg-BG" sz="1600" spc="-1" strike="noStrike">
                <a:solidFill>
                  <a:schemeClr val="dk1"/>
                </a:solidFill>
                <a:latin typeface="Comic Sans MS"/>
                <a:ea typeface="DejaVu Sans"/>
              </a:rPr>
              <a:t>Скрития</a:t>
            </a:r>
            <a:r>
              <a:rPr b="0" lang="en-US" sz="1600" spc="-1" strike="noStrike">
                <a:solidFill>
                  <a:schemeClr val="dk1"/>
                </a:solidFill>
                <a:latin typeface="Comic Sans MS"/>
                <a:ea typeface="DejaVu Sans"/>
              </a:rPr>
              <a:t>”</a:t>
            </a:r>
            <a:r>
              <a:rPr b="0" lang="bg-BG" sz="1600" spc="-1" strike="noStrike">
                <a:solidFill>
                  <a:schemeClr val="dk1"/>
                </a:solidFill>
                <a:latin typeface="Comic Sans MS"/>
                <a:ea typeface="DejaVu Sans"/>
              </a:rPr>
              <a:t> сектор, като ще се опита да обясни тъмната материя, неутринните осцилации и барион-антибарионната асиметрия във вселената.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TextBox 3"/>
          <p:cNvSpPr/>
          <p:nvPr/>
        </p:nvSpPr>
        <p:spPr>
          <a:xfrm>
            <a:off x="3190680" y="1131840"/>
            <a:ext cx="47001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1800" spc="-1" strike="noStrike">
                <a:solidFill>
                  <a:schemeClr val="dk1"/>
                </a:solidFill>
                <a:latin typeface="Comic Sans MS"/>
                <a:ea typeface="DejaVu Sans"/>
              </a:rPr>
              <a:t>Search for Hidden Particles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1" name="Picture 18" descr=""/>
          <p:cNvPicPr/>
          <p:nvPr/>
        </p:nvPicPr>
        <p:blipFill>
          <a:blip r:embed="rId4"/>
          <a:stretch/>
        </p:blipFill>
        <p:spPr>
          <a:xfrm>
            <a:off x="753480" y="3306600"/>
            <a:ext cx="4077720" cy="200304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7CB94B5C-D054-4091-84A2-C4ED3786BFC5}" type="slidenum">
              <a:t>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AF@DRD1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1" name="" descr=""/>
          <p:cNvPicPr/>
          <p:nvPr/>
        </p:nvPicPr>
        <p:blipFill>
          <a:blip r:embed="rId1"/>
          <a:stretch/>
        </p:blipFill>
        <p:spPr>
          <a:xfrm>
            <a:off x="-25200" y="844920"/>
            <a:ext cx="4838040" cy="3496680"/>
          </a:xfrm>
          <a:prstGeom prst="rect">
            <a:avLst/>
          </a:prstGeom>
          <a:ln w="0">
            <a:noFill/>
          </a:ln>
        </p:spPr>
      </p:pic>
      <p:pic>
        <p:nvPicPr>
          <p:cNvPr id="562" name="" descr=""/>
          <p:cNvPicPr/>
          <p:nvPr/>
        </p:nvPicPr>
        <p:blipFill>
          <a:blip r:embed="rId2"/>
          <a:stretch/>
        </p:blipFill>
        <p:spPr>
          <a:xfrm>
            <a:off x="4735800" y="844200"/>
            <a:ext cx="3292200" cy="1985760"/>
          </a:xfrm>
          <a:prstGeom prst="rect">
            <a:avLst/>
          </a:prstGeom>
          <a:ln w="0">
            <a:noFill/>
          </a:ln>
        </p:spPr>
      </p:pic>
      <p:sp>
        <p:nvSpPr>
          <p:cNvPr id="563" name="PlaceHolder 2"/>
          <p:cNvSpPr>
            <a:spLocks noGrp="1"/>
          </p:cNvSpPr>
          <p:nvPr>
            <p:ph/>
          </p:nvPr>
        </p:nvSpPr>
        <p:spPr>
          <a:xfrm>
            <a:off x="7500600" y="891360"/>
            <a:ext cx="2541600" cy="1497600"/>
          </a:xfrm>
          <a:prstGeom prst="rect">
            <a:avLst/>
          </a:prstGeom>
          <a:noFill/>
          <a:ln w="0">
            <a:solidFill>
              <a:srgbClr val="3465a4"/>
            </a:solidFill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414"/>
              </a:spcBef>
              <a:buNone/>
              <a:tabLst>
                <a:tab algn="l" pos="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Times New Roman"/>
              </a:rPr>
              <a:t>GARFILED++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: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HPC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New gases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4" name="PlaceHolder 3"/>
          <p:cNvSpPr>
            <a:spLocks noGrp="1"/>
          </p:cNvSpPr>
          <p:nvPr>
            <p:ph/>
          </p:nvPr>
        </p:nvSpPr>
        <p:spPr>
          <a:xfrm>
            <a:off x="5715000" y="2574000"/>
            <a:ext cx="3394800" cy="1002600"/>
          </a:xfrm>
          <a:prstGeom prst="rect">
            <a:avLst/>
          </a:prstGeom>
          <a:noFill/>
          <a:ln w="0">
            <a:solidFill>
              <a:srgbClr val="3465a4"/>
            </a:solidFill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414"/>
              </a:spcBef>
              <a:buNone/>
              <a:tabLst>
                <a:tab algn="l" pos="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Times New Roman"/>
              </a:rPr>
              <a:t>Close collaboration with: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CERN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 defTabSz="914400">
              <a:lnSpc>
                <a:spcPct val="100000"/>
              </a:lnSpc>
              <a:spcBef>
                <a:spcPts val="499"/>
              </a:spcBef>
              <a:spcAft>
                <a:spcPts val="3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University of Cambridge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5" name="" descr=""/>
          <p:cNvPicPr/>
          <p:nvPr/>
        </p:nvPicPr>
        <p:blipFill>
          <a:blip r:embed="rId3"/>
          <a:stretch/>
        </p:blipFill>
        <p:spPr>
          <a:xfrm>
            <a:off x="205200" y="4421160"/>
            <a:ext cx="9579960" cy="759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1"/>
          <p:cNvSpPr>
            <a:spLocks noGrp="1"/>
          </p:cNvSpPr>
          <p:nvPr>
            <p:ph type="title"/>
          </p:nvPr>
        </p:nvSpPr>
        <p:spPr>
          <a:xfrm>
            <a:off x="914400" y="223200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Thank you !!!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Conclusions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8" name="PlaceHolder 2"/>
          <p:cNvSpPr>
            <a:spLocks noGrp="1"/>
          </p:cNvSpPr>
          <p:nvPr>
            <p:ph/>
          </p:nvPr>
        </p:nvSpPr>
        <p:spPr>
          <a:xfrm>
            <a:off x="360000" y="1326600"/>
            <a:ext cx="9066960" cy="328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PlaceHolder 1"/>
          <p:cNvSpPr>
            <a:spLocks noGrp="1"/>
          </p:cNvSpPr>
          <p:nvPr>
            <p:ph type="title"/>
          </p:nvPr>
        </p:nvSpPr>
        <p:spPr>
          <a:xfrm>
            <a:off x="914400" y="223200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Backup slides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Picture 37" descr=""/>
          <p:cNvPicPr/>
          <p:nvPr/>
        </p:nvPicPr>
        <p:blipFill>
          <a:blip r:embed="rId1"/>
          <a:stretch/>
        </p:blipFill>
        <p:spPr>
          <a:xfrm>
            <a:off x="-398520" y="1018080"/>
            <a:ext cx="7013160" cy="3718440"/>
          </a:xfrm>
          <a:prstGeom prst="rect">
            <a:avLst/>
          </a:prstGeom>
          <a:ln w="0">
            <a:noFill/>
          </a:ln>
        </p:spPr>
      </p:pic>
      <p:grpSp>
        <p:nvGrpSpPr>
          <p:cNvPr id="571" name="Group 3"/>
          <p:cNvGrpSpPr/>
          <p:nvPr/>
        </p:nvGrpSpPr>
        <p:grpSpPr>
          <a:xfrm>
            <a:off x="5339880" y="1010160"/>
            <a:ext cx="4655520" cy="4623840"/>
            <a:chOff x="5339880" y="1010160"/>
            <a:chExt cx="4655520" cy="4623840"/>
          </a:xfrm>
        </p:grpSpPr>
        <p:pic>
          <p:nvPicPr>
            <p:cNvPr id="572" name="Picture 38" descr=""/>
            <p:cNvPicPr/>
            <p:nvPr/>
          </p:nvPicPr>
          <p:blipFill>
            <a:blip r:embed="rId2"/>
            <a:stretch/>
          </p:blipFill>
          <p:spPr>
            <a:xfrm>
              <a:off x="6712920" y="1010160"/>
              <a:ext cx="3282480" cy="3837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73" name="TextBox 18"/>
            <p:cNvSpPr/>
            <p:nvPr/>
          </p:nvSpPr>
          <p:spPr>
            <a:xfrm>
              <a:off x="6953400" y="3656520"/>
              <a:ext cx="108936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GB" sz="1800" spc="-1" strike="noStrike">
                  <a:solidFill>
                    <a:srgbClr val="000000"/>
                  </a:solidFill>
                  <a:latin typeface="Trebuchet MS"/>
                  <a:ea typeface="DejaVu Sans"/>
                </a:rPr>
                <a:t>Mr. Higgs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74" name="TextBox 19"/>
            <p:cNvSpPr/>
            <p:nvPr/>
          </p:nvSpPr>
          <p:spPr>
            <a:xfrm>
              <a:off x="8232840" y="1073160"/>
              <a:ext cx="97056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GB" sz="1800" spc="-1" strike="noStrike">
                  <a:solidFill>
                    <a:srgbClr val="000000"/>
                  </a:solidFill>
                  <a:latin typeface="Trebuchet MS"/>
                  <a:ea typeface="DejaVu Sans"/>
                </a:rPr>
                <a:t>Mr(s). X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575" name="Straight Connector 5"/>
            <p:cNvCxnSpPr/>
            <p:nvPr/>
          </p:nvCxnSpPr>
          <p:spPr>
            <a:xfrm flipH="1">
              <a:off x="6712200" y="1011240"/>
              <a:ext cx="3960" cy="4623120"/>
            </a:xfrm>
            <a:prstGeom prst="straightConnector1">
              <a:avLst/>
            </a:prstGeom>
            <a:ln w="25560">
              <a:solidFill>
                <a:srgbClr val="000000"/>
              </a:solidFill>
              <a:round/>
              <a:tailEnd len="lg" type="stealth" w="lg"/>
            </a:ln>
          </p:spPr>
        </p:cxnSp>
        <p:cxnSp>
          <p:nvCxnSpPr>
            <p:cNvPr id="576" name="Straight Connector 6"/>
            <p:cNvCxnSpPr/>
            <p:nvPr/>
          </p:nvCxnSpPr>
          <p:spPr>
            <a:xfrm flipV="1">
              <a:off x="6559920" y="2396160"/>
              <a:ext cx="164880" cy="3240"/>
            </a:xfrm>
            <a:prstGeom prst="straightConnector1">
              <a:avLst/>
            </a:prstGeom>
            <a:ln w="25560">
              <a:solidFill>
                <a:srgbClr val="000000"/>
              </a:solidFill>
              <a:round/>
            </a:ln>
          </p:spPr>
        </p:cxnSp>
        <p:cxnSp>
          <p:nvCxnSpPr>
            <p:cNvPr id="577" name="Straight Connector 7"/>
            <p:cNvCxnSpPr/>
            <p:nvPr/>
          </p:nvCxnSpPr>
          <p:spPr>
            <a:xfrm flipV="1">
              <a:off x="6559920" y="5103360"/>
              <a:ext cx="164880" cy="3240"/>
            </a:xfrm>
            <a:prstGeom prst="straightConnector1">
              <a:avLst/>
            </a:prstGeom>
            <a:ln w="25560">
              <a:solidFill>
                <a:srgbClr val="000000"/>
              </a:solidFill>
              <a:round/>
            </a:ln>
          </p:spPr>
        </p:cxnSp>
        <p:cxnSp>
          <p:nvCxnSpPr>
            <p:cNvPr id="578" name="Straight Connector 8"/>
            <p:cNvCxnSpPr/>
            <p:nvPr/>
          </p:nvCxnSpPr>
          <p:spPr>
            <a:xfrm flipV="1">
              <a:off x="6554880" y="5355360"/>
              <a:ext cx="164880" cy="3240"/>
            </a:xfrm>
            <a:prstGeom prst="straightConnector1">
              <a:avLst/>
            </a:prstGeom>
            <a:ln w="25560">
              <a:solidFill>
                <a:srgbClr val="000000"/>
              </a:solidFill>
              <a:round/>
            </a:ln>
          </p:spPr>
        </p:cxnSp>
        <p:sp>
          <p:nvSpPr>
            <p:cNvPr id="579" name="TextBox 20"/>
            <p:cNvSpPr/>
            <p:nvPr/>
          </p:nvSpPr>
          <p:spPr>
            <a:xfrm>
              <a:off x="5434200" y="2235240"/>
              <a:ext cx="101340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r">
                <a:lnSpc>
                  <a:spcPct val="100000"/>
                </a:lnSpc>
              </a:pPr>
              <a:r>
                <a:rPr b="0" lang="en-GB" sz="1400" spc="-1" strike="noStrike">
                  <a:solidFill>
                    <a:srgbClr val="000000"/>
                  </a:solidFill>
                  <a:latin typeface="Trebuchet MS"/>
                  <a:ea typeface="DejaVu Sans"/>
                </a:rPr>
                <a:t>EW scale</a:t>
              </a:r>
              <a:r>
                <a:rPr b="0" lang="en-GB" sz="1400" spc="-1" strike="noStrike" baseline="30000">
                  <a:solidFill>
                    <a:srgbClr val="000000"/>
                  </a:solidFill>
                  <a:latin typeface="Trebuchet MS"/>
                  <a:ea typeface="DejaVu Sans"/>
                </a:rPr>
                <a:t>—1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80" name="TextBox 22"/>
            <p:cNvSpPr/>
            <p:nvPr/>
          </p:nvSpPr>
          <p:spPr>
            <a:xfrm>
              <a:off x="5339880" y="4944240"/>
              <a:ext cx="110340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r">
                <a:lnSpc>
                  <a:spcPct val="100000"/>
                </a:lnSpc>
              </a:pPr>
              <a:r>
                <a:rPr b="0" lang="en-GB" sz="1400" spc="-1" strike="noStrike">
                  <a:solidFill>
                    <a:srgbClr val="000000"/>
                  </a:solidFill>
                  <a:latin typeface="Trebuchet MS"/>
                  <a:ea typeface="DejaVu Sans"/>
                </a:rPr>
                <a:t>GUT scale</a:t>
              </a:r>
              <a:r>
                <a:rPr b="0" lang="en-GB" sz="1400" spc="-1" strike="noStrike" baseline="30000">
                  <a:solidFill>
                    <a:srgbClr val="000000"/>
                  </a:solidFill>
                  <a:latin typeface="Trebuchet MS"/>
                  <a:ea typeface="DejaVu Sans"/>
                </a:rPr>
                <a:t>—1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581" name="Title 11"/>
          <p:cNvSpPr/>
          <p:nvPr/>
        </p:nvSpPr>
        <p:spPr>
          <a:xfrm>
            <a:off x="1303200" y="-21960"/>
            <a:ext cx="8585640" cy="78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Naturalness of the Higgs mass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2" name="TextBox 23"/>
          <p:cNvSpPr/>
          <p:nvPr/>
        </p:nvSpPr>
        <p:spPr>
          <a:xfrm>
            <a:off x="4776840" y="4519440"/>
            <a:ext cx="1444680" cy="3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chemeClr val="dk1"/>
                </a:solidFill>
                <a:latin typeface="Times New Roman"/>
                <a:ea typeface="DejaVu Sans"/>
              </a:rPr>
              <a:t>and A. Hoecker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3" name="PlaceHolder 1"/>
          <p:cNvSpPr>
            <a:spLocks noGrp="1"/>
          </p:cNvSpPr>
          <p:nvPr>
            <p:ph type="sldNum" idx="58"/>
          </p:nvPr>
        </p:nvSpPr>
        <p:spPr>
          <a:xfrm>
            <a:off x="7473240" y="5227920"/>
            <a:ext cx="2097360" cy="375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chemeClr val="dk1"/>
                </a:solidFill>
                <a:latin typeface="Tahom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8D4DC3D-5932-4F85-8591-8C53FBA21306}" type="slidenum">
              <a:rPr b="0" lang="fr-FR" sz="1400" spc="-1" strike="noStrike">
                <a:solidFill>
                  <a:schemeClr val="dk1"/>
                </a:solidFill>
                <a:latin typeface="Tahoma"/>
              </a:rPr>
              <a:t>62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roup 5"/>
          <p:cNvGrpSpPr/>
          <p:nvPr/>
        </p:nvGrpSpPr>
        <p:grpSpPr>
          <a:xfrm>
            <a:off x="331920" y="1133640"/>
            <a:ext cx="9445680" cy="3470760"/>
            <a:chOff x="331920" y="1133640"/>
            <a:chExt cx="9445680" cy="3470760"/>
          </a:xfrm>
        </p:grpSpPr>
        <p:sp>
          <p:nvSpPr>
            <p:cNvPr id="585" name="TextBox 24"/>
            <p:cNvSpPr/>
            <p:nvPr/>
          </p:nvSpPr>
          <p:spPr>
            <a:xfrm>
              <a:off x="331920" y="1133640"/>
              <a:ext cx="9367920" cy="3470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2000" spc="-1" strike="noStrike">
                  <a:solidFill>
                    <a:schemeClr val="folHlink"/>
                  </a:solidFill>
                  <a:latin typeface="Tahoma"/>
                  <a:ea typeface="Tahoma"/>
                </a:rPr>
                <a:t>The </a:t>
              </a:r>
              <a:r>
                <a:rPr b="0" lang="en-US" sz="2000" spc="-1" strike="noStrike">
                  <a:solidFill>
                    <a:srgbClr val="ff0000"/>
                  </a:solidFill>
                  <a:latin typeface="Tahoma"/>
                  <a:ea typeface="Tahoma"/>
                </a:rPr>
                <a:t>main</a:t>
              </a:r>
              <a:r>
                <a:rPr b="0" lang="en-US" sz="2000" spc="-1" strike="noStrike">
                  <a:solidFill>
                    <a:schemeClr val="folHlink"/>
                  </a:solidFill>
                  <a:latin typeface="Tahoma"/>
                  <a:ea typeface="Tahoma"/>
                </a:rPr>
                <a:t> theoretical motivation for </a:t>
              </a:r>
              <a:r>
                <a:rPr b="0" lang="en-US" sz="2000" spc="-1" strike="noStrike">
                  <a:solidFill>
                    <a:srgbClr val="ff0000"/>
                  </a:solidFill>
                  <a:latin typeface="Tahoma"/>
                  <a:ea typeface="Tahoma"/>
                </a:rPr>
                <a:t>beyond the Standard</a:t>
              </a:r>
              <a:r>
                <a:rPr b="0" lang="bg-BG" sz="2000" spc="-1" strike="noStrike">
                  <a:solidFill>
                    <a:srgbClr val="ff0000"/>
                  </a:solidFill>
                  <a:latin typeface="Tahoma"/>
                  <a:ea typeface="Tahoma"/>
                </a:rPr>
                <a:t> </a:t>
              </a:r>
              <a:r>
                <a:rPr b="0" lang="en-US" sz="2000" spc="-1" strike="noStrike">
                  <a:solidFill>
                    <a:srgbClr val="ff0000"/>
                  </a:solidFill>
                  <a:latin typeface="Tahoma"/>
                  <a:ea typeface="Tahoma"/>
                </a:rPr>
                <a:t>Model</a:t>
              </a:r>
              <a:r>
                <a:rPr b="0" lang="en-US" sz="2000" spc="-1" strike="noStrike">
                  <a:solidFill>
                    <a:schemeClr val="folHlink"/>
                  </a:solidFill>
                  <a:latin typeface="Tahoma"/>
                  <a:ea typeface="Tahoma"/>
                </a:rPr>
                <a:t> physics around </a:t>
              </a:r>
              <a:r>
                <a:rPr b="0" lang="en-US" sz="2000" spc="-1" strike="noStrike">
                  <a:solidFill>
                    <a:srgbClr val="ff0000"/>
                  </a:solidFill>
                  <a:latin typeface="Tahoma"/>
                  <a:ea typeface="Tahoma"/>
                </a:rPr>
                <a:t>TeV</a:t>
              </a:r>
              <a:r>
                <a:rPr b="0" lang="en-US" sz="2000" spc="-1" strike="noStrike">
                  <a:solidFill>
                    <a:schemeClr val="folHlink"/>
                  </a:solidFill>
                  <a:latin typeface="Tahoma"/>
                  <a:ea typeface="Tahoma"/>
                </a:rPr>
                <a:t> energies (LHC) is provided by the </a:t>
              </a:r>
              <a:r>
                <a:rPr b="0" lang="en-US" sz="2000" spc="-1" strike="noStrike">
                  <a:solidFill>
                    <a:srgbClr val="ff0000"/>
                  </a:solidFill>
                  <a:latin typeface="Tahoma"/>
                  <a:ea typeface="Tahoma"/>
                </a:rPr>
                <a:t>Hierarchy Problem</a:t>
              </a:r>
              <a:r>
                <a:rPr b="0" lang="en-US" sz="2000" spc="-1" strike="noStrike">
                  <a:solidFill>
                    <a:schemeClr val="folHlink"/>
                  </a:solidFill>
                  <a:latin typeface="Tahoma"/>
                  <a:ea typeface="Tahoma"/>
                </a:rPr>
                <a:t>, an inexplicable the </a:t>
              </a:r>
              <a:r>
                <a:rPr b="0" lang="ru-RU" sz="2000" spc="-1" strike="noStrike">
                  <a:solidFill>
                    <a:srgbClr val="cc0000"/>
                  </a:solidFill>
                  <a:latin typeface="Tahoma"/>
                  <a:ea typeface="Tahoma"/>
                </a:rPr>
                <a:t>UltraViolet</a:t>
              </a:r>
              <a:r>
                <a:rPr b="0" lang="en-US" sz="2000" spc="-1" strike="noStrike">
                  <a:solidFill>
                    <a:srgbClr val="cc0000"/>
                  </a:solidFill>
                  <a:latin typeface="Tahoma"/>
                  <a:ea typeface="Tahoma"/>
                </a:rPr>
                <a:t> </a:t>
              </a:r>
              <a:r>
                <a:rPr b="0" lang="en-US" sz="2000" spc="-1" strike="noStrike">
                  <a:solidFill>
                    <a:srgbClr val="c00000"/>
                  </a:solidFill>
                  <a:latin typeface="Tahoma"/>
                  <a:ea typeface="Tahoma"/>
                </a:rPr>
                <a:t>stability </a:t>
              </a:r>
              <a:r>
                <a:rPr b="0" lang="en-US" sz="2000" spc="-1" strike="noStrike">
                  <a:solidFill>
                    <a:schemeClr val="folHlink"/>
                  </a:solidFill>
                  <a:latin typeface="Tahoma"/>
                  <a:ea typeface="Tahoma"/>
                </a:rPr>
                <a:t>of the weak interaction scale 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c00000"/>
                  </a:solidFill>
                  <a:latin typeface="Calibri"/>
                  <a:ea typeface="Tahoma"/>
                </a:rPr>
                <a:t>(M</a:t>
              </a:r>
              <a:r>
                <a:rPr b="0" lang="en-US" sz="2000" spc="-1" strike="noStrike" baseline="-30000">
                  <a:solidFill>
                    <a:srgbClr val="c00000"/>
                  </a:solidFill>
                  <a:latin typeface="Calibri"/>
                  <a:ea typeface="Tahoma"/>
                </a:rPr>
                <a:t>W,Z </a:t>
              </a:r>
              <a:r>
                <a:rPr b="0" lang="en-US" sz="2000" spc="-1" strike="noStrike">
                  <a:solidFill>
                    <a:srgbClr val="c00000"/>
                  </a:solidFill>
                  <a:latin typeface="Calibri"/>
                  <a:ea typeface="Tahoma"/>
                </a:rPr>
                <a:t> =  10</a:t>
              </a:r>
              <a:r>
                <a:rPr b="0" lang="en-US" sz="2000" spc="-1" strike="noStrike" baseline="42000">
                  <a:solidFill>
                    <a:srgbClr val="c00000"/>
                  </a:solidFill>
                  <a:latin typeface="Calibri"/>
                  <a:ea typeface="Tahoma"/>
                </a:rPr>
                <a:t>2 </a:t>
              </a:r>
              <a:r>
                <a:rPr b="0" lang="en-US" sz="2000" spc="-1" strike="noStrike">
                  <a:solidFill>
                    <a:srgbClr val="c00000"/>
                  </a:solidFill>
                  <a:latin typeface="Calibri"/>
                  <a:ea typeface="Tahoma"/>
                </a:rPr>
                <a:t> GeV)</a:t>
              </a:r>
              <a:r>
                <a:rPr b="0" lang="en-US" sz="2400" spc="-1" strike="noStrike">
                  <a:solidFill>
                    <a:srgbClr val="c00000"/>
                  </a:solidFill>
                  <a:latin typeface="Tahoma"/>
                  <a:ea typeface="Tahoma"/>
                </a:rPr>
                <a:t> </a:t>
              </a:r>
              <a:r>
                <a:rPr b="0" lang="en-US" sz="2000" spc="-1" strike="noStrike">
                  <a:solidFill>
                    <a:schemeClr val="folHlink"/>
                  </a:solidFill>
                  <a:latin typeface="Tahoma"/>
                  <a:ea typeface="Tahoma"/>
                </a:rPr>
                <a:t>versus the Planck mass </a:t>
              </a:r>
              <a:r>
                <a:rPr b="0" lang="en-US" sz="2000" spc="-1" strike="noStrike">
                  <a:solidFill>
                    <a:srgbClr val="c00000"/>
                  </a:solidFill>
                  <a:latin typeface="Calibri"/>
                  <a:ea typeface="Tahoma"/>
                </a:rPr>
                <a:t>(M</a:t>
              </a:r>
              <a:r>
                <a:rPr b="0" lang="en-US" sz="2000" spc="-1" strike="noStrike" baseline="-30000">
                  <a:solidFill>
                    <a:srgbClr val="c00000"/>
                  </a:solidFill>
                  <a:latin typeface="Calibri"/>
                  <a:ea typeface="Tahoma"/>
                </a:rPr>
                <a:t>P </a:t>
              </a:r>
              <a:r>
                <a:rPr b="0" lang="en-US" sz="2000" spc="-1" strike="noStrike">
                  <a:solidFill>
                    <a:srgbClr val="c00000"/>
                  </a:solidFill>
                  <a:latin typeface="Calibri"/>
                  <a:ea typeface="Tahoma"/>
                </a:rPr>
                <a:t> = 10</a:t>
              </a:r>
              <a:r>
                <a:rPr b="0" lang="en-US" sz="2000" spc="-1" strike="noStrike" baseline="42000">
                  <a:solidFill>
                    <a:srgbClr val="c00000"/>
                  </a:solidFill>
                  <a:latin typeface="Calibri"/>
                  <a:ea typeface="Tahoma"/>
                </a:rPr>
                <a:t>19</a:t>
              </a:r>
              <a:r>
                <a:rPr b="0" lang="en-US" sz="2000" spc="-1" strike="noStrike">
                  <a:solidFill>
                    <a:srgbClr val="c00000"/>
                  </a:solidFill>
                  <a:latin typeface="Calibri"/>
                  <a:ea typeface="Tahoma"/>
                </a:rPr>
                <a:t> GeV),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en-US" sz="2400" spc="-1" strike="noStrike">
                  <a:solidFill>
                    <a:srgbClr val="c00000"/>
                  </a:solidFill>
                  <a:latin typeface="Calibri"/>
                  <a:ea typeface="Tahoma"/>
                </a:rPr>
                <a:t>                                                    </a:t>
              </a:r>
              <a:r>
                <a:rPr b="0" lang="en-US" sz="2000" spc="-1" strike="noStrike">
                  <a:solidFill>
                    <a:srgbClr val="c00000"/>
                  </a:solidFill>
                  <a:latin typeface="Calibri"/>
                  <a:ea typeface="Tahoma"/>
                </a:rPr>
                <a:t>WHY  IS   M</a:t>
              </a:r>
              <a:r>
                <a:rPr b="0" lang="en-US" sz="2000" spc="-1" strike="noStrike" baseline="42000">
                  <a:solidFill>
                    <a:srgbClr val="c00000"/>
                  </a:solidFill>
                  <a:latin typeface="Calibri"/>
                  <a:ea typeface="Tahoma"/>
                </a:rPr>
                <a:t>2</a:t>
              </a:r>
              <a:r>
                <a:rPr b="0" lang="en-US" sz="2000" spc="-1" strike="noStrike" baseline="-30000">
                  <a:solidFill>
                    <a:srgbClr val="c00000"/>
                  </a:solidFill>
                  <a:latin typeface="Calibri"/>
                  <a:ea typeface="Tahoma"/>
                </a:rPr>
                <a:t>W,Z</a:t>
              </a:r>
              <a:r>
                <a:rPr b="0" lang="en-US" sz="2000" spc="-1" strike="noStrike">
                  <a:solidFill>
                    <a:srgbClr val="c00000"/>
                  </a:solidFill>
                  <a:latin typeface="Calibri"/>
                  <a:ea typeface="Tahoma"/>
                </a:rPr>
                <a:t>/M</a:t>
              </a:r>
              <a:r>
                <a:rPr b="0" lang="en-US" sz="2000" spc="-1" strike="noStrike" baseline="42000">
                  <a:solidFill>
                    <a:srgbClr val="c00000"/>
                  </a:solidFill>
                  <a:latin typeface="Calibri"/>
                  <a:ea typeface="Tahoma"/>
                </a:rPr>
                <a:t>2</a:t>
              </a:r>
              <a:r>
                <a:rPr b="0" lang="en-US" sz="2000" spc="-1" strike="noStrike" baseline="-30000">
                  <a:solidFill>
                    <a:srgbClr val="c00000"/>
                  </a:solidFill>
                  <a:latin typeface="Calibri"/>
                  <a:ea typeface="Tahoma"/>
                </a:rPr>
                <a:t>P </a:t>
              </a:r>
              <a:r>
                <a:rPr b="0" lang="en-US" sz="2000" spc="-1" strike="noStrike">
                  <a:solidFill>
                    <a:srgbClr val="c00000"/>
                  </a:solidFill>
                  <a:latin typeface="Calibri"/>
                  <a:ea typeface="Tahoma"/>
                </a:rPr>
                <a:t> =  10</a:t>
              </a:r>
              <a:r>
                <a:rPr b="0" lang="en-US" sz="2000" spc="-1" strike="noStrike" baseline="42000">
                  <a:solidFill>
                    <a:srgbClr val="c00000"/>
                  </a:solidFill>
                  <a:latin typeface="Calibri"/>
                  <a:ea typeface="Tahoma"/>
                </a:rPr>
                <a:t>-34  </a:t>
              </a:r>
              <a:r>
                <a:rPr b="0" lang="en-US" sz="2000" spc="-1" strike="noStrike">
                  <a:solidFill>
                    <a:srgbClr val="c00000"/>
                  </a:solidFill>
                  <a:latin typeface="Calibri"/>
                  <a:ea typeface="Tahoma"/>
                </a:rPr>
                <a:t>  ?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en-US" sz="2000" spc="-1" strike="noStrike">
                  <a:solidFill>
                    <a:schemeClr val="folHlink"/>
                  </a:solidFill>
                  <a:latin typeface="Tahoma"/>
                  <a:ea typeface="Tahoma"/>
                </a:rPr>
                <a:t>Introduction of </a:t>
              </a:r>
              <a:r>
                <a:rPr b="0" lang="en-US" sz="2000" spc="-1" strike="noStrike">
                  <a:solidFill>
                    <a:srgbClr val="ff0000"/>
                  </a:solidFill>
                  <a:latin typeface="Tahoma"/>
                  <a:ea typeface="Tahoma"/>
                </a:rPr>
                <a:t>new spin-1</a:t>
              </a:r>
              <a:r>
                <a:rPr b="0" lang="en-US" sz="2000" spc="-1" strike="noStrike">
                  <a:solidFill>
                    <a:schemeClr val="folHlink"/>
                  </a:solidFill>
                  <a:latin typeface="Tahoma"/>
                  <a:ea typeface="Tahoma"/>
                </a:rPr>
                <a:t> bosons with the internal quantum numbers identical to the Standard Model Higgs doublet</a:t>
              </a:r>
              <a:r>
                <a:rPr b="0" lang="bg-BG" sz="2000" spc="-1" strike="noStrike">
                  <a:solidFill>
                    <a:schemeClr val="folHlink"/>
                  </a:solidFill>
                  <a:latin typeface="Tahoma"/>
                  <a:ea typeface="Tahoma"/>
                </a:rPr>
                <a:t> </a:t>
              </a:r>
              <a:r>
                <a:rPr b="0" lang="en-US" sz="2000" spc="-1" strike="noStrike">
                  <a:solidFill>
                    <a:schemeClr val="folHlink"/>
                  </a:solidFill>
                  <a:latin typeface="Tahoma"/>
                  <a:ea typeface="Tahoma"/>
                </a:rPr>
                <a:t>can help to solve the </a:t>
              </a:r>
              <a:r>
                <a:rPr b="0" lang="en-US" sz="2000" spc="-1" strike="noStrike">
                  <a:solidFill>
                    <a:srgbClr val="ff0000"/>
                  </a:solidFill>
                  <a:latin typeface="Tahoma"/>
                  <a:ea typeface="Tahoma"/>
                </a:rPr>
                <a:t>Hierarchy Problem.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586" name="Group 7"/>
            <p:cNvGrpSpPr/>
            <p:nvPr/>
          </p:nvGrpSpPr>
          <p:grpSpPr>
            <a:xfrm>
              <a:off x="566280" y="2340360"/>
              <a:ext cx="9211320" cy="1247040"/>
              <a:chOff x="566280" y="2340360"/>
              <a:chExt cx="9211320" cy="1247040"/>
            </a:xfrm>
          </p:grpSpPr>
          <p:cxnSp>
            <p:nvCxnSpPr>
              <p:cNvPr id="587" name="Straight Arrow Connector 2"/>
              <p:cNvCxnSpPr/>
              <p:nvPr/>
            </p:nvCxnSpPr>
            <p:spPr>
              <a:xfrm>
                <a:off x="651960" y="2887560"/>
                <a:ext cx="9051840" cy="3240"/>
              </a:xfrm>
              <a:prstGeom prst="straightConnector1">
                <a:avLst/>
              </a:prstGeom>
              <a:ln w="38160">
                <a:solidFill>
                  <a:srgbClr val="000000"/>
                </a:solidFill>
                <a:round/>
                <a:tailEnd len="lg" type="stealth" w="med"/>
              </a:ln>
            </p:spPr>
          </p:cxnSp>
          <p:cxnSp>
            <p:nvCxnSpPr>
              <p:cNvPr id="588" name="Straight Connector 1"/>
              <p:cNvCxnSpPr/>
              <p:nvPr/>
            </p:nvCxnSpPr>
            <p:spPr>
              <a:xfrm>
                <a:off x="1132560" y="2753640"/>
                <a:ext cx="2160" cy="297360"/>
              </a:xfrm>
              <a:prstGeom prst="straightConnector1">
                <a:avLst/>
              </a:prstGeom>
              <a:ln w="25560">
                <a:solidFill>
                  <a:srgbClr val="000000"/>
                </a:solidFill>
                <a:round/>
              </a:ln>
            </p:spPr>
          </p:cxnSp>
          <p:cxnSp>
            <p:nvCxnSpPr>
              <p:cNvPr id="589" name="Straight Connector 2"/>
              <p:cNvCxnSpPr/>
              <p:nvPr/>
            </p:nvCxnSpPr>
            <p:spPr>
              <a:xfrm>
                <a:off x="8980920" y="2739960"/>
                <a:ext cx="2160" cy="297360"/>
              </a:xfrm>
              <a:prstGeom prst="straightConnector1">
                <a:avLst/>
              </a:prstGeom>
              <a:ln w="25560">
                <a:solidFill>
                  <a:srgbClr val="000000"/>
                </a:solidFill>
                <a:round/>
              </a:ln>
            </p:spPr>
          </p:cxnSp>
          <p:sp>
            <p:nvSpPr>
              <p:cNvPr id="590" name="TextBox 25"/>
              <p:cNvSpPr/>
              <p:nvPr/>
            </p:nvSpPr>
            <p:spPr>
              <a:xfrm>
                <a:off x="8705520" y="2340360"/>
                <a:ext cx="561960" cy="5058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en-US" sz="2400" spc="-1" strike="noStrike">
                    <a:solidFill>
                      <a:schemeClr val="dk1"/>
                    </a:solidFill>
                    <a:latin typeface="Tahoma"/>
                    <a:ea typeface="DejaVu Sans"/>
                  </a:rPr>
                  <a:t>M</a:t>
                </a:r>
                <a:r>
                  <a:rPr b="0" lang="en-US" sz="2400" spc="-1" strike="noStrike" baseline="-25000">
                    <a:solidFill>
                      <a:schemeClr val="dk1"/>
                    </a:solidFill>
                    <a:latin typeface="Tahoma"/>
                    <a:ea typeface="DejaVu Sans"/>
                  </a:rPr>
                  <a:t>P</a:t>
                </a:r>
                <a:endParaRPr b="0" lang="en-US" sz="24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91" name="TextBox 26"/>
              <p:cNvSpPr/>
              <p:nvPr/>
            </p:nvSpPr>
            <p:spPr>
              <a:xfrm>
                <a:off x="8427600" y="3107880"/>
                <a:ext cx="1350000" cy="4795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en-US" sz="2400" spc="-1" strike="noStrike">
                    <a:solidFill>
                      <a:schemeClr val="dk1"/>
                    </a:solidFill>
                    <a:latin typeface="Tahoma"/>
                    <a:ea typeface="DejaVu Sans"/>
                  </a:rPr>
                  <a:t>10</a:t>
                </a:r>
                <a:r>
                  <a:rPr b="0" lang="en-US" sz="2400" spc="-1" strike="noStrike" baseline="50000">
                    <a:solidFill>
                      <a:schemeClr val="dk1"/>
                    </a:solidFill>
                    <a:latin typeface="Tahoma"/>
                    <a:ea typeface="DejaVu Sans"/>
                  </a:rPr>
                  <a:t>19 </a:t>
                </a:r>
                <a:r>
                  <a:rPr b="0" lang="en-US" sz="2400" spc="-1" strike="noStrike">
                    <a:solidFill>
                      <a:schemeClr val="dk1"/>
                    </a:solidFill>
                    <a:latin typeface="Tahoma"/>
                    <a:ea typeface="DejaVu Sans"/>
                  </a:rPr>
                  <a:t>GeV</a:t>
                </a:r>
                <a:endParaRPr b="0" lang="en-US" sz="24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92" name="TextBox 27"/>
              <p:cNvSpPr/>
              <p:nvPr/>
            </p:nvSpPr>
            <p:spPr>
              <a:xfrm>
                <a:off x="566280" y="3048840"/>
                <a:ext cx="1249200" cy="4795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en-US" sz="2400" spc="-1" strike="noStrike">
                    <a:solidFill>
                      <a:schemeClr val="dk1"/>
                    </a:solidFill>
                    <a:latin typeface="Tahoma"/>
                    <a:ea typeface="DejaVu Sans"/>
                  </a:rPr>
                  <a:t>10</a:t>
                </a:r>
                <a:r>
                  <a:rPr b="0" lang="en-US" sz="2400" spc="-1" strike="noStrike" baseline="50000">
                    <a:solidFill>
                      <a:schemeClr val="dk1"/>
                    </a:solidFill>
                    <a:latin typeface="Tahoma"/>
                    <a:ea typeface="DejaVu Sans"/>
                  </a:rPr>
                  <a:t>2 </a:t>
                </a:r>
                <a:r>
                  <a:rPr b="0" lang="en-US" sz="2400" spc="-1" strike="noStrike">
                    <a:solidFill>
                      <a:schemeClr val="dk1"/>
                    </a:solidFill>
                    <a:latin typeface="Tahoma"/>
                    <a:ea typeface="DejaVu Sans"/>
                  </a:rPr>
                  <a:t>GeV</a:t>
                </a:r>
                <a:endParaRPr b="0" lang="en-US" sz="24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93" name="TextBox 28"/>
              <p:cNvSpPr/>
              <p:nvPr/>
            </p:nvSpPr>
            <p:spPr>
              <a:xfrm>
                <a:off x="695520" y="2340360"/>
                <a:ext cx="758520" cy="5058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en-US" sz="2400" spc="-1" strike="noStrike">
                    <a:solidFill>
                      <a:schemeClr val="dk1"/>
                    </a:solidFill>
                    <a:latin typeface="Tahoma"/>
                    <a:ea typeface="DejaVu Sans"/>
                  </a:rPr>
                  <a:t>M</a:t>
                </a:r>
                <a:r>
                  <a:rPr b="0" lang="en-US" sz="2400" spc="-1" strike="noStrike" baseline="-25000">
                    <a:solidFill>
                      <a:schemeClr val="dk1"/>
                    </a:solidFill>
                    <a:latin typeface="Tahoma"/>
                    <a:ea typeface="DejaVu Sans"/>
                  </a:rPr>
                  <a:t>W,Z</a:t>
                </a:r>
                <a:endParaRPr b="0" lang="en-US" sz="24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cxnSp>
            <p:nvCxnSpPr>
              <p:cNvPr id="594" name="Straight Connector 3"/>
              <p:cNvCxnSpPr/>
              <p:nvPr/>
            </p:nvCxnSpPr>
            <p:spPr>
              <a:xfrm>
                <a:off x="2974320" y="2753640"/>
                <a:ext cx="2160" cy="297360"/>
              </a:xfrm>
              <a:prstGeom prst="straightConnector1">
                <a:avLst/>
              </a:prstGeom>
              <a:ln w="25560">
                <a:solidFill>
                  <a:srgbClr val="ff0000"/>
                </a:solidFill>
                <a:round/>
              </a:ln>
            </p:spPr>
          </p:cxnSp>
          <p:sp>
            <p:nvSpPr>
              <p:cNvPr id="595" name="TextBox 29"/>
              <p:cNvSpPr/>
              <p:nvPr/>
            </p:nvSpPr>
            <p:spPr>
              <a:xfrm>
                <a:off x="2408040" y="3048840"/>
                <a:ext cx="1249200" cy="4795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en-US" sz="2400" spc="-1" strike="noStrike">
                    <a:solidFill>
                      <a:srgbClr val="ff0000"/>
                    </a:solidFill>
                    <a:latin typeface="Tahoma"/>
                    <a:ea typeface="DejaVu Sans"/>
                  </a:rPr>
                  <a:t>10</a:t>
                </a:r>
                <a:r>
                  <a:rPr b="0" lang="en-US" sz="2400" spc="-1" strike="noStrike" baseline="50000">
                    <a:solidFill>
                      <a:srgbClr val="ff0000"/>
                    </a:solidFill>
                    <a:latin typeface="Tahoma"/>
                    <a:ea typeface="DejaVu Sans"/>
                  </a:rPr>
                  <a:t>3 </a:t>
                </a:r>
                <a:r>
                  <a:rPr b="0" lang="en-US" sz="2400" spc="-1" strike="noStrike">
                    <a:solidFill>
                      <a:srgbClr val="ff0000"/>
                    </a:solidFill>
                    <a:latin typeface="Tahoma"/>
                    <a:ea typeface="DejaVu Sans"/>
                  </a:rPr>
                  <a:t>GeV</a:t>
                </a:r>
                <a:endParaRPr b="0" lang="en-US" sz="24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96" name="TextBox 30"/>
              <p:cNvSpPr/>
              <p:nvPr/>
            </p:nvSpPr>
            <p:spPr>
              <a:xfrm>
                <a:off x="2414160" y="2340360"/>
                <a:ext cx="1101960" cy="5058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en-US" sz="2400" spc="-1" strike="noStrike">
                    <a:solidFill>
                      <a:srgbClr val="ff0000"/>
                    </a:solidFill>
                    <a:latin typeface="Tahoma"/>
                    <a:ea typeface="DejaVu Sans"/>
                  </a:rPr>
                  <a:t>M</a:t>
                </a:r>
                <a:r>
                  <a:rPr b="0" lang="en-US" sz="2400" spc="-1" strike="noStrike" baseline="-25000">
                    <a:solidFill>
                      <a:srgbClr val="ff0000"/>
                    </a:solidFill>
                    <a:latin typeface="Tahoma"/>
                    <a:ea typeface="DejaVu Sans"/>
                  </a:rPr>
                  <a:t>W</a:t>
                </a:r>
                <a:r>
                  <a:rPr b="0" lang="en-US" sz="2400" spc="-1" strike="noStrike">
                    <a:solidFill>
                      <a:srgbClr val="ff0000"/>
                    </a:solidFill>
                    <a:latin typeface="Berlin Sans FB"/>
                    <a:ea typeface="DejaVu Sans"/>
                  </a:rPr>
                  <a:t>*</a:t>
                </a:r>
                <a:r>
                  <a:rPr b="0" lang="en-US" sz="2400" spc="-1" strike="noStrike" baseline="-25000">
                    <a:solidFill>
                      <a:srgbClr val="ff0000"/>
                    </a:solidFill>
                    <a:latin typeface="Tahoma"/>
                    <a:ea typeface="DejaVu Sans"/>
                  </a:rPr>
                  <a:t>,Z</a:t>
                </a:r>
                <a:r>
                  <a:rPr b="0" lang="en-US" sz="2400" spc="-1" strike="noStrike">
                    <a:solidFill>
                      <a:srgbClr val="ff0000"/>
                    </a:solidFill>
                    <a:latin typeface="Berlin Sans FB"/>
                    <a:ea typeface="DejaVu Sans"/>
                  </a:rPr>
                  <a:t>*</a:t>
                </a:r>
                <a:endParaRPr b="0" lang="en-US" sz="24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sp>
        <p:nvSpPr>
          <p:cNvPr id="597" name="PlaceHolder 1"/>
          <p:cNvSpPr>
            <a:spLocks noGrp="1"/>
          </p:cNvSpPr>
          <p:nvPr>
            <p:ph type="title"/>
          </p:nvPr>
        </p:nvSpPr>
        <p:spPr>
          <a:xfrm>
            <a:off x="1303200" y="96120"/>
            <a:ext cx="8585640" cy="78696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4400" spc="-1" strike="noStrike">
                <a:solidFill>
                  <a:schemeClr val="folHlink"/>
                </a:solidFill>
                <a:latin typeface="Times New Roman"/>
              </a:rPr>
              <a:t>Motivation for SM extension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8" name="Rectangle 24"/>
          <p:cNvSpPr/>
          <p:nvPr/>
        </p:nvSpPr>
        <p:spPr>
          <a:xfrm>
            <a:off x="59400" y="4931280"/>
            <a:ext cx="986580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b050"/>
                </a:solidFill>
                <a:latin typeface="Tahoma"/>
                <a:ea typeface="Tahoma"/>
              </a:rPr>
              <a:t>M.V. Chizhov and G. Dvali “Origin and Phenomenology of Weak-Doublet Spin-1 Bosons”, Phys. Lett. B </a:t>
            </a:r>
            <a:r>
              <a:rPr b="1" lang="en-US" sz="2000" spc="-1" strike="noStrike">
                <a:solidFill>
                  <a:srgbClr val="00b050"/>
                </a:solidFill>
                <a:latin typeface="Tahoma"/>
                <a:ea typeface="Tahoma"/>
              </a:rPr>
              <a:t>703</a:t>
            </a:r>
            <a:r>
              <a:rPr b="0" lang="en-US" sz="2000" spc="-1" strike="noStrike">
                <a:solidFill>
                  <a:srgbClr val="00b050"/>
                </a:solidFill>
                <a:latin typeface="Tahoma"/>
                <a:ea typeface="Tahoma"/>
              </a:rPr>
              <a:t> (2011) 593, arXiv:0908.0924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599" name=""/>
          <p:cNvGraphicFramePr/>
          <p:nvPr/>
        </p:nvGraphicFramePr>
        <p:xfrm>
          <a:off x="7772400" y="4227120"/>
          <a:ext cx="2323800" cy="800280"/>
        </p:xfrm>
        <a:graphic>
          <a:graphicData uri="http://schemas.openxmlformats.org/presentationml/2006/ole">
            <p:oleObj r:id="rId1" spid="">
              <p:embed/>
              <p:pic>
                <p:nvPicPr>
                  <p:cNvPr id="600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7772400" y="4227120"/>
                    <a:ext cx="2323800" cy="80028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3" name="PlaceHolder 2"/>
          <p:cNvSpPr>
            <a:spLocks noGrp="1"/>
          </p:cNvSpPr>
          <p:nvPr>
            <p:ph type="sldNum" idx="38"/>
          </p:nvPr>
        </p:nvSpPr>
        <p:spPr/>
        <p:txBody>
          <a:bodyPr/>
          <a:p>
            <a:fld id="{9BA13BD4-EE9C-4E8C-9AEF-155F3A28B26C}" type="slidenum">
              <a:t>65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PlaceHolder 1"/>
          <p:cNvSpPr>
            <a:spLocks noGrp="1"/>
          </p:cNvSpPr>
          <p:nvPr>
            <p:ph type="title"/>
          </p:nvPr>
        </p:nvSpPr>
        <p:spPr>
          <a:xfrm>
            <a:off x="1263240" y="0"/>
            <a:ext cx="8585640" cy="9784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000" spc="-1" strike="noStrike">
                <a:solidFill>
                  <a:schemeClr val="folHlink"/>
                </a:solidFill>
                <a:latin typeface="Times New Roman"/>
              </a:rPr>
              <a:t>New vector bosons and </a:t>
            </a:r>
            <a:br>
              <a:rPr sz="4000"/>
            </a:br>
            <a:r>
              <a:rPr b="1" lang="en-US" sz="4000" spc="-1" strike="noStrike">
                <a:solidFill>
                  <a:schemeClr val="folHlink"/>
                </a:solidFill>
                <a:latin typeface="Times New Roman"/>
              </a:rPr>
              <a:t>their interactions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02" name="Group 10"/>
          <p:cNvGrpSpPr/>
          <p:nvPr/>
        </p:nvGrpSpPr>
        <p:grpSpPr>
          <a:xfrm>
            <a:off x="773280" y="1105920"/>
            <a:ext cx="8660520" cy="977040"/>
            <a:chOff x="773280" y="1105920"/>
            <a:chExt cx="8660520" cy="977040"/>
          </a:xfrm>
        </p:grpSpPr>
        <p:grpSp>
          <p:nvGrpSpPr>
            <p:cNvPr id="603" name="Group 11"/>
            <p:cNvGrpSpPr/>
            <p:nvPr/>
          </p:nvGrpSpPr>
          <p:grpSpPr>
            <a:xfrm>
              <a:off x="1328040" y="1105920"/>
              <a:ext cx="6701040" cy="526680"/>
              <a:chOff x="1328040" y="1105920"/>
              <a:chExt cx="6701040" cy="526680"/>
            </a:xfrm>
          </p:grpSpPr>
          <p:sp>
            <p:nvSpPr>
              <p:cNvPr id="604" name="TextBox 31"/>
              <p:cNvSpPr/>
              <p:nvPr/>
            </p:nvSpPr>
            <p:spPr>
              <a:xfrm>
                <a:off x="1328040" y="1152000"/>
                <a:ext cx="5888520" cy="455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en-US" sz="2400" spc="-1" strike="noStrike">
                    <a:solidFill>
                      <a:schemeClr val="folHlink"/>
                    </a:solidFill>
                    <a:latin typeface="Tahoma"/>
                    <a:ea typeface="DejaVu Sans"/>
                  </a:rPr>
                  <a:t>There are two states for charged boson </a:t>
                </a:r>
                <a:endParaRPr b="0" lang="en-US" sz="24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graphicFrame>
            <p:nvGraphicFramePr>
              <p:cNvPr id="605" name=""/>
              <p:cNvGraphicFramePr/>
              <p:nvPr/>
            </p:nvGraphicFramePr>
            <p:xfrm>
              <a:off x="7257960" y="1105920"/>
              <a:ext cx="771120" cy="526680"/>
            </p:xfrm>
            <a:graphic>
              <a:graphicData uri="http://schemas.openxmlformats.org/presentationml/2006/ole">
                <p:oleObj r:id="rId1" spid="">
                  <p:embed/>
                  <p:pic>
                    <p:nvPicPr>
                      <p:cNvPr id="606" name="" descr=""/>
                      <p:cNvPicPr/>
                      <p:nvPr/>
                    </p:nvPicPr>
                    <p:blipFill>
                      <a:blip r:embed="rId2"/>
                      <a:stretch/>
                    </p:blipFill>
                    <p:spPr>
                      <a:xfrm>
                        <a:off x="7257960" y="1105920"/>
                        <a:ext cx="771120" cy="52668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a:graphicData>
            </a:graphic>
          </p:graphicFrame>
        </p:grpSp>
        <p:grpSp>
          <p:nvGrpSpPr>
            <p:cNvPr id="607" name="Group 12"/>
            <p:cNvGrpSpPr/>
            <p:nvPr/>
          </p:nvGrpSpPr>
          <p:grpSpPr>
            <a:xfrm>
              <a:off x="773280" y="1556280"/>
              <a:ext cx="8660520" cy="526680"/>
              <a:chOff x="773280" y="1556280"/>
              <a:chExt cx="8660520" cy="526680"/>
            </a:xfrm>
          </p:grpSpPr>
          <p:sp>
            <p:nvSpPr>
              <p:cNvPr id="608" name="TextBox 32"/>
              <p:cNvSpPr/>
              <p:nvPr/>
            </p:nvSpPr>
            <p:spPr>
              <a:xfrm>
                <a:off x="773280" y="1613880"/>
                <a:ext cx="7490160" cy="455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en-US" sz="2400" spc="-1" strike="noStrike">
                    <a:solidFill>
                      <a:schemeClr val="folHlink"/>
                    </a:solidFill>
                    <a:latin typeface="Tahoma"/>
                    <a:ea typeface="DejaVu Sans"/>
                  </a:rPr>
                  <a:t>and two neutral bosons: CP-even           and CP-odd </a:t>
                </a:r>
                <a:endParaRPr b="0" lang="en-US" sz="24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graphicFrame>
            <p:nvGraphicFramePr>
              <p:cNvPr id="609" name=""/>
              <p:cNvGraphicFramePr/>
              <p:nvPr/>
            </p:nvGraphicFramePr>
            <p:xfrm>
              <a:off x="5522400" y="1556280"/>
              <a:ext cx="1038960" cy="526680"/>
            </p:xfrm>
            <a:graphic>
              <a:graphicData uri="http://schemas.openxmlformats.org/presentationml/2006/ole">
                <p:oleObj r:id="rId3" spid="">
                  <p:embed/>
                  <p:pic>
                    <p:nvPicPr>
                      <p:cNvPr id="610" name="" descr=""/>
                      <p:cNvPicPr/>
                      <p:nvPr/>
                    </p:nvPicPr>
                    <p:blipFill>
                      <a:blip r:embed="rId4"/>
                      <a:stretch/>
                    </p:blipFill>
                    <p:spPr>
                      <a:xfrm>
                        <a:off x="5522400" y="1556280"/>
                        <a:ext cx="1038960" cy="52668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a:graphicData>
            </a:graphic>
          </p:graphicFrame>
          <p:graphicFrame>
            <p:nvGraphicFramePr>
              <p:cNvPr id="611" name=""/>
              <p:cNvGraphicFramePr/>
              <p:nvPr/>
            </p:nvGraphicFramePr>
            <p:xfrm>
              <a:off x="8395200" y="1556280"/>
              <a:ext cx="1038600" cy="526680"/>
            </p:xfrm>
            <a:graphic>
              <a:graphicData uri="http://schemas.openxmlformats.org/presentationml/2006/ole">
                <p:oleObj r:id="rId5" spid="">
                  <p:embed/>
                  <p:pic>
                    <p:nvPicPr>
                      <p:cNvPr id="612" name="" descr=""/>
                      <p:cNvPicPr/>
                      <p:nvPr/>
                    </p:nvPicPr>
                    <p:blipFill>
                      <a:blip r:embed="rId6"/>
                      <a:stretch/>
                    </p:blipFill>
                    <p:spPr>
                      <a:xfrm>
                        <a:off x="8395200" y="1556280"/>
                        <a:ext cx="1038600" cy="52668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a:graphicData>
            </a:graphic>
          </p:graphicFrame>
        </p:grpSp>
      </p:grpSp>
      <p:grpSp>
        <p:nvGrpSpPr>
          <p:cNvPr id="613" name="Group 13"/>
          <p:cNvGrpSpPr/>
          <p:nvPr/>
        </p:nvGrpSpPr>
        <p:grpSpPr>
          <a:xfrm>
            <a:off x="383400" y="2743200"/>
            <a:ext cx="9206280" cy="2651760"/>
            <a:chOff x="383400" y="2743200"/>
            <a:chExt cx="9206280" cy="2651760"/>
          </a:xfrm>
        </p:grpSpPr>
        <p:grpSp>
          <p:nvGrpSpPr>
            <p:cNvPr id="614" name="Group 14"/>
            <p:cNvGrpSpPr/>
            <p:nvPr/>
          </p:nvGrpSpPr>
          <p:grpSpPr>
            <a:xfrm>
              <a:off x="383400" y="2743200"/>
              <a:ext cx="9206280" cy="2651760"/>
              <a:chOff x="383400" y="2743200"/>
              <a:chExt cx="9206280" cy="2651760"/>
            </a:xfrm>
          </p:grpSpPr>
          <p:grpSp>
            <p:nvGrpSpPr>
              <p:cNvPr id="615" name="Group 15"/>
              <p:cNvGrpSpPr/>
              <p:nvPr/>
            </p:nvGrpSpPr>
            <p:grpSpPr>
              <a:xfrm>
                <a:off x="383400" y="2743200"/>
                <a:ext cx="9140760" cy="2651760"/>
                <a:chOff x="383400" y="2743200"/>
                <a:chExt cx="9140760" cy="2651760"/>
              </a:xfrm>
            </p:grpSpPr>
            <p:sp>
              <p:nvSpPr>
                <p:cNvPr id="616" name="TextBox 33"/>
                <p:cNvSpPr/>
                <p:nvPr/>
              </p:nvSpPr>
              <p:spPr>
                <a:xfrm>
                  <a:off x="383400" y="2745000"/>
                  <a:ext cx="9140760" cy="26499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en-US" sz="2400" spc="-1" strike="noStrike">
                      <a:solidFill>
                        <a:srgbClr val="ff0000"/>
                      </a:solidFill>
                      <a:latin typeface="Tahoma"/>
                      <a:ea typeface="DejaVu Sans"/>
                    </a:rPr>
                    <a:t>Initial hypothesis: </a:t>
                  </a:r>
                  <a:r>
                    <a:rPr b="0" lang="en-US" sz="2400" spc="-1" strike="noStrike">
                      <a:solidFill>
                        <a:schemeClr val="folHlink"/>
                      </a:solidFill>
                      <a:latin typeface="Tahoma"/>
                      <a:ea typeface="DejaVu Sans"/>
                    </a:rPr>
                    <a:t>coupling constant      is equal to SU(2) gauge</a:t>
                  </a:r>
                  <a:endParaRPr b="0" lang="en-US" sz="2400" spc="-1" strike="noStrike">
                    <a:solidFill>
                      <a:srgbClr val="000000"/>
                    </a:solidFill>
                    <a:latin typeface="Arial"/>
                  </a:endParaRPr>
                </a:p>
                <a:p>
                  <a:pPr>
                    <a:lnSpc>
                      <a:spcPct val="100000"/>
                    </a:lnSpc>
                  </a:pPr>
                  <a:r>
                    <a:rPr b="0" lang="en-US" sz="2400" spc="-1" strike="noStrike">
                      <a:solidFill>
                        <a:schemeClr val="folHlink"/>
                      </a:solidFill>
                      <a:latin typeface="Tahoma"/>
                      <a:ea typeface="DejaVu Sans"/>
                    </a:rPr>
                    <a:t>coupling constant  </a:t>
                  </a:r>
                  <a:r>
                    <a:rPr b="0" lang="ru-RU" sz="2400" spc="-1" strike="noStrike">
                      <a:solidFill>
                        <a:schemeClr val="folHlink"/>
                      </a:solidFill>
                      <a:latin typeface="Tahoma"/>
                      <a:ea typeface="DejaVu Sans"/>
                    </a:rPr>
                    <a:t>  </a:t>
                  </a:r>
                  <a:r>
                    <a:rPr b="0" lang="en-US" sz="2400" spc="-1" strike="noStrike">
                      <a:solidFill>
                        <a:schemeClr val="folHlink"/>
                      </a:solidFill>
                      <a:latin typeface="Tahoma"/>
                      <a:ea typeface="DejaVu Sans"/>
                    </a:rPr>
                    <a:t> which is universal for leptons and quarks</a:t>
                  </a:r>
                  <a:endParaRPr b="0" lang="en-US" sz="2400" spc="-1" strike="noStrike">
                    <a:solidFill>
                      <a:srgbClr val="000000"/>
                    </a:solidFill>
                    <a:latin typeface="Arial"/>
                  </a:endParaRPr>
                </a:p>
                <a:p>
                  <a:pPr>
                    <a:lnSpc>
                      <a:spcPct val="100000"/>
                    </a:lnSpc>
                  </a:pPr>
                  <a:r>
                    <a:rPr b="0" lang="en-US" sz="2400" spc="-1" strike="noStrike">
                      <a:solidFill>
                        <a:schemeClr val="folHlink"/>
                      </a:solidFill>
                      <a:latin typeface="Tahoma"/>
                      <a:ea typeface="DejaVu Sans"/>
                    </a:rPr>
                    <a:t>and does not depend on generation</a:t>
                  </a:r>
                  <a:endParaRPr b="0" lang="en-US" sz="2400" spc="-1" strike="noStrike">
                    <a:solidFill>
                      <a:srgbClr val="000000"/>
                    </a:solidFill>
                    <a:latin typeface="Arial"/>
                  </a:endParaRPr>
                </a:p>
                <a:p>
                  <a:pPr>
                    <a:lnSpc>
                      <a:spcPct val="100000"/>
                    </a:lnSpc>
                  </a:pPr>
                  <a:r>
                    <a:rPr b="0" lang="en-US" sz="2400" spc="-1" strike="noStrike">
                      <a:solidFill>
                        <a:schemeClr val="folHlink"/>
                      </a:solidFill>
                      <a:latin typeface="Tahoma"/>
                      <a:ea typeface="DejaVu Sans"/>
                    </a:rPr>
                    <a:t>The scale of the new physics     is accepted equal to the mass</a:t>
                  </a:r>
                  <a:endParaRPr b="0" lang="en-US" sz="2400" spc="-1" strike="noStrike">
                    <a:solidFill>
                      <a:srgbClr val="000000"/>
                    </a:solidFill>
                    <a:latin typeface="Arial"/>
                  </a:endParaRPr>
                </a:p>
                <a:p>
                  <a:pPr>
                    <a:lnSpc>
                      <a:spcPct val="100000"/>
                    </a:lnSpc>
                  </a:pPr>
                  <a:r>
                    <a:rPr b="0" lang="en-US" sz="2400" spc="-1" strike="noStrike">
                      <a:solidFill>
                        <a:schemeClr val="folHlink"/>
                      </a:solidFill>
                      <a:latin typeface="Tahoma"/>
                      <a:ea typeface="DejaVu Sans"/>
                    </a:rPr>
                    <a:t>of new bosons which should be around or less 1 TeV.   </a:t>
                  </a:r>
                  <a:endParaRPr b="0" lang="en-US" sz="2400" spc="-1" strike="noStrike">
                    <a:solidFill>
                      <a:srgbClr val="000000"/>
                    </a:solidFill>
                    <a:latin typeface="Arial"/>
                  </a:endParaRPr>
                </a:p>
                <a:p>
                  <a:pPr>
                    <a:lnSpc>
                      <a:spcPct val="100000"/>
                    </a:lnSpc>
                  </a:pPr>
                  <a:r>
                    <a:rPr b="0" lang="en-US" sz="2400" spc="-1" strike="noStrike">
                      <a:solidFill>
                        <a:srgbClr val="ff0000"/>
                      </a:solidFill>
                      <a:latin typeface="Tahoma"/>
                      <a:ea typeface="DejaVu Sans"/>
                    </a:rPr>
                    <a:t>Therefore, first searches have been conducted in Drell-Yan and</a:t>
                  </a:r>
                  <a:endParaRPr b="0" lang="en-US" sz="2400" spc="-1" strike="noStrike">
                    <a:solidFill>
                      <a:srgbClr val="000000"/>
                    </a:solidFill>
                    <a:latin typeface="Arial"/>
                  </a:endParaRPr>
                </a:p>
                <a:p>
                  <a:pPr>
                    <a:lnSpc>
                      <a:spcPct val="100000"/>
                    </a:lnSpc>
                  </a:pPr>
                  <a:r>
                    <a:rPr b="0" lang="en-US" sz="2400" spc="-1" strike="noStrike">
                      <a:solidFill>
                        <a:srgbClr val="ff0000"/>
                      </a:solidFill>
                      <a:latin typeface="Tahoma"/>
                      <a:ea typeface="DejaVu Sans"/>
                    </a:rPr>
                    <a:t>dijets channels. </a:t>
                  </a:r>
                  <a:endParaRPr b="0" lang="en-US" sz="24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graphicFrame>
              <p:nvGraphicFramePr>
                <p:cNvPr id="617" name=""/>
                <p:cNvGraphicFramePr/>
                <p:nvPr/>
              </p:nvGraphicFramePr>
              <p:xfrm>
                <a:off x="5616720" y="2743200"/>
                <a:ext cx="529560" cy="406080"/>
              </p:xfrm>
              <a:graphic>
                <a:graphicData uri="http://schemas.openxmlformats.org/presentationml/2006/ole">
                  <p:oleObj r:id="rId7" spid="">
                    <p:embed/>
                    <p:pic>
                      <p:nvPicPr>
                        <p:cNvPr id="618" name="" descr=""/>
                        <p:cNvPicPr/>
                        <p:nvPr/>
                      </p:nvPicPr>
                      <p:blipFill>
                        <a:blip r:embed="rId8"/>
                        <a:stretch/>
                      </p:blipFill>
                      <p:spPr>
                        <a:xfrm>
                          <a:off x="5616720" y="2743200"/>
                          <a:ext cx="529560" cy="406080"/>
                        </a:xfrm>
                        <a:prstGeom prst="rect">
                          <a:avLst/>
                        </a:prstGeom>
                        <a:ln w="0">
                          <a:noFill/>
                        </a:ln>
                      </p:spPr>
                    </p:pic>
                  </p:oleObj>
                </a:graphicData>
              </a:graphic>
            </p:graphicFrame>
          </p:grpSp>
          <p:graphicFrame>
            <p:nvGraphicFramePr>
              <p:cNvPr id="619" name=""/>
              <p:cNvGraphicFramePr/>
              <p:nvPr/>
            </p:nvGraphicFramePr>
            <p:xfrm>
              <a:off x="2739600" y="3165120"/>
              <a:ext cx="385920" cy="349920"/>
            </p:xfrm>
            <a:graphic>
              <a:graphicData uri="http://schemas.openxmlformats.org/presentationml/2006/ole">
                <p:oleObj r:id="rId9" spid="">
                  <p:embed/>
                  <p:pic>
                    <p:nvPicPr>
                      <p:cNvPr id="620" name="" descr=""/>
                      <p:cNvPicPr/>
                      <p:nvPr/>
                    </p:nvPicPr>
                    <p:blipFill>
                      <a:blip r:embed="rId10"/>
                      <a:stretch/>
                    </p:blipFill>
                    <p:spPr>
                      <a:xfrm>
                        <a:off x="2739600" y="3165120"/>
                        <a:ext cx="385920" cy="34992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a:graphicData>
            </a:graphic>
          </p:graphicFrame>
          <p:graphicFrame>
            <p:nvGraphicFramePr>
              <p:cNvPr id="621" name=""/>
              <p:cNvGraphicFramePr/>
              <p:nvPr/>
            </p:nvGraphicFramePr>
            <p:xfrm>
              <a:off x="5630040" y="3418200"/>
              <a:ext cx="3959640" cy="431640"/>
            </p:xfrm>
            <a:graphic>
              <a:graphicData uri="http://schemas.openxmlformats.org/presentationml/2006/ole">
                <p:oleObj r:id="rId11" spid="">
                  <p:embed/>
                  <p:pic>
                    <p:nvPicPr>
                      <p:cNvPr id="622" name="" descr=""/>
                      <p:cNvPicPr/>
                      <p:nvPr/>
                    </p:nvPicPr>
                    <p:blipFill>
                      <a:blip r:embed="rId12"/>
                      <a:stretch/>
                    </p:blipFill>
                    <p:spPr>
                      <a:xfrm>
                        <a:off x="5630040" y="3418200"/>
                        <a:ext cx="3959640" cy="43164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a:graphicData>
            </a:graphic>
          </p:graphicFrame>
        </p:grpSp>
        <p:graphicFrame>
          <p:nvGraphicFramePr>
            <p:cNvPr id="623" name=""/>
            <p:cNvGraphicFramePr/>
            <p:nvPr/>
          </p:nvGraphicFramePr>
          <p:xfrm>
            <a:off x="4462560" y="3735000"/>
            <a:ext cx="423000" cy="351000"/>
          </p:xfrm>
          <a:graphic>
            <a:graphicData uri="http://schemas.openxmlformats.org/presentationml/2006/ole">
              <p:oleObj r:id="rId13" spid="">
                <p:embed/>
                <p:pic>
                  <p:nvPicPr>
                    <p:cNvPr id="624" name="" descr="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4462560" y="3735000"/>
                      <a:ext cx="423000" cy="351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</p:oleObj>
            </a:graphicData>
          </a:graphic>
        </p:graphicFrame>
      </p:grpSp>
      <p:graphicFrame>
        <p:nvGraphicFramePr>
          <p:cNvPr id="625" name=""/>
          <p:cNvGraphicFramePr/>
          <p:nvPr/>
        </p:nvGraphicFramePr>
        <p:xfrm>
          <a:off x="1959120" y="2045880"/>
          <a:ext cx="5929920" cy="812880"/>
        </p:xfrm>
        <a:graphic>
          <a:graphicData uri="http://schemas.openxmlformats.org/presentationml/2006/ole">
            <p:oleObj r:id="rId15" spid="">
              <p:embed/>
              <p:pic>
                <p:nvPicPr>
                  <p:cNvPr id="626" name="" descr=""/>
                  <p:cNvPicPr/>
                  <p:nvPr/>
                </p:nvPicPr>
                <p:blipFill>
                  <a:blip r:embed="rId16"/>
                  <a:stretch/>
                </p:blipFill>
                <p:spPr>
                  <a:xfrm>
                    <a:off x="1959120" y="2045880"/>
                    <a:ext cx="5929920" cy="81288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3" name="PlaceHolder 2"/>
          <p:cNvSpPr>
            <a:spLocks noGrp="1"/>
          </p:cNvSpPr>
          <p:nvPr>
            <p:ph type="sldNum" idx="38"/>
          </p:nvPr>
        </p:nvSpPr>
        <p:spPr/>
        <p:txBody>
          <a:bodyPr/>
          <a:p>
            <a:fld id="{43797186-2F41-4A5B-B87B-7D65E1359886}" type="slidenum">
              <a:t>66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PlaceHolder 1"/>
          <p:cNvSpPr>
            <a:spLocks noGrp="1"/>
          </p:cNvSpPr>
          <p:nvPr>
            <p:ph type="sldNum" idx="59"/>
          </p:nvPr>
        </p:nvSpPr>
        <p:spPr>
          <a:xfrm>
            <a:off x="7473240" y="5254200"/>
            <a:ext cx="2097360" cy="375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chemeClr val="dk1"/>
                </a:solidFill>
                <a:latin typeface="Tahom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9E96243-4420-4CD0-8506-C839570CD269}" type="slidenum">
              <a:rPr b="0" lang="fr-FR" sz="1400" spc="-1" strike="noStrike">
                <a:solidFill>
                  <a:schemeClr val="dk1"/>
                </a:solidFill>
                <a:latin typeface="Tahoma"/>
              </a:rPr>
              <a:t>62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28" name="Title 14"/>
          <p:cNvSpPr/>
          <p:nvPr/>
        </p:nvSpPr>
        <p:spPr>
          <a:xfrm>
            <a:off x="991080" y="360"/>
            <a:ext cx="9083160" cy="98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Нов проект в </a:t>
            </a:r>
            <a:r>
              <a:rPr b="1" lang="en-US" sz="28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ATLAS: </a:t>
            </a:r>
            <a:r>
              <a:rPr b="1" lang="ru-RU" sz="28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Ассоциативное рождение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en-US" sz="28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W</a:t>
            </a:r>
            <a:r>
              <a:rPr b="1" lang="ru-RU" sz="2800" spc="-1" strike="noStrike" baseline="30000">
                <a:solidFill>
                  <a:srgbClr val="ff66cc"/>
                </a:solidFill>
                <a:latin typeface="Times New Roman"/>
                <a:ea typeface="DejaVu Sans"/>
              </a:rPr>
              <a:t> </a:t>
            </a:r>
            <a:r>
              <a:rPr b="1" lang="en-US" sz="2800" spc="-1" strike="noStrike" baseline="30000">
                <a:solidFill>
                  <a:srgbClr val="ff0000"/>
                </a:solidFill>
                <a:latin typeface="Berlin Sans FB"/>
                <a:ea typeface="DejaVu Sans"/>
              </a:rPr>
              <a:t>*</a:t>
            </a:r>
            <a:r>
              <a:rPr b="1" lang="en-US" sz="28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/</a:t>
            </a:r>
            <a:r>
              <a:rPr b="1" i="1" lang="en-US" sz="28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Z</a:t>
            </a:r>
            <a:r>
              <a:rPr b="1" lang="en-US" sz="2800" spc="-1" strike="noStrike" baseline="30000">
                <a:solidFill>
                  <a:srgbClr val="ff66cc"/>
                </a:solidFill>
                <a:latin typeface="Berlin Sans FB"/>
                <a:ea typeface="DejaVu Sans"/>
              </a:rPr>
              <a:t> </a:t>
            </a:r>
            <a:r>
              <a:rPr b="1" lang="en-US" sz="2800" spc="-1" strike="noStrike" baseline="30000">
                <a:solidFill>
                  <a:srgbClr val="ff0000"/>
                </a:solidFill>
                <a:latin typeface="Berlin Sans FB"/>
                <a:ea typeface="DejaVu Sans"/>
              </a:rPr>
              <a:t>*</a:t>
            </a:r>
            <a:r>
              <a:rPr b="1" i="1" lang="en-US" sz="28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b="1" lang="ru-RU" sz="28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бозонов с тяжелыми</a:t>
            </a:r>
            <a:r>
              <a:rPr b="1" lang="en-US" sz="28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b="1" lang="ru-RU" sz="28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кварками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9" name="Rectangle 25"/>
          <p:cNvSpPr/>
          <p:nvPr/>
        </p:nvSpPr>
        <p:spPr>
          <a:xfrm>
            <a:off x="118440" y="1108080"/>
            <a:ext cx="9955800" cy="374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chemeClr val="folHlink"/>
                </a:solidFill>
                <a:latin typeface="Tahoma"/>
                <a:ea typeface="DejaVu Sans"/>
              </a:rPr>
              <a:t>At first glance, these results exclude the possibility of existence of new vector bosons with masses </a:t>
            </a:r>
            <a:r>
              <a:rPr b="0" lang="en-US" sz="2000" spc="-1" strike="noStrike">
                <a:solidFill>
                  <a:srgbClr val="ff0000"/>
                </a:solidFill>
                <a:latin typeface="Tahoma"/>
                <a:ea typeface="DejaVu Sans"/>
              </a:rPr>
              <a:t>M ~ 1 TeV </a:t>
            </a:r>
            <a:r>
              <a:rPr b="0" lang="en-US" sz="2000" spc="-1" strike="noStrike">
                <a:solidFill>
                  <a:schemeClr val="folHlink"/>
                </a:solidFill>
                <a:latin typeface="Tahoma"/>
                <a:ea typeface="DejaVu Sans"/>
              </a:rPr>
              <a:t>or less. </a:t>
            </a:r>
            <a:r>
              <a:rPr b="0" lang="en-GB" sz="2000" spc="-1" strike="noStrike">
                <a:solidFill>
                  <a:schemeClr val="folHlink"/>
                </a:solidFill>
                <a:latin typeface="Tahoma"/>
                <a:ea typeface="DejaVu Sans"/>
              </a:rPr>
              <a:t>However, </a:t>
            </a:r>
            <a:r>
              <a:rPr b="0" lang="en-US" sz="2000" spc="-1" strike="noStrike">
                <a:solidFill>
                  <a:schemeClr val="folHlink"/>
                </a:solidFill>
                <a:latin typeface="Tahoma"/>
                <a:ea typeface="DejaVu Sans"/>
              </a:rPr>
              <a:t>their production and decays were searched only in Drell-Yan (LPX subgroup) and dijets (JDM) processes</a:t>
            </a:r>
            <a:r>
              <a:rPr b="0" lang="ru-RU" sz="2000" spc="-1" strike="noStrike">
                <a:solidFill>
                  <a:schemeClr val="folHlink"/>
                </a:solidFill>
                <a:latin typeface="Tahoma"/>
                <a:ea typeface="DejaVu Sans"/>
              </a:rPr>
              <a:t>. </a:t>
            </a:r>
            <a:r>
              <a:rPr b="0" lang="en-GB" sz="2000" spc="-1" strike="noStrike">
                <a:solidFill>
                  <a:schemeClr val="folHlink"/>
                </a:solidFill>
                <a:latin typeface="Tahoma"/>
                <a:ea typeface="DejaVu Sans"/>
              </a:rPr>
              <a:t>In other words, the quark-lepton and family </a:t>
            </a:r>
            <a:r>
              <a:rPr b="0" lang="en-GB" sz="2000" spc="-1" strike="noStrike">
                <a:solidFill>
                  <a:srgbClr val="ff0000"/>
                </a:solidFill>
                <a:latin typeface="Tahoma"/>
                <a:ea typeface="DejaVu Sans"/>
              </a:rPr>
              <a:t>universality</a:t>
            </a:r>
            <a:r>
              <a:rPr b="0" lang="en-GB" sz="2000" spc="-1" strike="noStrike">
                <a:solidFill>
                  <a:schemeClr val="folHlink"/>
                </a:solidFill>
                <a:latin typeface="Tahoma"/>
                <a:ea typeface="DejaVu Sans"/>
              </a:rPr>
              <a:t> was always assumed.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chemeClr val="folHlink"/>
                </a:solidFill>
                <a:latin typeface="Tahoma"/>
                <a:ea typeface="DejaVu Sans"/>
              </a:rPr>
              <a:t>This assumption is natural for the vector fields like Z’/W’ from the adjoint representations of the gauge group in order to avoid tree-level flavor-changing neutral currents, whereas the scalar Higgs doublet from the fundamental representation </a:t>
            </a:r>
            <a:r>
              <a:rPr b="0" lang="en-US" sz="2000" spc="-1" strike="noStrike">
                <a:solidFill>
                  <a:srgbClr val="ff0000"/>
                </a:solidFill>
                <a:latin typeface="Tahoma"/>
                <a:ea typeface="DejaVu Sans"/>
              </a:rPr>
              <a:t>interacts mainly with the fermions from the third family</a:t>
            </a:r>
            <a:r>
              <a:rPr b="0" lang="en-US" sz="2000" spc="-1" strike="noStrike">
                <a:solidFill>
                  <a:schemeClr val="folHlink"/>
                </a:solidFill>
                <a:latin typeface="Tahoma"/>
                <a:ea typeface="DejaVu Sans"/>
              </a:rPr>
              <a:t>, which is the source of the flavor violation in Nature. Since the vector doublets come along with the scalar doublets, it is more natural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chemeClr val="folHlink"/>
                </a:solidFill>
                <a:latin typeface="Tahoma"/>
                <a:ea typeface="DejaVu Sans"/>
              </a:rPr>
              <a:t>to suggest a similar pattern of couplings for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chemeClr val="folHlink"/>
                </a:solidFill>
                <a:latin typeface="Tahoma"/>
                <a:ea typeface="DejaVu Sans"/>
              </a:rPr>
              <a:t>the vector doublets too.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630" name=""/>
          <p:cNvGraphicFramePr/>
          <p:nvPr/>
        </p:nvGraphicFramePr>
        <p:xfrm>
          <a:off x="6880320" y="4522680"/>
          <a:ext cx="3042000" cy="1047960"/>
        </p:xfrm>
        <a:graphic>
          <a:graphicData uri="http://schemas.openxmlformats.org/presentationml/2006/ole">
            <p:oleObj r:id="rId1" spid="">
              <p:embed/>
              <p:pic>
                <p:nvPicPr>
                  <p:cNvPr id="631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6880320" y="4522680"/>
                    <a:ext cx="3042000" cy="10479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PlaceHolder 1"/>
          <p:cNvSpPr>
            <a:spLocks noGrp="1"/>
          </p:cNvSpPr>
          <p:nvPr>
            <p:ph type="sldNum" idx="60"/>
          </p:nvPr>
        </p:nvSpPr>
        <p:spPr>
          <a:xfrm>
            <a:off x="7473240" y="5227920"/>
            <a:ext cx="2097360" cy="375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chemeClr val="dk1"/>
                </a:solidFill>
                <a:latin typeface="Tahom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F1E782B-EAEB-4CCD-941E-2A438DB63FF3}" type="slidenum">
              <a:rPr b="0" lang="fr-FR" sz="1400" spc="-1" strike="noStrike">
                <a:solidFill>
                  <a:schemeClr val="dk1"/>
                </a:solidFill>
                <a:latin typeface="Tahoma"/>
              </a:rPr>
              <a:t>62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3" name="Title 15"/>
          <p:cNvSpPr/>
          <p:nvPr/>
        </p:nvSpPr>
        <p:spPr>
          <a:xfrm>
            <a:off x="1249200" y="-42840"/>
            <a:ext cx="8321400" cy="1253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Higgs vs. new vector bosons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production at</a:t>
            </a:r>
            <a:r>
              <a:rPr b="1" lang="ru-RU" sz="36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 </a:t>
            </a:r>
            <a:r>
              <a:rPr b="1" lang="en-US" sz="36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LHC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b050"/>
                </a:solidFill>
                <a:latin typeface="Times New Roman"/>
                <a:ea typeface="DejaVu Sans"/>
              </a:rPr>
              <a:t>https://twiki.cern.ch/twiki/bin/view/LHCPhysics/CrossSections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34" name="Group 8"/>
          <p:cNvGrpSpPr/>
          <p:nvPr/>
        </p:nvGrpSpPr>
        <p:grpSpPr>
          <a:xfrm>
            <a:off x="39240" y="1641960"/>
            <a:ext cx="4206240" cy="3154680"/>
            <a:chOff x="39240" y="1641960"/>
            <a:chExt cx="4206240" cy="3154680"/>
          </a:xfrm>
        </p:grpSpPr>
        <p:pic>
          <p:nvPicPr>
            <p:cNvPr id="635" name="Picture 39" descr=""/>
            <p:cNvPicPr/>
            <p:nvPr/>
          </p:nvPicPr>
          <p:blipFill>
            <a:blip r:embed="rId1"/>
            <a:stretch/>
          </p:blipFill>
          <p:spPr>
            <a:xfrm>
              <a:off x="39240" y="1641960"/>
              <a:ext cx="4206240" cy="3154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36" name="Rounded Rectangle 1"/>
            <p:cNvSpPr/>
            <p:nvPr/>
          </p:nvSpPr>
          <p:spPr>
            <a:xfrm>
              <a:off x="248400" y="1789200"/>
              <a:ext cx="1872360" cy="1414080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rgbClr val="33339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i="1" lang="bg-BG" sz="2400" spc="-1" strike="noStrike">
                <a:solidFill>
                  <a:schemeClr val="folHlink"/>
                </a:solidFill>
                <a:latin typeface="Tahoma"/>
                <a:ea typeface="DejaVu Sans"/>
              </a:endParaRPr>
            </a:p>
          </p:txBody>
        </p:sp>
        <p:sp>
          <p:nvSpPr>
            <p:cNvPr id="637" name="Rounded Rectangle 2"/>
            <p:cNvSpPr/>
            <p:nvPr/>
          </p:nvSpPr>
          <p:spPr>
            <a:xfrm>
              <a:off x="2142720" y="3202200"/>
              <a:ext cx="1910520" cy="1442880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i="1" lang="bg-BG" sz="2400" spc="-1" strike="noStrike">
                <a:solidFill>
                  <a:schemeClr val="folHlink"/>
                </a:solidFill>
                <a:latin typeface="Tahoma"/>
                <a:ea typeface="DejaVu Sans"/>
              </a:endParaRPr>
            </a:p>
          </p:txBody>
        </p:sp>
        <p:sp>
          <p:nvSpPr>
            <p:cNvPr id="638" name="Rounded Rectangle 3"/>
            <p:cNvSpPr/>
            <p:nvPr/>
          </p:nvSpPr>
          <p:spPr>
            <a:xfrm>
              <a:off x="2184480" y="1765440"/>
              <a:ext cx="1872000" cy="1414080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rgbClr val="7030a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i="1" lang="bg-BG" sz="2400" spc="-1" strike="noStrike">
                <a:solidFill>
                  <a:schemeClr val="folHlink"/>
                </a:solidFill>
                <a:latin typeface="Tahoma"/>
                <a:ea typeface="DejaVu Sans"/>
              </a:endParaRPr>
            </a:p>
          </p:txBody>
        </p:sp>
        <p:sp>
          <p:nvSpPr>
            <p:cNvPr id="639" name="Rounded Rectangle 4"/>
            <p:cNvSpPr/>
            <p:nvPr/>
          </p:nvSpPr>
          <p:spPr>
            <a:xfrm>
              <a:off x="248400" y="3184560"/>
              <a:ext cx="1933560" cy="1460160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rgbClr val="33cc33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i="1" lang="bg-BG" sz="2400" spc="-1" strike="noStrike">
                <a:solidFill>
                  <a:schemeClr val="folHlink"/>
                </a:solidFill>
                <a:latin typeface="Tahoma"/>
                <a:ea typeface="DejaVu Sans"/>
              </a:endParaRPr>
            </a:p>
          </p:txBody>
        </p:sp>
      </p:grpSp>
      <p:grpSp>
        <p:nvGrpSpPr>
          <p:cNvPr id="640" name="Group 9"/>
          <p:cNvGrpSpPr/>
          <p:nvPr/>
        </p:nvGrpSpPr>
        <p:grpSpPr>
          <a:xfrm>
            <a:off x="4323960" y="1657800"/>
            <a:ext cx="5704560" cy="4037400"/>
            <a:chOff x="4323960" y="1657800"/>
            <a:chExt cx="5704560" cy="4037400"/>
          </a:xfrm>
        </p:grpSpPr>
        <p:grpSp>
          <p:nvGrpSpPr>
            <p:cNvPr id="641" name="Group 16"/>
            <p:cNvGrpSpPr/>
            <p:nvPr/>
          </p:nvGrpSpPr>
          <p:grpSpPr>
            <a:xfrm>
              <a:off x="4323960" y="1657800"/>
              <a:ext cx="5704560" cy="4037400"/>
              <a:chOff x="4323960" y="1657800"/>
              <a:chExt cx="5704560" cy="4037400"/>
            </a:xfrm>
          </p:grpSpPr>
          <p:pic>
            <p:nvPicPr>
              <p:cNvPr id="642" name="Picture 40" descr=""/>
              <p:cNvPicPr/>
              <p:nvPr/>
            </p:nvPicPr>
            <p:blipFill>
              <a:blip r:embed="rId2"/>
              <a:stretch/>
            </p:blipFill>
            <p:spPr>
              <a:xfrm>
                <a:off x="4323960" y="1657800"/>
                <a:ext cx="4672800" cy="332820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643" name="TextBox 34"/>
              <p:cNvSpPr/>
              <p:nvPr/>
            </p:nvSpPr>
            <p:spPr>
              <a:xfrm>
                <a:off x="8965080" y="1703880"/>
                <a:ext cx="1063440" cy="39913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chemeClr val="dk1"/>
                    </a:solidFill>
                    <a:latin typeface="Symbol"/>
                    <a:ea typeface="DejaVu Sans"/>
                  </a:rPr>
                  <a:t> </a:t>
                </a:r>
                <a:r>
                  <a:rPr b="0" lang="en-US" sz="1800" spc="-1" strike="noStrike">
                    <a:solidFill>
                      <a:schemeClr val="dk1"/>
                    </a:solidFill>
                    <a:latin typeface="Symbol"/>
                    <a:ea typeface="DejaVu Sans"/>
                  </a:rPr>
                  <a:t>s</a:t>
                </a:r>
                <a:r>
                  <a:rPr b="0" lang="en-US" sz="1800" spc="-1" strike="noStrike">
                    <a:solidFill>
                      <a:schemeClr val="dk1"/>
                    </a:solidFill>
                    <a:latin typeface="Tahoma"/>
                    <a:ea typeface="DejaVu Sans"/>
                  </a:rPr>
                  <a:t>[pb]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rgbClr val="0000ff"/>
                    </a:solidFill>
                    <a:latin typeface="Tahoma"/>
                    <a:ea typeface="DejaVu Sans"/>
                  </a:rPr>
                  <a:t> </a:t>
                </a:r>
                <a:r>
                  <a:rPr b="0" lang="en-US" sz="1800" spc="-1" strike="noStrike">
                    <a:solidFill>
                      <a:srgbClr val="0000ff"/>
                    </a:solidFill>
                    <a:latin typeface="Tahoma"/>
                    <a:ea typeface="DejaVu Sans"/>
                  </a:rPr>
                  <a:t>19.27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b="0" lang="en-US" sz="2800" spc="-1" strike="noStrike">
                    <a:solidFill>
                      <a:schemeClr val="dk1"/>
                    </a:solidFill>
                    <a:latin typeface="Tahoma"/>
                    <a:ea typeface="DejaVu Sans"/>
                  </a:rPr>
                  <a:t> </a:t>
                </a:r>
                <a:endParaRPr b="0" lang="en-US" sz="2800" spc="-1" strike="noStrike">
                  <a:solidFill>
                    <a:srgbClr val="000000"/>
                  </a:solidFill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rgbClr val="ff0000"/>
                    </a:solidFill>
                    <a:latin typeface="Tahoma"/>
                    <a:ea typeface="DejaVu Sans"/>
                  </a:rPr>
                  <a:t> </a:t>
                </a:r>
                <a:r>
                  <a:rPr b="0" lang="en-US" sz="1800" spc="-1" strike="noStrike">
                    <a:solidFill>
                      <a:srgbClr val="ff0000"/>
                    </a:solidFill>
                    <a:latin typeface="Tahoma"/>
                    <a:ea typeface="DejaVu Sans"/>
                  </a:rPr>
                  <a:t>1.578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endParaRPr b="0" lang="en-US" sz="1600" spc="-1" strike="noStrike">
                  <a:solidFill>
                    <a:srgbClr val="000000"/>
                  </a:solidFill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rgbClr val="00b050"/>
                    </a:solidFill>
                    <a:latin typeface="Tahoma"/>
                    <a:ea typeface="DejaVu Sans"/>
                  </a:rPr>
                  <a:t> </a:t>
                </a:r>
                <a:r>
                  <a:rPr b="0" lang="en-US" sz="1800" spc="-1" strike="noStrike">
                    <a:solidFill>
                      <a:srgbClr val="00b050"/>
                    </a:solidFill>
                    <a:latin typeface="Tahoma"/>
                    <a:ea typeface="DejaVu Sans"/>
                  </a:rPr>
                  <a:t>0.7046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rgbClr val="00b050"/>
                    </a:solidFill>
                    <a:latin typeface="Tahoma"/>
                    <a:ea typeface="DejaVu Sans"/>
                  </a:rPr>
                  <a:t> </a:t>
                </a:r>
                <a:r>
                  <a:rPr b="0" lang="en-US" sz="1800" spc="-1" strike="noStrike">
                    <a:solidFill>
                      <a:srgbClr val="00b050"/>
                    </a:solidFill>
                    <a:latin typeface="Tahoma"/>
                    <a:ea typeface="DejaVu Sans"/>
                  </a:rPr>
                  <a:t>0.4153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b="0" lang="en-US" sz="1400" spc="-1" strike="noStrike">
                    <a:solidFill>
                      <a:schemeClr val="dk1"/>
                    </a:solidFill>
                    <a:latin typeface="Tahoma"/>
                    <a:ea typeface="DejaVu Sans"/>
                  </a:rPr>
                  <a:t> </a:t>
                </a:r>
                <a:endParaRPr b="0" lang="en-US" sz="1400" spc="-1" strike="noStrike">
                  <a:solidFill>
                    <a:srgbClr val="000000"/>
                  </a:solidFill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rgbClr val="8015ab"/>
                    </a:solidFill>
                    <a:latin typeface="Tahoma"/>
                    <a:ea typeface="DejaVu Sans"/>
                  </a:rPr>
                  <a:t> </a:t>
                </a:r>
                <a:r>
                  <a:rPr b="0" lang="en-US" sz="1800" spc="-1" strike="noStrike">
                    <a:solidFill>
                      <a:srgbClr val="8015ab"/>
                    </a:solidFill>
                    <a:latin typeface="Tahoma"/>
                    <a:ea typeface="DejaVu Sans"/>
                  </a:rPr>
                  <a:t>0.1293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chemeClr val="dk1"/>
                    </a:solidFill>
                    <a:latin typeface="Tahoma"/>
                    <a:ea typeface="DejaVu Sans"/>
                  </a:rPr>
                  <a:t>125 GeV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644" name="Rectangle 26"/>
            <p:cNvSpPr/>
            <p:nvPr/>
          </p:nvSpPr>
          <p:spPr>
            <a:xfrm>
              <a:off x="6357600" y="1753560"/>
              <a:ext cx="48240" cy="2870280"/>
            </a:xfrm>
            <a:prstGeom prst="rect">
              <a:avLst/>
            </a:prstGeom>
            <a:solidFill>
              <a:srgbClr val="ff66cc">
                <a:alpha val="26000"/>
              </a:srgbClr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i="1" lang="en-US" sz="2400" spc="-1" strike="noStrike">
                <a:solidFill>
                  <a:schemeClr val="folHlink"/>
                </a:solidFill>
                <a:latin typeface="Tahoma"/>
                <a:ea typeface="DejaVu Sans"/>
              </a:endParaRPr>
            </a:p>
          </p:txBody>
        </p:sp>
      </p:grpSp>
      <p:sp>
        <p:nvSpPr>
          <p:cNvPr id="645" name="Rectangle 27"/>
          <p:cNvSpPr/>
          <p:nvPr/>
        </p:nvSpPr>
        <p:spPr>
          <a:xfrm>
            <a:off x="1427040" y="2060640"/>
            <a:ext cx="6307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Z</a:t>
            </a:r>
            <a:r>
              <a:rPr b="1" lang="en-US" sz="2400" spc="-1" strike="noStrike" baseline="30000">
                <a:solidFill>
                  <a:srgbClr val="ff66cc"/>
                </a:solidFill>
                <a:latin typeface="Berlin Sans FB"/>
                <a:ea typeface="DejaVu Sans"/>
              </a:rPr>
              <a:t>*</a:t>
            </a:r>
            <a:r>
              <a:rPr b="1" lang="ru-RU" sz="24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?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6" name="Rectangle 28"/>
          <p:cNvSpPr/>
          <p:nvPr/>
        </p:nvSpPr>
        <p:spPr>
          <a:xfrm>
            <a:off x="1046160" y="4244400"/>
            <a:ext cx="6307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Z</a:t>
            </a:r>
            <a:r>
              <a:rPr b="1" lang="en-US" sz="2400" spc="-1" strike="noStrike" baseline="30000">
                <a:solidFill>
                  <a:srgbClr val="ff66cc"/>
                </a:solidFill>
                <a:latin typeface="Berlin Sans FB"/>
                <a:ea typeface="DejaVu Sans"/>
              </a:rPr>
              <a:t>*</a:t>
            </a:r>
            <a:r>
              <a:rPr b="1" lang="ru-RU" sz="24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?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7" name="Rectangle 29"/>
          <p:cNvSpPr/>
          <p:nvPr/>
        </p:nvSpPr>
        <p:spPr>
          <a:xfrm>
            <a:off x="3445920" y="3527280"/>
            <a:ext cx="6307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Z</a:t>
            </a:r>
            <a:r>
              <a:rPr b="1" lang="en-US" sz="2400" spc="-1" strike="noStrike" baseline="30000">
                <a:solidFill>
                  <a:srgbClr val="ff66cc"/>
                </a:solidFill>
                <a:latin typeface="Berlin Sans FB"/>
                <a:ea typeface="DejaVu Sans"/>
              </a:rPr>
              <a:t>*</a:t>
            </a:r>
            <a:r>
              <a:rPr b="1" lang="ru-RU" sz="24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?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8" name="Rectangle 30"/>
          <p:cNvSpPr/>
          <p:nvPr/>
        </p:nvSpPr>
        <p:spPr>
          <a:xfrm>
            <a:off x="3430440" y="2082600"/>
            <a:ext cx="57888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Z</a:t>
            </a:r>
            <a:r>
              <a:rPr b="1" lang="en-US" sz="2400" spc="-1" strike="noStrike" baseline="30000">
                <a:solidFill>
                  <a:srgbClr val="ff0000"/>
                </a:solidFill>
                <a:latin typeface="Berlin Sans FB"/>
                <a:ea typeface="DejaVu Sans"/>
              </a:rPr>
              <a:t>*</a:t>
            </a:r>
            <a:r>
              <a:rPr b="1" lang="ru-RU" sz="24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!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49" name="Group 17"/>
          <p:cNvGrpSpPr/>
          <p:nvPr/>
        </p:nvGrpSpPr>
        <p:grpSpPr>
          <a:xfrm>
            <a:off x="39240" y="1641600"/>
            <a:ext cx="2084760" cy="1577520"/>
            <a:chOff x="39240" y="1641600"/>
            <a:chExt cx="2084760" cy="1577520"/>
          </a:xfrm>
        </p:grpSpPr>
        <p:cxnSp>
          <p:nvCxnSpPr>
            <p:cNvPr id="650" name="Straight Connector 4"/>
            <p:cNvCxnSpPr/>
            <p:nvPr/>
          </p:nvCxnSpPr>
          <p:spPr>
            <a:xfrm>
              <a:off x="356040" y="1641600"/>
              <a:ext cx="1768320" cy="1562400"/>
            </a:xfrm>
            <a:prstGeom prst="straightConnector1">
              <a:avLst/>
            </a:prstGeom>
            <a:ln w="38160">
              <a:solidFill>
                <a:srgbClr val="ff0000"/>
              </a:solidFill>
              <a:round/>
            </a:ln>
          </p:spPr>
        </p:cxnSp>
        <p:cxnSp>
          <p:nvCxnSpPr>
            <p:cNvPr id="651" name="Straight Connector 9"/>
            <p:cNvCxnSpPr>
              <a:stCxn id="635" idx="1"/>
            </p:cNvCxnSpPr>
            <p:nvPr/>
          </p:nvCxnSpPr>
          <p:spPr>
            <a:xfrm flipV="1">
              <a:off x="39240" y="1954440"/>
              <a:ext cx="2042640" cy="1265040"/>
            </a:xfrm>
            <a:prstGeom prst="straightConnector1">
              <a:avLst/>
            </a:prstGeom>
            <a:ln w="38160">
              <a:solidFill>
                <a:srgbClr val="ff0000"/>
              </a:solidFill>
              <a:round/>
            </a:ln>
          </p:spPr>
        </p:cxnSp>
      </p:grpSp>
      <p:grpSp>
        <p:nvGrpSpPr>
          <p:cNvPr id="652" name="Group 18"/>
          <p:cNvGrpSpPr/>
          <p:nvPr/>
        </p:nvGrpSpPr>
        <p:grpSpPr>
          <a:xfrm>
            <a:off x="202320" y="3308400"/>
            <a:ext cx="1830960" cy="1562040"/>
            <a:chOff x="202320" y="3308400"/>
            <a:chExt cx="1830960" cy="1562040"/>
          </a:xfrm>
        </p:grpSpPr>
        <p:cxnSp>
          <p:nvCxnSpPr>
            <p:cNvPr id="653" name="Straight Connector 10"/>
            <p:cNvCxnSpPr/>
            <p:nvPr/>
          </p:nvCxnSpPr>
          <p:spPr>
            <a:xfrm>
              <a:off x="202320" y="3308400"/>
              <a:ext cx="1769040" cy="1562400"/>
            </a:xfrm>
            <a:prstGeom prst="straightConnector1">
              <a:avLst/>
            </a:prstGeom>
            <a:ln w="38160">
              <a:solidFill>
                <a:srgbClr val="ff0000"/>
              </a:solidFill>
              <a:round/>
            </a:ln>
          </p:spPr>
        </p:cxnSp>
        <p:cxnSp>
          <p:nvCxnSpPr>
            <p:cNvPr id="654" name="Straight Connector 11"/>
            <p:cNvCxnSpPr/>
            <p:nvPr/>
          </p:nvCxnSpPr>
          <p:spPr>
            <a:xfrm flipV="1">
              <a:off x="267840" y="3367440"/>
              <a:ext cx="1765800" cy="1369800"/>
            </a:xfrm>
            <a:prstGeom prst="straightConnector1">
              <a:avLst/>
            </a:prstGeom>
            <a:ln w="38160">
              <a:solidFill>
                <a:srgbClr val="ff0000"/>
              </a:solidFill>
              <a:round/>
            </a:ln>
          </p:spPr>
        </p:cxnSp>
      </p:grpSp>
      <p:grpSp>
        <p:nvGrpSpPr>
          <p:cNvPr id="655" name="Group 19"/>
          <p:cNvGrpSpPr/>
          <p:nvPr/>
        </p:nvGrpSpPr>
        <p:grpSpPr>
          <a:xfrm>
            <a:off x="2010240" y="3279600"/>
            <a:ext cx="2085480" cy="1580040"/>
            <a:chOff x="2010240" y="3279600"/>
            <a:chExt cx="2085480" cy="1580040"/>
          </a:xfrm>
        </p:grpSpPr>
        <p:cxnSp>
          <p:nvCxnSpPr>
            <p:cNvPr id="656" name="Straight Connector 12"/>
            <p:cNvCxnSpPr/>
            <p:nvPr/>
          </p:nvCxnSpPr>
          <p:spPr>
            <a:xfrm>
              <a:off x="2327760" y="3279600"/>
              <a:ext cx="1768320" cy="1562400"/>
            </a:xfrm>
            <a:prstGeom prst="straightConnector1">
              <a:avLst/>
            </a:prstGeom>
            <a:ln w="38160">
              <a:solidFill>
                <a:srgbClr val="ff0000"/>
              </a:solidFill>
              <a:round/>
            </a:ln>
          </p:spPr>
        </p:cxnSp>
        <p:cxnSp>
          <p:nvCxnSpPr>
            <p:cNvPr id="657" name="Straight Connector 13"/>
            <p:cNvCxnSpPr/>
            <p:nvPr/>
          </p:nvCxnSpPr>
          <p:spPr>
            <a:xfrm flipV="1">
              <a:off x="2010240" y="3592440"/>
              <a:ext cx="2043360" cy="1267560"/>
            </a:xfrm>
            <a:prstGeom prst="straightConnector1">
              <a:avLst/>
            </a:prstGeom>
            <a:ln w="38160">
              <a:solidFill>
                <a:srgbClr val="ff0000"/>
              </a:solidFill>
              <a:round/>
            </a:ln>
          </p:spPr>
        </p:cxn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1" dur="indefinite" restart="never" nodeType="tmRoot">
          <p:childTnLst>
            <p:seq>
              <p:cTn id="42" dur="indefinite" nodeType="mainSeq">
                <p:childTnLst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fill="hold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53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nodeType="click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8" dur="500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" dur="500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nodeType="click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4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5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nodeType="clickEffect" fill="hold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70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nodeType="afterEffect" fill="hold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74"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nodeType="click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9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0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Rectangle 54"/>
          <p:cNvSpPr/>
          <p:nvPr/>
        </p:nvSpPr>
        <p:spPr>
          <a:xfrm>
            <a:off x="1229400" y="131760"/>
            <a:ext cx="8805960" cy="611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b">
            <a:no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Signature of charged W</a:t>
            </a:r>
            <a:r>
              <a:rPr b="1" lang="en-US" sz="3600" spc="-1" strike="noStrike" baseline="30000">
                <a:solidFill>
                  <a:srgbClr val="ff66cc"/>
                </a:solidFill>
                <a:latin typeface="Berlin Sans FB"/>
                <a:ea typeface="DejaVu Sans"/>
              </a:rPr>
              <a:t>*</a:t>
            </a:r>
            <a:r>
              <a:rPr b="1" lang="ru-RU" sz="36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 </a:t>
            </a:r>
            <a:r>
              <a:rPr b="1" lang="en-US" sz="36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bosons</a:t>
            </a:r>
            <a:r>
              <a:rPr b="1" lang="ru-RU" sz="36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 (</a:t>
            </a:r>
            <a:r>
              <a:rPr b="1" lang="en-US" sz="36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4FS</a:t>
            </a:r>
            <a:r>
              <a:rPr b="1" lang="ru-RU" sz="36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)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9" name="Rectangle 31"/>
          <p:cNvSpPr/>
          <p:nvPr/>
        </p:nvSpPr>
        <p:spPr>
          <a:xfrm>
            <a:off x="582120" y="1123200"/>
            <a:ext cx="9294120" cy="204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chemeClr val="folHlink"/>
                </a:solidFill>
                <a:latin typeface="Tahoma"/>
                <a:ea typeface="DejaVu Sans"/>
              </a:rPr>
              <a:t>The charged</a:t>
            </a:r>
            <a:r>
              <a:rPr b="0" lang="ru-RU" sz="2400" spc="-1" strike="noStrike">
                <a:solidFill>
                  <a:schemeClr val="folHlink"/>
                </a:solidFill>
                <a:latin typeface="Tahoma"/>
                <a:ea typeface="DejaVu Sans"/>
              </a:rPr>
              <a:t> </a:t>
            </a:r>
            <a:r>
              <a:rPr b="0" lang="en-US" sz="2400" spc="-1" strike="noStrike">
                <a:solidFill>
                  <a:srgbClr val="ff0000"/>
                </a:solidFill>
                <a:latin typeface="Tahoma"/>
                <a:ea typeface="DejaVu Sans"/>
              </a:rPr>
              <a:t>W</a:t>
            </a:r>
            <a:r>
              <a:rPr b="0" lang="en-US" sz="2800" spc="-1" strike="noStrike" baseline="30000">
                <a:solidFill>
                  <a:srgbClr val="ff0000"/>
                </a:solidFill>
                <a:latin typeface="Berlin Sans FB"/>
                <a:ea typeface="DejaVu Sans"/>
              </a:rPr>
              <a:t>*</a:t>
            </a:r>
            <a:r>
              <a:rPr b="0" lang="ru-RU" sz="2400" spc="-1" strike="noStrike">
                <a:solidFill>
                  <a:srgbClr val="ff0000"/>
                </a:solidFill>
                <a:latin typeface="Tahoma"/>
                <a:ea typeface="DejaVu Sans"/>
              </a:rPr>
              <a:t> </a:t>
            </a:r>
            <a:r>
              <a:rPr b="0" lang="en-US" sz="2400" spc="-1" strike="noStrike">
                <a:solidFill>
                  <a:schemeClr val="folHlink"/>
                </a:solidFill>
                <a:latin typeface="Tahoma"/>
                <a:ea typeface="DejaVu Sans"/>
              </a:rPr>
              <a:t>boson is interacting only with top and bottom quarks</a:t>
            </a:r>
            <a:r>
              <a:rPr b="0" lang="ru-RU" sz="2400" spc="-1" strike="noStrike">
                <a:solidFill>
                  <a:schemeClr val="folHlink"/>
                </a:solidFill>
                <a:latin typeface="Tahoma"/>
                <a:ea typeface="DejaVu Sans"/>
              </a:rPr>
              <a:t>. </a:t>
            </a:r>
            <a:r>
              <a:rPr b="0" lang="en-US" sz="2400" spc="-1" strike="noStrike">
                <a:solidFill>
                  <a:schemeClr val="folHlink"/>
                </a:solidFill>
                <a:latin typeface="Tahoma"/>
                <a:ea typeface="DejaVu Sans"/>
              </a:rPr>
              <a:t>Therefore, it is produced in top-bottom quarks annihilation and also it decays to them</a:t>
            </a:r>
            <a:r>
              <a:rPr b="0" lang="ru-RU" sz="2400" spc="-1" strike="noStrike">
                <a:solidFill>
                  <a:schemeClr val="folHlink"/>
                </a:solidFill>
                <a:latin typeface="Tahoma"/>
                <a:ea typeface="DejaVu Sans"/>
              </a:rPr>
              <a:t>.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chemeClr val="folHlink"/>
                </a:solidFill>
                <a:latin typeface="Tahoma"/>
                <a:ea typeface="DejaVu Sans"/>
              </a:rPr>
              <a:t>This process is analogous to previous neutral </a:t>
            </a:r>
            <a:r>
              <a:rPr b="0" lang="en-US" sz="2400" spc="-1" strike="noStrike">
                <a:solidFill>
                  <a:srgbClr val="ff0000"/>
                </a:solidFill>
                <a:latin typeface="Tahoma"/>
                <a:ea typeface="DejaVu Sans"/>
              </a:rPr>
              <a:t>Z</a:t>
            </a:r>
            <a:r>
              <a:rPr b="0" lang="en-US" sz="2800" spc="-1" strike="noStrike" baseline="30000">
                <a:solidFill>
                  <a:srgbClr val="ff0000"/>
                </a:solidFill>
                <a:latin typeface="Berlin Sans FB"/>
                <a:ea typeface="DejaVu Sans"/>
              </a:rPr>
              <a:t>*</a:t>
            </a:r>
            <a:r>
              <a:rPr b="0" lang="en-US" sz="2400" spc="-1" strike="noStrike">
                <a:solidFill>
                  <a:srgbClr val="ff0000"/>
                </a:solidFill>
                <a:latin typeface="Tahoma"/>
                <a:ea typeface="DejaVu Sans"/>
              </a:rPr>
              <a:t> </a:t>
            </a:r>
            <a:r>
              <a:rPr b="0" lang="en-US" sz="2400" spc="-1" strike="noStrike">
                <a:solidFill>
                  <a:schemeClr val="folHlink"/>
                </a:solidFill>
                <a:latin typeface="Tahoma"/>
                <a:ea typeface="DejaVu Sans"/>
              </a:rPr>
              <a:t>boson production: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660" name=""/>
          <p:cNvGraphicFramePr/>
          <p:nvPr/>
        </p:nvGraphicFramePr>
        <p:xfrm>
          <a:off x="2577960" y="2350080"/>
          <a:ext cx="3216960" cy="397080"/>
        </p:xfrm>
        <a:graphic>
          <a:graphicData uri="http://schemas.openxmlformats.org/presentationml/2006/ole">
            <p:oleObj r:id="rId1" spid="">
              <p:embed/>
              <p:pic>
                <p:nvPicPr>
                  <p:cNvPr id="661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2577960" y="2350080"/>
                    <a:ext cx="3216960" cy="39708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662" name="Rectangle 32"/>
          <p:cNvSpPr/>
          <p:nvPr/>
        </p:nvSpPr>
        <p:spPr>
          <a:xfrm>
            <a:off x="3848040" y="2715480"/>
            <a:ext cx="5552640" cy="344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chemeClr val="folHlink"/>
                </a:solidFill>
                <a:latin typeface="Tahoma"/>
                <a:ea typeface="DejaVu Sans"/>
              </a:rPr>
              <a:t>The final state </a:t>
            </a:r>
            <a:r>
              <a:rPr b="0" lang="en-GB" sz="2400" spc="-1" strike="noStrike">
                <a:solidFill>
                  <a:schemeClr val="folHlink"/>
                </a:solidFill>
                <a:latin typeface="Tahoma"/>
                <a:ea typeface="DejaVu Sans"/>
              </a:rPr>
              <a:t>coincides with </a:t>
            </a:r>
            <a:r>
              <a:rPr b="0" lang="en-US" sz="2400" spc="-1" strike="noStrike">
                <a:solidFill>
                  <a:schemeClr val="folHlink"/>
                </a:solidFill>
                <a:latin typeface="Tahoma"/>
                <a:ea typeface="DejaVu Sans"/>
              </a:rPr>
              <a:t>the associated production of the Higgs boson with a top quark pair and the  following Higgs decay into bottom quarks, although </a:t>
            </a:r>
            <a:r>
              <a:rPr b="0" lang="en-GB" sz="2400" spc="-1" strike="noStrike">
                <a:solidFill>
                  <a:schemeClr val="folHlink"/>
                </a:solidFill>
                <a:latin typeface="Tahoma"/>
                <a:ea typeface="DejaVu Sans"/>
              </a:rPr>
              <a:t>with absolutely different kinematics.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ff0000"/>
                </a:solidFill>
                <a:latin typeface="Tahoma"/>
                <a:ea typeface="DejaVu Sans"/>
              </a:rPr>
              <a:t>Decay of BSM charged Higgs into</a:t>
            </a:r>
            <a:r>
              <a:rPr b="0" lang="en-US" sz="2400" spc="-1" strike="noStrike">
                <a:solidFill>
                  <a:srgbClr val="ff0000"/>
                </a:solidFill>
                <a:latin typeface="Tahoma"/>
                <a:ea typeface="DejaVu Sans"/>
              </a:rPr>
              <a:t> top and bottom quarks </a:t>
            </a:r>
            <a:r>
              <a:rPr b="0" lang="en-GB" sz="2400" spc="-1" strike="noStrike">
                <a:solidFill>
                  <a:srgbClr val="ff0000"/>
                </a:solidFill>
                <a:latin typeface="Tahoma"/>
                <a:ea typeface="DejaVu Sans"/>
              </a:rPr>
              <a:t>has nearly the same kinematics as </a:t>
            </a:r>
            <a:r>
              <a:rPr b="0" lang="en-US" sz="2400" spc="-1" strike="noStrike">
                <a:solidFill>
                  <a:srgbClr val="ff0000"/>
                </a:solidFill>
                <a:latin typeface="Tahoma"/>
                <a:ea typeface="DejaVu Sans"/>
              </a:rPr>
              <a:t>W</a:t>
            </a:r>
            <a:r>
              <a:rPr b="0" lang="en-US" sz="2800" spc="-1" strike="noStrike" baseline="30000">
                <a:solidFill>
                  <a:srgbClr val="ff0000"/>
                </a:solidFill>
                <a:latin typeface="Berlin Sans FB"/>
                <a:ea typeface="DejaVu Sans"/>
              </a:rPr>
              <a:t>*</a:t>
            </a:r>
            <a:r>
              <a:rPr b="0" lang="ru-RU" sz="2400" spc="-1" strike="noStrike">
                <a:solidFill>
                  <a:srgbClr val="ff0000"/>
                </a:solidFill>
                <a:latin typeface="Tahoma"/>
                <a:ea typeface="DejaVu Sans"/>
              </a:rPr>
              <a:t>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63" name="Picture 41" descr=""/>
          <p:cNvPicPr/>
          <p:nvPr/>
        </p:nvPicPr>
        <p:blipFill>
          <a:blip r:embed="rId3"/>
          <a:stretch/>
        </p:blipFill>
        <p:spPr>
          <a:xfrm>
            <a:off x="166680" y="3094200"/>
            <a:ext cx="3654720" cy="1715760"/>
          </a:xfrm>
          <a:prstGeom prst="rect">
            <a:avLst/>
          </a:prstGeom>
          <a:ln w="0">
            <a:noFill/>
          </a:ln>
        </p:spPr>
      </p:pic>
      <p:sp>
        <p:nvSpPr>
          <p:cNvPr id="664" name="PlaceHolder 1"/>
          <p:cNvSpPr>
            <a:spLocks noGrp="1"/>
          </p:cNvSpPr>
          <p:nvPr>
            <p:ph type="sldNum" idx="61"/>
          </p:nvPr>
        </p:nvSpPr>
        <p:spPr>
          <a:xfrm>
            <a:off x="7473240" y="5227920"/>
            <a:ext cx="2097360" cy="375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chemeClr val="dk1"/>
                </a:solidFill>
                <a:latin typeface="Tahom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3A46262-7E8E-4E55-A6AE-8F70FCCDFB46}" type="slidenum">
              <a:rPr b="0" lang="fr-FR" sz="1400" spc="-1" strike="noStrike">
                <a:solidFill>
                  <a:schemeClr val="dk1"/>
                </a:solidFill>
                <a:latin typeface="Tahoma"/>
              </a:rPr>
              <a:t>62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1511280" y="119520"/>
            <a:ext cx="7219440" cy="756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chemeClr val="dk1"/>
                </a:solidFill>
                <a:latin typeface="Comic Sans MS"/>
              </a:rPr>
              <a:t>ESS</a:t>
            </a:r>
            <a:r>
              <a:rPr b="0" lang="en-US" sz="4400" spc="-1" strike="noStrike">
                <a:solidFill>
                  <a:schemeClr val="dk1"/>
                </a:solidFill>
                <a:latin typeface="Mathematica1"/>
              </a:rPr>
              <a:t></a:t>
            </a:r>
            <a:r>
              <a:rPr b="0" lang="en-US" sz="4400" spc="-1" strike="noStrike">
                <a:solidFill>
                  <a:schemeClr val="dk1"/>
                </a:solidFill>
                <a:latin typeface="Comic Sans MS"/>
              </a:rPr>
              <a:t>SB+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Rectangle 7"/>
          <p:cNvSpPr/>
          <p:nvPr/>
        </p:nvSpPr>
        <p:spPr>
          <a:xfrm>
            <a:off x="252000" y="819000"/>
            <a:ext cx="9822600" cy="249840"/>
          </a:xfrm>
          <a:prstGeom prst="rect">
            <a:avLst/>
          </a:prstGeom>
          <a:solidFill>
            <a:srgbClr val="00b050"/>
          </a:solidFill>
          <a:ln w="25560">
            <a:solidFill>
              <a:srgbClr val="4f81b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Comic Sans MS"/>
              <a:ea typeface="DejaVu Sans"/>
            </a:endParaRPr>
          </a:p>
        </p:txBody>
      </p:sp>
      <p:pic>
        <p:nvPicPr>
          <p:cNvPr id="224" name="Picture 12" descr="https://www.uni-sofia.bg/var/ezwebin_site/storage/images/media/files/su_docs/visia/logo_su/logo_su_eng/logo_su_eng_vertical_background2/1156078-1-bul-BG/logo_su_eng_vertical_background.png"/>
          <p:cNvPicPr/>
          <p:nvPr/>
        </p:nvPicPr>
        <p:blipFill>
          <a:blip r:embed="rId1"/>
          <a:stretch/>
        </p:blipFill>
        <p:spPr>
          <a:xfrm>
            <a:off x="239760" y="122760"/>
            <a:ext cx="1101600" cy="121788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13" descr=""/>
          <p:cNvPicPr/>
          <p:nvPr/>
        </p:nvPicPr>
        <p:blipFill>
          <a:blip r:embed="rId2"/>
          <a:stretch/>
        </p:blipFill>
        <p:spPr>
          <a:xfrm>
            <a:off x="264600" y="1574640"/>
            <a:ext cx="4544280" cy="1710720"/>
          </a:xfrm>
          <a:prstGeom prst="rect">
            <a:avLst/>
          </a:prstGeom>
          <a:ln w="0">
            <a:noFill/>
          </a:ln>
        </p:spPr>
      </p:pic>
      <p:sp>
        <p:nvSpPr>
          <p:cNvPr id="226" name="Rectangle 8"/>
          <p:cNvSpPr/>
          <p:nvPr/>
        </p:nvSpPr>
        <p:spPr>
          <a:xfrm>
            <a:off x="5290200" y="2015640"/>
            <a:ext cx="4280400" cy="325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bg-BG" sz="1600" spc="-1" strike="noStrike">
                <a:solidFill>
                  <a:schemeClr val="dk1"/>
                </a:solidFill>
                <a:latin typeface="Comic Sans MS"/>
                <a:ea typeface="DejaVu Sans"/>
              </a:rPr>
              <a:t>Ускорител и близък детектор, разположени в </a:t>
            </a:r>
            <a:r>
              <a:rPr b="0" lang="en-US" sz="1600" spc="-1" strike="noStrike">
                <a:solidFill>
                  <a:schemeClr val="dk1"/>
                </a:solidFill>
                <a:latin typeface="Comic Sans MS"/>
                <a:ea typeface="DejaVu Sans"/>
              </a:rPr>
              <a:t>ESS (European Spallation Source) </a:t>
            </a:r>
            <a:r>
              <a:rPr b="0" lang="bg-BG" sz="1600" spc="-1" strike="noStrike">
                <a:solidFill>
                  <a:schemeClr val="dk1"/>
                </a:solidFill>
                <a:latin typeface="Comic Sans MS"/>
                <a:ea typeface="DejaVu Sans"/>
              </a:rPr>
              <a:t>край Лунд, Швеция; Далечен детектор на 360 км от близкия в мината </a:t>
            </a:r>
            <a:r>
              <a:rPr b="0" lang="en-US" sz="1600" spc="-1" strike="noStrike">
                <a:solidFill>
                  <a:schemeClr val="dk1"/>
                </a:solidFill>
                <a:latin typeface="Comic Sans MS"/>
                <a:ea typeface="DejaVu Sans"/>
              </a:rPr>
              <a:t>Zinkgruvan, </a:t>
            </a:r>
            <a:r>
              <a:rPr b="0" lang="bg-BG" sz="1600" spc="-1" strike="noStrike">
                <a:solidFill>
                  <a:schemeClr val="dk1"/>
                </a:solidFill>
                <a:latin typeface="Comic Sans MS"/>
                <a:ea typeface="DejaVu Sans"/>
              </a:rPr>
              <a:t>Швеция.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dk1"/>
                </a:solidFill>
                <a:latin typeface="Comic Sans MS"/>
                <a:ea typeface="DejaVu Sans"/>
              </a:rPr>
              <a:t>Дългосрочен проект</a:t>
            </a:r>
            <a:r>
              <a:rPr b="0" lang="en-US" sz="1600" spc="-1" strike="noStrike">
                <a:solidFill>
                  <a:schemeClr val="dk1"/>
                </a:solidFill>
                <a:latin typeface="Comic Sans MS"/>
                <a:ea typeface="DejaVu Sans"/>
              </a:rPr>
              <a:t>, </a:t>
            </a:r>
            <a:r>
              <a:rPr b="0" lang="ru-RU" sz="1600" spc="-1" strike="noStrike">
                <a:solidFill>
                  <a:schemeClr val="dk1"/>
                </a:solidFill>
                <a:latin typeface="Comic Sans MS"/>
                <a:ea typeface="DejaVu Sans"/>
              </a:rPr>
              <a:t>изследващ</a:t>
            </a:r>
            <a:r>
              <a:rPr b="0" lang="en-US" sz="1600" spc="-1" strike="noStrike">
                <a:solidFill>
                  <a:schemeClr val="dk1"/>
                </a:solidFill>
                <a:latin typeface="Comic Sans MS"/>
                <a:ea typeface="DejaVu Sans"/>
              </a:rPr>
              <a:t>: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algn="just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600" spc="-1" strike="noStrike">
                <a:solidFill>
                  <a:schemeClr val="dk1"/>
                </a:solidFill>
                <a:latin typeface="Comic Sans MS"/>
                <a:ea typeface="DejaVu Sans"/>
              </a:rPr>
              <a:t> </a:t>
            </a:r>
            <a:r>
              <a:rPr b="0" lang="bg-BG" sz="1600" spc="-1" strike="noStrike">
                <a:solidFill>
                  <a:schemeClr val="dk1"/>
                </a:solidFill>
                <a:latin typeface="Comic Sans MS"/>
                <a:ea typeface="DejaVu Sans"/>
              </a:rPr>
              <a:t>нарушението</a:t>
            </a:r>
            <a:r>
              <a:rPr b="0" lang="ru-RU" sz="1600" spc="-1" strike="noStrike">
                <a:solidFill>
                  <a:schemeClr val="dk1"/>
                </a:solidFill>
                <a:latin typeface="Comic Sans MS"/>
                <a:ea typeface="DejaVu Sans"/>
              </a:rPr>
              <a:t> на CP-</a:t>
            </a:r>
            <a:r>
              <a:rPr b="0" lang="bg-BG" sz="1600" spc="-1" strike="noStrike">
                <a:solidFill>
                  <a:schemeClr val="dk1"/>
                </a:solidFill>
                <a:latin typeface="Comic Sans MS"/>
                <a:ea typeface="DejaVu Sans"/>
              </a:rPr>
              <a:t>симетрията</a:t>
            </a:r>
            <a:r>
              <a:rPr b="0" lang="ru-RU" sz="1600" spc="-1" strike="noStrike">
                <a:solidFill>
                  <a:schemeClr val="dk1"/>
                </a:solidFill>
                <a:latin typeface="Comic Sans MS"/>
                <a:ea typeface="DejaVu Sans"/>
              </a:rPr>
              <a:t> в лептонния сектор, за да се разбере асиметрията материя-антиматерия във Вселената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algn="just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bg-BG" sz="1600" spc="-1" strike="noStrike">
                <a:solidFill>
                  <a:schemeClr val="dk1"/>
                </a:solidFill>
                <a:latin typeface="Comic Sans MS"/>
                <a:ea typeface="DejaVu Sans"/>
              </a:rPr>
              <a:t>Неутрина с различен произход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TextBox 4"/>
          <p:cNvSpPr/>
          <p:nvPr/>
        </p:nvSpPr>
        <p:spPr>
          <a:xfrm>
            <a:off x="2183040" y="1175400"/>
            <a:ext cx="67924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1800" spc="-1" strike="noStrike">
                <a:solidFill>
                  <a:schemeClr val="dk1"/>
                </a:solidFill>
                <a:latin typeface="Comic Sans MS"/>
                <a:ea typeface="DejaVu Sans"/>
              </a:rPr>
              <a:t>European Spallation Source Neutrino Superbeam Plus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8" name="Picture 14" descr=""/>
          <p:cNvPicPr/>
          <p:nvPr/>
        </p:nvPicPr>
        <p:blipFill>
          <a:blip r:embed="rId3"/>
          <a:stretch/>
        </p:blipFill>
        <p:spPr>
          <a:xfrm>
            <a:off x="503640" y="3381480"/>
            <a:ext cx="3919320" cy="205272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15" descr=""/>
          <p:cNvPicPr/>
          <p:nvPr/>
        </p:nvPicPr>
        <p:blipFill>
          <a:blip r:embed="rId4"/>
          <a:stretch/>
        </p:blipFill>
        <p:spPr>
          <a:xfrm>
            <a:off x="8457840" y="267480"/>
            <a:ext cx="1339200" cy="54900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725B78DC-C295-452B-A758-2D7B0A873CDF}" type="slidenum">
              <a:t>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Picture 42" descr=""/>
          <p:cNvPicPr/>
          <p:nvPr/>
        </p:nvPicPr>
        <p:blipFill>
          <a:blip r:embed="rId1"/>
          <a:stretch/>
        </p:blipFill>
        <p:spPr>
          <a:xfrm>
            <a:off x="2416680" y="1609920"/>
            <a:ext cx="7857000" cy="4113000"/>
          </a:xfrm>
          <a:prstGeom prst="rect">
            <a:avLst/>
          </a:prstGeom>
          <a:ln w="0">
            <a:noFill/>
          </a:ln>
        </p:spPr>
      </p:pic>
      <p:grpSp>
        <p:nvGrpSpPr>
          <p:cNvPr id="666" name="Group 20"/>
          <p:cNvGrpSpPr/>
          <p:nvPr/>
        </p:nvGrpSpPr>
        <p:grpSpPr>
          <a:xfrm>
            <a:off x="327240" y="1048680"/>
            <a:ext cx="9766440" cy="1248120"/>
            <a:chOff x="327240" y="1048680"/>
            <a:chExt cx="9766440" cy="1248120"/>
          </a:xfrm>
        </p:grpSpPr>
        <p:sp>
          <p:nvSpPr>
            <p:cNvPr id="667" name="Rectangle 33"/>
            <p:cNvSpPr/>
            <p:nvPr/>
          </p:nvSpPr>
          <p:spPr>
            <a:xfrm>
              <a:off x="327240" y="1048680"/>
              <a:ext cx="9766440" cy="124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2400" spc="-1" strike="noStrike">
                  <a:solidFill>
                    <a:schemeClr val="folHlink"/>
                  </a:solidFill>
                  <a:latin typeface="Tahoma"/>
                  <a:ea typeface="DejaVu Sans"/>
                </a:rPr>
                <a:t>The second signature of the charged</a:t>
              </a:r>
              <a:r>
                <a:rPr b="0" lang="ru-RU" sz="2400" spc="-1" strike="noStrike">
                  <a:solidFill>
                    <a:schemeClr val="folHlink"/>
                  </a:solidFill>
                  <a:latin typeface="Tahoma"/>
                  <a:ea typeface="DejaVu Sans"/>
                </a:rPr>
                <a:t> </a:t>
              </a:r>
              <a:r>
                <a:rPr b="0" lang="en-US" sz="2400" spc="-1" strike="noStrike">
                  <a:solidFill>
                    <a:srgbClr val="ff0000"/>
                  </a:solidFill>
                  <a:latin typeface="Tahoma"/>
                  <a:ea typeface="DejaVu Sans"/>
                </a:rPr>
                <a:t>W</a:t>
              </a:r>
              <a:r>
                <a:rPr b="0" lang="en-US" sz="2800" spc="-1" strike="noStrike" baseline="30000">
                  <a:solidFill>
                    <a:srgbClr val="ff0000"/>
                  </a:solidFill>
                  <a:latin typeface="Berlin Sans FB"/>
                  <a:ea typeface="DejaVu Sans"/>
                </a:rPr>
                <a:t>*</a:t>
              </a:r>
              <a:r>
                <a:rPr b="0" lang="ru-RU" sz="2400" spc="-1" strike="noStrike">
                  <a:solidFill>
                    <a:srgbClr val="ff0000"/>
                  </a:solidFill>
                  <a:latin typeface="Tahoma"/>
                  <a:ea typeface="DejaVu Sans"/>
                </a:rPr>
                <a:t> </a:t>
              </a:r>
              <a:r>
                <a:rPr b="0" lang="en-US" sz="2400" spc="-1" strike="noStrike">
                  <a:solidFill>
                    <a:schemeClr val="folHlink"/>
                  </a:solidFill>
                  <a:latin typeface="Tahoma"/>
                  <a:ea typeface="DejaVu Sans"/>
                </a:rPr>
                <a:t>boson production</a:t>
              </a:r>
              <a:r>
                <a:rPr b="0" lang="ru-RU" sz="2400" spc="-1" strike="noStrike">
                  <a:solidFill>
                    <a:schemeClr val="folHlink"/>
                  </a:solidFill>
                  <a:latin typeface="Tahoma"/>
                  <a:ea typeface="DejaVu Sans"/>
                </a:rPr>
                <a:t>, </a:t>
              </a:r>
              <a:r>
                <a:rPr b="0" lang="en-US" sz="2400" spc="-1" strike="noStrike">
                  <a:solidFill>
                    <a:schemeClr val="folHlink"/>
                  </a:solidFill>
                  <a:latin typeface="Tahoma"/>
                  <a:ea typeface="DejaVu Sans"/>
                </a:rPr>
                <a:t>when the bottom quark comes from the proton contamination (5FS)</a:t>
              </a:r>
              <a:r>
                <a:rPr b="0" lang="ru-RU" sz="2400" spc="-1" strike="noStrike">
                  <a:solidFill>
                    <a:schemeClr val="folHlink"/>
                  </a:solidFill>
                  <a:latin typeface="Tahoma"/>
                  <a:ea typeface="DejaVu Sans"/>
                </a:rPr>
                <a:t>, </a:t>
              </a:r>
              <a:r>
                <a:rPr b="0" lang="en-US" sz="2400" spc="-1" strike="noStrike">
                  <a:solidFill>
                    <a:schemeClr val="folHlink"/>
                  </a:solidFill>
                  <a:latin typeface="Tahoma"/>
                  <a:ea typeface="DejaVu Sans"/>
                </a:rPr>
                <a:t>                         </a:t>
              </a:r>
              <a:r>
                <a:rPr b="0" lang="en-GB" sz="2400" spc="-1" strike="noStrike">
                  <a:solidFill>
                    <a:schemeClr val="folHlink"/>
                  </a:solidFill>
                  <a:latin typeface="Tahoma"/>
                  <a:ea typeface="DejaVu Sans"/>
                </a:rPr>
                <a:t>is much simpler</a:t>
              </a:r>
              <a:r>
                <a:rPr b="0" lang="en-US" sz="2400" spc="-1" strike="noStrike">
                  <a:solidFill>
                    <a:schemeClr val="folHlink"/>
                  </a:solidFill>
                  <a:latin typeface="Tahoma"/>
                  <a:ea typeface="DejaVu Sans"/>
                </a:rPr>
                <a:t> than the previous one. </a:t>
              </a: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graphicFrame>
          <p:nvGraphicFramePr>
            <p:cNvPr id="668" name=""/>
            <p:cNvGraphicFramePr/>
            <p:nvPr/>
          </p:nvGraphicFramePr>
          <p:xfrm>
            <a:off x="1308600" y="1633680"/>
            <a:ext cx="2813040" cy="397080"/>
          </p:xfrm>
          <a:graphic>
            <a:graphicData uri="http://schemas.openxmlformats.org/presentationml/2006/ole">
              <p:oleObj r:id="rId2" spid="">
                <p:embed/>
                <p:pic>
                  <p:nvPicPr>
                    <p:cNvPr id="669" name="" descr=""/>
                    <p:cNvPicPr/>
                    <p:nvPr/>
                  </p:nvPicPr>
                  <p:blipFill>
                    <a:blip r:embed="rId3"/>
                    <a:stretch/>
                  </p:blipFill>
                  <p:spPr>
                    <a:xfrm>
                      <a:off x="1308600" y="1633680"/>
                      <a:ext cx="2813040" cy="397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</p:oleObj>
            </a:graphicData>
          </a:graphic>
        </p:graphicFrame>
      </p:grpSp>
      <p:sp>
        <p:nvSpPr>
          <p:cNvPr id="670" name="Rectangle 34"/>
          <p:cNvSpPr/>
          <p:nvPr/>
        </p:nvSpPr>
        <p:spPr>
          <a:xfrm>
            <a:off x="1149840" y="131760"/>
            <a:ext cx="8924400" cy="611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b">
            <a:no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Signature of charged W</a:t>
            </a:r>
            <a:r>
              <a:rPr b="1" lang="en-US" sz="3600" spc="-1" strike="noStrike" baseline="30000">
                <a:solidFill>
                  <a:srgbClr val="ff66cc"/>
                </a:solidFill>
                <a:latin typeface="Berlin Sans FB"/>
                <a:ea typeface="DejaVu Sans"/>
              </a:rPr>
              <a:t>*</a:t>
            </a:r>
            <a:r>
              <a:rPr b="1" lang="ru-RU" sz="36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 </a:t>
            </a:r>
            <a:r>
              <a:rPr b="1" lang="en-US" sz="36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bosons</a:t>
            </a:r>
            <a:r>
              <a:rPr b="1" lang="ru-RU" sz="36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 (</a:t>
            </a:r>
            <a:r>
              <a:rPr b="1" lang="en-US" sz="36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5FS</a:t>
            </a:r>
            <a:r>
              <a:rPr b="1" lang="ru-RU" sz="3600" spc="-1" strike="noStrike">
                <a:solidFill>
                  <a:srgbClr val="ff66cc"/>
                </a:solidFill>
                <a:latin typeface="Times New Roman"/>
                <a:ea typeface="DejaVu Sans"/>
              </a:rPr>
              <a:t>)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71" name="Picture 43" descr=""/>
          <p:cNvPicPr/>
          <p:nvPr/>
        </p:nvPicPr>
        <p:blipFill>
          <a:blip r:embed="rId4"/>
          <a:stretch/>
        </p:blipFill>
        <p:spPr>
          <a:xfrm>
            <a:off x="344160" y="2271600"/>
            <a:ext cx="2663640" cy="1420920"/>
          </a:xfrm>
          <a:prstGeom prst="rect">
            <a:avLst/>
          </a:prstGeom>
          <a:ln w="0">
            <a:noFill/>
          </a:ln>
        </p:spPr>
      </p:pic>
      <p:pic>
        <p:nvPicPr>
          <p:cNvPr id="672" name="Picture 44" descr=""/>
          <p:cNvPicPr/>
          <p:nvPr/>
        </p:nvPicPr>
        <p:blipFill>
          <a:blip r:embed="rId5"/>
          <a:stretch/>
        </p:blipFill>
        <p:spPr>
          <a:xfrm>
            <a:off x="327240" y="3791520"/>
            <a:ext cx="2914920" cy="140904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673" name=""/>
          <p:cNvGraphicFramePr/>
          <p:nvPr/>
        </p:nvGraphicFramePr>
        <p:xfrm>
          <a:off x="4162320" y="3791520"/>
          <a:ext cx="2263320" cy="1068840"/>
        </p:xfrm>
        <a:graphic>
          <a:graphicData uri="http://schemas.openxmlformats.org/presentationml/2006/ole">
            <p:oleObj r:id="rId6" spid="">
              <p:embed/>
              <p:pic>
                <p:nvPicPr>
                  <p:cNvPr id="674" name="" descr=""/>
                  <p:cNvPicPr/>
                  <p:nvPr/>
                </p:nvPicPr>
                <p:blipFill>
                  <a:blip r:embed="rId7"/>
                  <a:stretch/>
                </p:blipFill>
                <p:spPr>
                  <a:xfrm>
                    <a:off x="4162320" y="3791520"/>
                    <a:ext cx="2263320" cy="106884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675" name="PlaceHolder 1"/>
          <p:cNvSpPr>
            <a:spLocks noGrp="1"/>
          </p:cNvSpPr>
          <p:nvPr>
            <p:ph type="sldNum" idx="62"/>
          </p:nvPr>
        </p:nvSpPr>
        <p:spPr>
          <a:xfrm>
            <a:off x="7473240" y="5227920"/>
            <a:ext cx="2097360" cy="375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chemeClr val="dk1"/>
                </a:solidFill>
                <a:latin typeface="Tahom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60CDD24-E266-4E05-968D-AEA67A8AC95E}" type="slidenum">
              <a:rPr b="0" lang="fr-FR" sz="1400" spc="-1" strike="noStrike">
                <a:solidFill>
                  <a:schemeClr val="dk1"/>
                </a:solidFill>
                <a:latin typeface="Tahoma"/>
              </a:rPr>
              <a:t>62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PlaceHolder 1"/>
          <p:cNvSpPr>
            <a:spLocks noGrp="1"/>
          </p:cNvSpPr>
          <p:nvPr>
            <p:ph/>
          </p:nvPr>
        </p:nvSpPr>
        <p:spPr>
          <a:xfrm>
            <a:off x="90000" y="1074240"/>
            <a:ext cx="5705280" cy="4556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333"/>
          </a:bodyPr>
          <a:p>
            <a:pPr marL="432000" indent="-324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Collaboration Board Deputy Chair – 1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Muon Institution Board Deputy Chair – 1 (2 mandates)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Noto Sans CJK SC"/>
              </a:rPr>
              <a:t>RPC Institution Board Chair – 2 (2 persons served and  one of them served 2 mandates)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Noto Sans CJK SC"/>
              </a:rPr>
              <a:t>Member of the CMS Conference Committee – 1 (10 years)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Noto Sans CJK SC"/>
              </a:rPr>
              <a:t>Muon Conference and Publication Board Chair – 1 (7 years)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Noto Sans CJK SC"/>
              </a:rPr>
              <a:t>Muon Internal Scrutiny group chair -1 (2 mandates)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  <a:ea typeface="Noto Sans CJK SC"/>
              </a:rPr>
              <a:t>Member of Muon Conference and Publication Board - 4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4"/>
              </a:spcBef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7" name="PlaceHolder 2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Positions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8" name="PlaceHolder 3"/>
          <p:cNvSpPr>
            <a:spLocks noGrp="1"/>
          </p:cNvSpPr>
          <p:nvPr>
            <p:ph/>
          </p:nvPr>
        </p:nvSpPr>
        <p:spPr>
          <a:xfrm>
            <a:off x="6066360" y="1074600"/>
            <a:ext cx="4028040" cy="4556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Muon TCO – 1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Muon DPGO – 1 (2 mandates)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RPC Conference Committee – 2 (4 mandates in total)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RPC DPG – 3  (3 persons served and  one of them served 2 mandates)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RPC TC -1 (10 years)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RPC RC -1 (10 years)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RPC Trigger -1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68636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RPC YETS 2024/2025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80" name="" descr=""/>
          <p:cNvPicPr/>
          <p:nvPr/>
        </p:nvPicPr>
        <p:blipFill>
          <a:blip r:embed="rId1"/>
          <a:stretch/>
        </p:blipFill>
        <p:spPr>
          <a:xfrm>
            <a:off x="1847880" y="733320"/>
            <a:ext cx="6137280" cy="4604040"/>
          </a:xfrm>
          <a:prstGeom prst="rect">
            <a:avLst/>
          </a:prstGeom>
          <a:ln w="0">
            <a:noFill/>
          </a:ln>
        </p:spPr>
      </p:pic>
      <p:sp>
        <p:nvSpPr>
          <p:cNvPr id="681" name=""/>
          <p:cNvSpPr/>
          <p:nvPr/>
        </p:nvSpPr>
        <p:spPr>
          <a:xfrm>
            <a:off x="8094240" y="3874680"/>
            <a:ext cx="1879560" cy="109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c9211e"/>
                </a:solidFill>
                <a:latin typeface="Times New Roman"/>
                <a:ea typeface="DejaVu Sans"/>
              </a:rPr>
              <a:t>Barrel Leak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c9211e"/>
                </a:solidFill>
                <a:latin typeface="Times New Roman"/>
                <a:ea typeface="DejaVu Sans"/>
              </a:rPr>
              <a:t>repair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c9211e"/>
                </a:solidFill>
                <a:latin typeface="Times New Roman"/>
                <a:ea typeface="DejaVu Sans"/>
              </a:rPr>
              <a:t>campaign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PlaceHolder 1"/>
          <p:cNvSpPr>
            <a:spLocks noGrp="1"/>
          </p:cNvSpPr>
          <p:nvPr>
            <p:ph type="title"/>
          </p:nvPr>
        </p:nvSpPr>
        <p:spPr>
          <a:xfrm>
            <a:off x="582840" y="-1800"/>
            <a:ext cx="8578800" cy="72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YETS 2024/2025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3" name=""/>
          <p:cNvSpPr/>
          <p:nvPr/>
        </p:nvSpPr>
        <p:spPr>
          <a:xfrm>
            <a:off x="50040" y="954720"/>
            <a:ext cx="4637520" cy="48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 algn="just">
              <a:lnSpc>
                <a:spcPct val="100000"/>
              </a:lnSpc>
            </a:pPr>
            <a:r>
              <a:rPr b="1" lang="en-US" sz="2400" spc="-1" strike="noStrike">
                <a:solidFill>
                  <a:srgbClr val="c9211e"/>
                </a:solidFill>
                <a:latin typeface="Times New Roman"/>
                <a:ea typeface="DejaVu Sans"/>
              </a:rPr>
              <a:t>All RE3/1 and RE4/1 are installed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84" name="" descr=""/>
          <p:cNvPicPr/>
          <p:nvPr/>
        </p:nvPicPr>
        <p:blipFill>
          <a:blip r:embed="rId1"/>
          <a:stretch/>
        </p:blipFill>
        <p:spPr>
          <a:xfrm>
            <a:off x="31680" y="1588320"/>
            <a:ext cx="6065280" cy="4042800"/>
          </a:xfrm>
          <a:prstGeom prst="rect">
            <a:avLst/>
          </a:prstGeom>
          <a:ln w="0">
            <a:noFill/>
          </a:ln>
        </p:spPr>
      </p:pic>
      <p:pic>
        <p:nvPicPr>
          <p:cNvPr id="685" name="" descr=""/>
          <p:cNvPicPr/>
          <p:nvPr/>
        </p:nvPicPr>
        <p:blipFill>
          <a:blip r:embed="rId2"/>
          <a:stretch/>
        </p:blipFill>
        <p:spPr>
          <a:xfrm>
            <a:off x="4971240" y="954000"/>
            <a:ext cx="5097600" cy="4069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2971800" y="-142200"/>
            <a:ext cx="5713200" cy="1236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Повече за неутриното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1" name="" descr=""/>
          <p:cNvPicPr/>
          <p:nvPr/>
        </p:nvPicPr>
        <p:blipFill>
          <a:blip r:embed="rId1"/>
          <a:stretch/>
        </p:blipFill>
        <p:spPr>
          <a:xfrm>
            <a:off x="284040" y="1412280"/>
            <a:ext cx="9494280" cy="1540800"/>
          </a:xfrm>
          <a:prstGeom prst="rect">
            <a:avLst/>
          </a:prstGeom>
          <a:ln w="0">
            <a:noFill/>
          </a:ln>
        </p:spPr>
      </p:pic>
      <p:pic>
        <p:nvPicPr>
          <p:cNvPr id="232" name="" descr=""/>
          <p:cNvPicPr/>
          <p:nvPr/>
        </p:nvPicPr>
        <p:blipFill>
          <a:blip r:embed="rId2"/>
          <a:stretch/>
        </p:blipFill>
        <p:spPr>
          <a:xfrm>
            <a:off x="312480" y="3202200"/>
            <a:ext cx="9437040" cy="769320"/>
          </a:xfrm>
          <a:prstGeom prst="rect">
            <a:avLst/>
          </a:prstGeom>
          <a:ln w="0">
            <a:noFill/>
          </a:ln>
        </p:spPr>
      </p:pic>
      <p:pic>
        <p:nvPicPr>
          <p:cNvPr id="233" name="" descr=""/>
          <p:cNvPicPr/>
          <p:nvPr/>
        </p:nvPicPr>
        <p:blipFill>
          <a:blip r:embed="rId3"/>
          <a:stretch/>
        </p:blipFill>
        <p:spPr>
          <a:xfrm>
            <a:off x="345960" y="4118760"/>
            <a:ext cx="9370440" cy="788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19;p37"/>
          <p:cNvSpPr/>
          <p:nvPr/>
        </p:nvSpPr>
        <p:spPr>
          <a:xfrm>
            <a:off x="92160" y="916200"/>
            <a:ext cx="4624920" cy="457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457200" indent="-336240">
              <a:lnSpc>
                <a:spcPct val="100000"/>
              </a:lnSpc>
              <a:buClr>
                <a:srgbClr val="000080"/>
              </a:buClr>
              <a:buFont typeface="Arial"/>
              <a:buChar char="●"/>
            </a:pPr>
            <a:r>
              <a:rPr b="0" lang="en-US" sz="1700" spc="-1" strike="noStrike">
                <a:solidFill>
                  <a:srgbClr val="000080"/>
                </a:solidFill>
                <a:latin typeface="Arial"/>
                <a:ea typeface="Arial"/>
              </a:rPr>
              <a:t>The alpha magnetic spectrometer (AMS) is a high-energy particle detector to explore:</a:t>
            </a:r>
            <a:endParaRPr b="0" lang="en-US" sz="17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0680">
              <a:lnSpc>
                <a:spcPct val="100000"/>
              </a:lnSpc>
              <a:buClr>
                <a:srgbClr val="000080"/>
              </a:buClr>
              <a:buFont typeface="Arial"/>
              <a:buChar char="○"/>
            </a:pPr>
            <a:r>
              <a:rPr b="0" lang="en-US" sz="1300" spc="-1" strike="noStrike">
                <a:solidFill>
                  <a:srgbClr val="000080"/>
                </a:solidFill>
                <a:latin typeface="Arial"/>
                <a:ea typeface="Arial"/>
              </a:rPr>
              <a:t>antimatter 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0680">
              <a:lnSpc>
                <a:spcPct val="100000"/>
              </a:lnSpc>
              <a:buClr>
                <a:srgbClr val="000080"/>
              </a:buClr>
              <a:buFont typeface="Arial"/>
              <a:buChar char="○"/>
            </a:pPr>
            <a:r>
              <a:rPr b="0" lang="en-US" sz="1300" spc="-1" strike="noStrike">
                <a:solidFill>
                  <a:srgbClr val="000080"/>
                </a:solidFill>
                <a:latin typeface="Arial"/>
                <a:ea typeface="Arial"/>
              </a:rPr>
              <a:t>dark matter 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0680">
              <a:lnSpc>
                <a:spcPct val="100000"/>
              </a:lnSpc>
              <a:buClr>
                <a:srgbClr val="000080"/>
              </a:buClr>
              <a:buFont typeface="Arial"/>
              <a:buChar char="○"/>
            </a:pPr>
            <a:r>
              <a:rPr b="0" lang="en-US" sz="1300" spc="-1" strike="noStrike">
                <a:solidFill>
                  <a:srgbClr val="000080"/>
                </a:solidFill>
                <a:latin typeface="Arial"/>
                <a:ea typeface="Arial"/>
              </a:rPr>
              <a:t>the origin of cosmic rays in space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marL="914400">
              <a:lnSpc>
                <a:spcPct val="100000"/>
              </a:lnSpc>
              <a:spcBef>
                <a:spcPts val="431"/>
              </a:spcBef>
              <a:tabLst>
                <a:tab algn="l" pos="0"/>
              </a:tabLst>
            </a:pP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marL="457200" indent="-336240">
              <a:lnSpc>
                <a:spcPct val="100000"/>
              </a:lnSpc>
              <a:spcBef>
                <a:spcPts val="1052"/>
              </a:spcBef>
              <a:buClr>
                <a:srgbClr val="000080"/>
              </a:buClr>
              <a:buFont typeface="Arial"/>
              <a:buChar char="●"/>
              <a:tabLst>
                <a:tab algn="l" pos="0"/>
              </a:tabLst>
            </a:pPr>
            <a:r>
              <a:rPr b="0" lang="en-US" sz="1700" spc="-1" strike="noStrike">
                <a:solidFill>
                  <a:srgbClr val="000080"/>
                </a:solidFill>
                <a:latin typeface="Arial"/>
                <a:ea typeface="Arial"/>
              </a:rPr>
              <a:t>The AMS-02 spectrometer consists of: </a:t>
            </a:r>
            <a:endParaRPr b="0" lang="en-US" sz="17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0680">
              <a:lnSpc>
                <a:spcPct val="100000"/>
              </a:lnSpc>
              <a:buClr>
                <a:srgbClr val="000080"/>
              </a:buClr>
              <a:buFont typeface="Arial"/>
              <a:buChar char="○"/>
              <a:tabLst>
                <a:tab algn="l" pos="0"/>
              </a:tabLst>
            </a:pPr>
            <a:r>
              <a:rPr b="0" lang="en-US" sz="1300" spc="-1" strike="noStrike">
                <a:solidFill>
                  <a:srgbClr val="000080"/>
                </a:solidFill>
                <a:latin typeface="Arial"/>
                <a:ea typeface="Arial"/>
              </a:rPr>
              <a:t>Transition Radiation Detector (TRD) 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0680">
              <a:lnSpc>
                <a:spcPct val="100000"/>
              </a:lnSpc>
              <a:buClr>
                <a:srgbClr val="000080"/>
              </a:buClr>
              <a:buFont typeface="Arial"/>
              <a:buChar char="○"/>
              <a:tabLst>
                <a:tab algn="l" pos="0"/>
              </a:tabLst>
            </a:pPr>
            <a:r>
              <a:rPr b="0" lang="en-US" sz="1300" spc="-1" strike="noStrike">
                <a:solidFill>
                  <a:srgbClr val="000080"/>
                </a:solidFill>
                <a:latin typeface="Arial"/>
                <a:ea typeface="Arial"/>
              </a:rPr>
              <a:t>Time Of Flight (TOF) with 4 planes of scintillating paddles 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0680">
              <a:lnSpc>
                <a:spcPct val="100000"/>
              </a:lnSpc>
              <a:buClr>
                <a:srgbClr val="000080"/>
              </a:buClr>
              <a:buFont typeface="Arial"/>
              <a:buChar char="○"/>
              <a:tabLst>
                <a:tab algn="l" pos="0"/>
              </a:tabLst>
            </a:pPr>
            <a:r>
              <a:rPr b="0" lang="en-US" sz="1300" spc="-1" strike="noStrike">
                <a:solidFill>
                  <a:srgbClr val="000080"/>
                </a:solidFill>
                <a:latin typeface="Arial"/>
                <a:ea typeface="Arial"/>
              </a:rPr>
              <a:t>9 planes of Silicon Tracker, surrounded by an array of Anti-Coincidence Counter (ACC)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0680">
              <a:lnSpc>
                <a:spcPct val="100000"/>
              </a:lnSpc>
              <a:buClr>
                <a:srgbClr val="000080"/>
              </a:buClr>
              <a:buFont typeface="Arial"/>
              <a:buChar char="○"/>
              <a:tabLst>
                <a:tab algn="l" pos="0"/>
              </a:tabLst>
            </a:pPr>
            <a:r>
              <a:rPr b="0" lang="en-US" sz="1300" spc="-1" strike="noStrike">
                <a:solidFill>
                  <a:srgbClr val="000080"/>
                </a:solidFill>
                <a:latin typeface="Arial"/>
                <a:ea typeface="Arial"/>
              </a:rPr>
              <a:t>Permanent Magnet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0680">
              <a:lnSpc>
                <a:spcPct val="100000"/>
              </a:lnSpc>
              <a:buClr>
                <a:srgbClr val="000080"/>
              </a:buClr>
              <a:buFont typeface="Arial"/>
              <a:buChar char="○"/>
              <a:tabLst>
                <a:tab algn="l" pos="0"/>
              </a:tabLst>
            </a:pPr>
            <a:r>
              <a:rPr b="0" lang="en-US" sz="1300" spc="-1" strike="noStrike">
                <a:solidFill>
                  <a:srgbClr val="000080"/>
                </a:solidFill>
                <a:latin typeface="Arial"/>
                <a:ea typeface="Arial"/>
              </a:rPr>
              <a:t>Ring Image Cherenkov detector (RICH) 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0680">
              <a:lnSpc>
                <a:spcPct val="100000"/>
              </a:lnSpc>
              <a:buClr>
                <a:srgbClr val="000080"/>
              </a:buClr>
              <a:buFont typeface="Arial"/>
              <a:buChar char="○"/>
              <a:tabLst>
                <a:tab algn="l" pos="0"/>
              </a:tabLst>
            </a:pPr>
            <a:r>
              <a:rPr b="0" lang="en-US" sz="1300" spc="-1" strike="noStrike">
                <a:solidFill>
                  <a:srgbClr val="000080"/>
                </a:solidFill>
                <a:latin typeface="Arial"/>
                <a:ea typeface="Arial"/>
              </a:rPr>
              <a:t>Electromagnetic Calorimeter (ECAL).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spcBef>
                <a:spcPts val="1052"/>
              </a:spcBef>
              <a:tabLst>
                <a:tab algn="l" pos="0"/>
              </a:tabLst>
            </a:pP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marL="457200" indent="-336240">
              <a:lnSpc>
                <a:spcPct val="100000"/>
              </a:lnSpc>
              <a:spcBef>
                <a:spcPts val="1052"/>
              </a:spcBef>
              <a:buClr>
                <a:srgbClr val="000080"/>
              </a:buClr>
              <a:buFont typeface="Arial"/>
              <a:buChar char="●"/>
              <a:tabLst>
                <a:tab algn="l" pos="0"/>
              </a:tabLst>
            </a:pPr>
            <a:r>
              <a:rPr b="0" lang="en-US" sz="1700" spc="-1" strike="noStrike">
                <a:solidFill>
                  <a:srgbClr val="000080"/>
                </a:solidFill>
                <a:latin typeface="Arial"/>
                <a:ea typeface="Arial"/>
              </a:rPr>
              <a:t>The AMS collaboration is a joint effort of NASA, CERN, MIT and 41 other institutions.</a:t>
            </a:r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Google Shape;220;p 2"/>
          <p:cNvSpPr/>
          <p:nvPr/>
        </p:nvSpPr>
        <p:spPr>
          <a:xfrm>
            <a:off x="371880" y="340920"/>
            <a:ext cx="6726960" cy="71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200" spc="-1" strike="noStrike">
                <a:solidFill>
                  <a:srgbClr val="cc0000"/>
                </a:solidFill>
                <a:latin typeface="Arial"/>
                <a:ea typeface="Arial"/>
              </a:rPr>
              <a:t>Alpha Magnetic Spectrometer (AMS) 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6" name="Google Shape;221;p 2" descr=""/>
          <p:cNvPicPr/>
          <p:nvPr/>
        </p:nvPicPr>
        <p:blipFill>
          <a:blip r:embed="rId1"/>
          <a:srcRect l="858" t="0" r="1436" b="0"/>
          <a:stretch/>
        </p:blipFill>
        <p:spPr>
          <a:xfrm>
            <a:off x="4771440" y="1218600"/>
            <a:ext cx="5150160" cy="3854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Fusion">
  <a:themeElements>
    <a:clrScheme name="Fusion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Fusion">
  <a:themeElements>
    <a:clrScheme name="Fusion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Fusion">
  <a:themeElements>
    <a:clrScheme name="Fusion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Fusion">
  <a:themeElements>
    <a:clrScheme name="Fusion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Fusion">
  <a:themeElements>
    <a:clrScheme name="Fusion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9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0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Fusion">
  <a:themeElements>
    <a:clrScheme name="Fusion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Fusion">
  <a:themeElements>
    <a:clrScheme name="Fusion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Fusion">
  <a:themeElements>
    <a:clrScheme name="Fusion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1258</TotalTime>
  <Application>LibreOffice/24.2.7.2$Linux_X86_64 LibreOffice_project/420$Build-2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2025-02-13T15:14:12Z</dcterms:created>
  <dc:creator/>
  <dc:description/>
  <dc:language>en-US</dc:language>
  <cp:lastModifiedBy/>
  <cp:lastPrinted>2026-04-17T14:23:24Z</cp:lastPrinted>
  <dcterms:modified xsi:type="dcterms:W3CDTF">2026-04-17T14:24:49Z</dcterms:modified>
  <cp:revision>176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