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  <p:sldMasterId id="2147483988" r:id="rId3"/>
  </p:sldMasterIdLst>
  <p:notesMasterIdLst>
    <p:notesMasterId r:id="rId44"/>
  </p:notesMasterIdLst>
  <p:sldIdLst>
    <p:sldId id="374" r:id="rId4"/>
    <p:sldId id="2132" r:id="rId5"/>
    <p:sldId id="386" r:id="rId6"/>
    <p:sldId id="356" r:id="rId7"/>
    <p:sldId id="2065" r:id="rId8"/>
    <p:sldId id="1406" r:id="rId9"/>
    <p:sldId id="272" r:id="rId10"/>
    <p:sldId id="2055" r:id="rId11"/>
    <p:sldId id="2046" r:id="rId12"/>
    <p:sldId id="2024" r:id="rId13"/>
    <p:sldId id="747" r:id="rId14"/>
    <p:sldId id="2056" r:id="rId15"/>
    <p:sldId id="911" r:id="rId16"/>
    <p:sldId id="2067" r:id="rId17"/>
    <p:sldId id="2147" r:id="rId18"/>
    <p:sldId id="378" r:id="rId19"/>
    <p:sldId id="2119" r:id="rId20"/>
    <p:sldId id="2131" r:id="rId21"/>
    <p:sldId id="2102" r:id="rId22"/>
    <p:sldId id="2121" r:id="rId23"/>
    <p:sldId id="2122" r:id="rId24"/>
    <p:sldId id="2123" r:id="rId25"/>
    <p:sldId id="2124" r:id="rId26"/>
    <p:sldId id="2104" r:id="rId27"/>
    <p:sldId id="2138" r:id="rId28"/>
    <p:sldId id="2141" r:id="rId29"/>
    <p:sldId id="2126" r:id="rId30"/>
    <p:sldId id="2127" r:id="rId31"/>
    <p:sldId id="2129" r:id="rId32"/>
    <p:sldId id="2130" r:id="rId33"/>
    <p:sldId id="2146" r:id="rId34"/>
    <p:sldId id="2112" r:id="rId35"/>
    <p:sldId id="456" r:id="rId36"/>
    <p:sldId id="507" r:id="rId37"/>
    <p:sldId id="511" r:id="rId38"/>
    <p:sldId id="727" r:id="rId39"/>
    <p:sldId id="2116" r:id="rId40"/>
    <p:sldId id="319" r:id="rId41"/>
    <p:sldId id="1550" r:id="rId42"/>
    <p:sldId id="21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ED141"/>
    <a:srgbClr val="002855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/>
    <p:restoredTop sz="78183"/>
  </p:normalViewPr>
  <p:slideViewPr>
    <p:cSldViewPr snapToGrid="0">
      <p:cViewPr varScale="1">
        <p:scale>
          <a:sx n="93" d="100"/>
          <a:sy n="93" d="100"/>
        </p:scale>
        <p:origin x="172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утро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добър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Първо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искам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организаторите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честване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80-годишнината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основаването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катедра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Атомна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физика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Софийския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университет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поканата да </a:t>
            </a:r>
            <a:r>
              <a:rPr lang="bg-BG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участвувам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него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както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възможността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изнеса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доклад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съжаление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моят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доклад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бъде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английски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език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40-годишната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кариера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физик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работил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България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Материалът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доклада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който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обхваща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моята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последните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5–6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години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съдържа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физични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термини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жаргон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които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бъде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трудно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преведа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правилно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български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7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MIT/Plasma Science and Fusion Center </a:t>
            </a:r>
          </a:p>
          <a:p>
            <a:r>
              <a:rPr lang="en-US" sz="1200" dirty="0"/>
              <a:t>CFS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06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79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49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9E3D0-3FEA-B642-9F67-967BE3D8E8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60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90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43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52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4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Toroidal Field Magnet Coil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7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38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75569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8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87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82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6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Deform,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95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CORC  - </a:t>
            </a:r>
            <a:r>
              <a:rPr lang="en-US" i="1" dirty="0"/>
              <a:t>Conductor on Round Core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37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2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rmilab-safety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B353D7-8B11-A40E-6518-EDC5FA4B7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D294323E-F79E-5605-665F-5838455A1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66440D0-997E-CD44-C566-A7623EE98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FDE45D-A3DA-382C-0FA6-41F050428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92A2-ECC3-0E4A-B463-8950445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45083" y="6399077"/>
            <a:ext cx="148837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729-6195-DD44-A2D3-291CAFCD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9861" y="6399077"/>
            <a:ext cx="5416459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2858-B553-9448-B8BF-6E8AE78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043694"/>
            <a:ext cx="4037192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7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81"/>
            <a:ext cx="12192000" cy="84308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2" y="6400802"/>
            <a:ext cx="688900" cy="3478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06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2" y="1447801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9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7"/>
            <a:ext cx="11582400" cy="6417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3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2989" indent="-171443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21" y="6515100"/>
            <a:ext cx="1435100" cy="241300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altLang="en-US"/>
              <a:t>19/11/19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G. Velev, General Accelerator R&amp;D Review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928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67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4/17/26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6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</p:spTree>
    <p:extLst>
      <p:ext uri="{BB962C8B-B14F-4D97-AF65-F5344CB8AC3E}">
        <p14:creationId xmlns:p14="http://schemas.microsoft.com/office/powerpoint/2010/main" val="1468341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4" y="5328760"/>
            <a:ext cx="11332307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93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8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77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2" y="-1"/>
            <a:ext cx="1225296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30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82" y="817013"/>
            <a:ext cx="12252961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4" y="971552"/>
            <a:ext cx="11563352" cy="5059363"/>
          </a:xfrm>
          <a:prstGeom prst="rect">
            <a:avLst/>
          </a:prstGeom>
        </p:spPr>
        <p:txBody>
          <a:bodyPr lIns="0" tIns="0" rIns="0" bIns="0"/>
          <a:lstStyle>
            <a:lvl1pPr marL="306914" indent="-306914">
              <a:defRPr sz="2401">
                <a:solidFill>
                  <a:srgbClr val="505050"/>
                </a:solidFill>
              </a:defRPr>
            </a:lvl1pPr>
            <a:lvl2pPr marL="683675" indent="-306914">
              <a:defRPr sz="2133">
                <a:solidFill>
                  <a:srgbClr val="505050"/>
                </a:solidFill>
              </a:defRPr>
            </a:lvl2pPr>
            <a:lvl3pPr marL="1071020" indent="-306914">
              <a:defRPr sz="2000">
                <a:solidFill>
                  <a:srgbClr val="505050"/>
                </a:solidFill>
              </a:defRPr>
            </a:lvl3pPr>
            <a:lvl4pPr marL="1447782" indent="-304798">
              <a:defRPr sz="1868">
                <a:solidFill>
                  <a:srgbClr val="505050"/>
                </a:solidFill>
              </a:defRPr>
            </a:lvl4pPr>
            <a:lvl5pPr marL="1826661" indent="-306914">
              <a:buFont typeface="Arial"/>
              <a:buChar char="•"/>
              <a:defRPr sz="1868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3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8" y="6504217"/>
            <a:ext cx="90049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6" y="6504217"/>
            <a:ext cx="834948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5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3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4" indent="-306914">
              <a:defRPr sz="2401">
                <a:solidFill>
                  <a:srgbClr val="505050"/>
                </a:solidFill>
              </a:defRPr>
            </a:lvl1pPr>
            <a:lvl2pPr marL="683675" indent="-306914">
              <a:defRPr sz="2133">
                <a:solidFill>
                  <a:srgbClr val="505050"/>
                </a:solidFill>
              </a:defRPr>
            </a:lvl2pPr>
            <a:lvl3pPr marL="1071020" indent="-306914">
              <a:defRPr sz="2000">
                <a:solidFill>
                  <a:srgbClr val="505050"/>
                </a:solidFill>
              </a:defRPr>
            </a:lvl3pPr>
            <a:lvl4pPr marL="1447782" indent="-304798">
              <a:defRPr sz="1868">
                <a:solidFill>
                  <a:srgbClr val="505050"/>
                </a:solidFill>
              </a:defRPr>
            </a:lvl4pPr>
            <a:lvl5pPr marL="1826661" indent="-306914">
              <a:buFont typeface="Arial"/>
              <a:buChar char="•"/>
              <a:defRPr sz="1868">
                <a:solidFill>
                  <a:srgbClr val="505050"/>
                </a:solidFill>
              </a:defRPr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9" y="971553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4" indent="-306914">
              <a:defRPr sz="2401">
                <a:solidFill>
                  <a:srgbClr val="505050"/>
                </a:solidFill>
              </a:defRPr>
            </a:lvl1pPr>
            <a:lvl2pPr marL="683675" indent="-306914">
              <a:defRPr sz="2133">
                <a:solidFill>
                  <a:srgbClr val="505050"/>
                </a:solidFill>
              </a:defRPr>
            </a:lvl2pPr>
            <a:lvl3pPr marL="1075253" indent="-304798">
              <a:defRPr sz="2000">
                <a:solidFill>
                  <a:srgbClr val="505050"/>
                </a:solidFill>
              </a:defRPr>
            </a:lvl3pPr>
            <a:lvl4pPr marL="1449900" indent="-304798">
              <a:defRPr sz="1868">
                <a:solidFill>
                  <a:srgbClr val="505050"/>
                </a:solidFill>
              </a:defRPr>
            </a:lvl4pPr>
            <a:lvl5pPr marL="1826661" indent="-304798">
              <a:buFont typeface="Arial"/>
              <a:buChar char="•"/>
              <a:defRPr sz="1868">
                <a:solidFill>
                  <a:srgbClr val="505050"/>
                </a:solidFill>
              </a:defRPr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5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93" indent="0">
              <a:buNone/>
              <a:defRPr sz="1600"/>
            </a:lvl2pPr>
            <a:lvl3pPr marL="1219184" indent="0">
              <a:buNone/>
              <a:defRPr sz="1335"/>
            </a:lvl3pPr>
            <a:lvl4pPr marL="1828777" indent="0">
              <a:buNone/>
              <a:defRPr sz="1200"/>
            </a:lvl4pPr>
            <a:lvl5pPr marL="2438370" indent="0">
              <a:buNone/>
              <a:defRPr sz="1200"/>
            </a:lvl5pPr>
            <a:lvl6pPr marL="3047962" indent="0">
              <a:buNone/>
              <a:defRPr sz="1200"/>
            </a:lvl6pPr>
            <a:lvl7pPr marL="3657554" indent="0">
              <a:buNone/>
              <a:defRPr sz="1200"/>
            </a:lvl7pPr>
            <a:lvl8pPr marL="4267147" indent="0">
              <a:buNone/>
              <a:defRPr sz="1200"/>
            </a:lvl8pPr>
            <a:lvl9pPr marL="48767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6" y="4765105"/>
            <a:ext cx="5608317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93" indent="0">
              <a:buNone/>
              <a:defRPr sz="1600"/>
            </a:lvl2pPr>
            <a:lvl3pPr marL="1219184" indent="0">
              <a:buNone/>
              <a:defRPr sz="1335"/>
            </a:lvl3pPr>
            <a:lvl4pPr marL="1828777" indent="0">
              <a:buNone/>
              <a:defRPr sz="1200"/>
            </a:lvl4pPr>
            <a:lvl5pPr marL="2438370" indent="0">
              <a:buNone/>
              <a:defRPr sz="1200"/>
            </a:lvl5pPr>
            <a:lvl6pPr marL="3047962" indent="0">
              <a:buNone/>
              <a:defRPr sz="1200"/>
            </a:lvl6pPr>
            <a:lvl7pPr marL="3657554" indent="0">
              <a:buNone/>
              <a:defRPr sz="1200"/>
            </a:lvl7pPr>
            <a:lvl8pPr marL="4267147" indent="0">
              <a:buNone/>
              <a:defRPr sz="1200"/>
            </a:lvl8pPr>
            <a:lvl9pPr marL="48767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8" y="6504217"/>
            <a:ext cx="90049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6" y="6504217"/>
            <a:ext cx="834948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5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3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7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8853"/>
            <a:ext cx="4037191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93" indent="0">
              <a:buNone/>
              <a:defRPr sz="1600"/>
            </a:lvl2pPr>
            <a:lvl3pPr marL="1219184" indent="0">
              <a:buNone/>
              <a:defRPr sz="1335"/>
            </a:lvl3pPr>
            <a:lvl4pPr marL="1828777" indent="0">
              <a:buNone/>
              <a:defRPr sz="1200"/>
            </a:lvl4pPr>
            <a:lvl5pPr marL="2438370" indent="0">
              <a:buNone/>
              <a:defRPr sz="1200"/>
            </a:lvl5pPr>
            <a:lvl6pPr marL="3047962" indent="0">
              <a:buNone/>
              <a:defRPr sz="1200"/>
            </a:lvl6pPr>
            <a:lvl7pPr marL="3657554" indent="0">
              <a:buNone/>
              <a:defRPr sz="1200"/>
            </a:lvl7pPr>
            <a:lvl8pPr marL="4267147" indent="0">
              <a:buNone/>
              <a:defRPr sz="1200"/>
            </a:lvl8pPr>
            <a:lvl9pPr marL="48767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4" indent="-306914">
              <a:defRPr sz="2401">
                <a:solidFill>
                  <a:srgbClr val="505050"/>
                </a:solidFill>
              </a:defRPr>
            </a:lvl1pPr>
            <a:lvl2pPr marL="685792" indent="-306914">
              <a:defRPr sz="2133">
                <a:solidFill>
                  <a:srgbClr val="505050"/>
                </a:solidFill>
              </a:defRPr>
            </a:lvl2pPr>
            <a:lvl3pPr marL="1075253" indent="-304798">
              <a:defRPr sz="2000">
                <a:solidFill>
                  <a:srgbClr val="505050"/>
                </a:solidFill>
              </a:defRPr>
            </a:lvl3pPr>
            <a:lvl4pPr marL="1449900" indent="-304798">
              <a:defRPr sz="1868">
                <a:solidFill>
                  <a:srgbClr val="505050"/>
                </a:solidFill>
              </a:defRPr>
            </a:lvl4pPr>
            <a:lvl5pPr marL="1826661" indent="-304798">
              <a:buFont typeface="Arial"/>
              <a:buChar char="•"/>
              <a:defRPr sz="1868">
                <a:solidFill>
                  <a:srgbClr val="505050"/>
                </a:solidFill>
              </a:defRPr>
            </a:lvl5pPr>
            <a:lvl6pPr>
              <a:defRPr sz="2401"/>
            </a:lvl6pPr>
            <a:lvl7pPr>
              <a:defRPr sz="2401"/>
            </a:lvl7pPr>
            <a:lvl8pPr>
              <a:defRPr sz="2401"/>
            </a:lvl8pPr>
            <a:lvl9pPr>
              <a:defRPr sz="24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8" y="6504217"/>
            <a:ext cx="900492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7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3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7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5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93" indent="0">
              <a:buNone/>
              <a:defRPr sz="3733"/>
            </a:lvl2pPr>
            <a:lvl3pPr marL="1219184" indent="0">
              <a:buNone/>
              <a:defRPr sz="3200"/>
            </a:lvl3pPr>
            <a:lvl4pPr marL="1828777" indent="0">
              <a:buNone/>
              <a:defRPr sz="2667"/>
            </a:lvl4pPr>
            <a:lvl5pPr marL="2438370" indent="0">
              <a:buNone/>
              <a:defRPr sz="2667"/>
            </a:lvl5pPr>
            <a:lvl6pPr marL="3047962" indent="0">
              <a:buNone/>
              <a:defRPr sz="2667"/>
            </a:lvl6pPr>
            <a:lvl7pPr marL="3657554" indent="0">
              <a:buNone/>
              <a:defRPr sz="2667"/>
            </a:lvl7pPr>
            <a:lvl8pPr marL="4267147" indent="0">
              <a:buNone/>
              <a:defRPr sz="2667"/>
            </a:lvl8pPr>
            <a:lvl9pPr marL="4876739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5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93" indent="0">
              <a:buNone/>
              <a:defRPr sz="1600"/>
            </a:lvl2pPr>
            <a:lvl3pPr marL="1219184" indent="0">
              <a:buNone/>
              <a:defRPr sz="1335"/>
            </a:lvl3pPr>
            <a:lvl4pPr marL="1828777" indent="0">
              <a:buNone/>
              <a:defRPr sz="1200"/>
            </a:lvl4pPr>
            <a:lvl5pPr marL="2438370" indent="0">
              <a:buNone/>
              <a:defRPr sz="1200"/>
            </a:lvl5pPr>
            <a:lvl6pPr marL="3047962" indent="0">
              <a:buNone/>
              <a:defRPr sz="1200"/>
            </a:lvl6pPr>
            <a:lvl7pPr marL="3657554" indent="0">
              <a:buNone/>
              <a:defRPr sz="1200"/>
            </a:lvl7pPr>
            <a:lvl8pPr marL="4267147" indent="0">
              <a:buNone/>
              <a:defRPr sz="1200"/>
            </a:lvl8pPr>
            <a:lvl9pPr marL="48767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8" y="6504217"/>
            <a:ext cx="90049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3594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5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3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5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8" y="6504217"/>
            <a:ext cx="900492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8" y="6504217"/>
            <a:ext cx="8347197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4" y="254001"/>
            <a:ext cx="11567585" cy="5802923"/>
          </a:xfrm>
          <a:prstGeom prst="rect">
            <a:avLst/>
          </a:prstGeom>
        </p:spPr>
        <p:txBody>
          <a:bodyPr vert="horz"/>
          <a:lstStyle>
            <a:lvl1pPr marL="306914" indent="-306914">
              <a:defRPr sz="186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57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5" y="6504217"/>
            <a:ext cx="8363036" cy="24287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3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5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61" y="271556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4" y="271556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6" y="271556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6" y="271556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4" y="271556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61" y="972176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4" y="972176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6" y="972176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6" y="972176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4" y="972176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61" y="444880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4" y="444880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6" y="444880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6" y="444880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4" y="4448801"/>
            <a:ext cx="2133601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22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1043695"/>
            <a:ext cx="4037191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194" indent="0">
              <a:buNone/>
              <a:defRPr sz="1200"/>
            </a:lvl2pPr>
            <a:lvl3pPr marL="914389" indent="0">
              <a:buNone/>
              <a:defRPr sz="1000"/>
            </a:lvl3pPr>
            <a:lvl4pPr marL="1371583" indent="0">
              <a:buNone/>
              <a:defRPr sz="901"/>
            </a:lvl4pPr>
            <a:lvl5pPr marL="1828777" indent="0">
              <a:buNone/>
              <a:defRPr sz="901"/>
            </a:lvl5pPr>
            <a:lvl6pPr marL="2285971" indent="0">
              <a:buNone/>
              <a:defRPr sz="901"/>
            </a:lvl6pPr>
            <a:lvl7pPr marL="2743167" indent="0">
              <a:buNone/>
              <a:defRPr sz="901"/>
            </a:lvl7pPr>
            <a:lvl8pPr marL="3200360" indent="0">
              <a:buNone/>
              <a:defRPr sz="901"/>
            </a:lvl8pPr>
            <a:lvl9pPr marL="3657554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26611" y="1043695"/>
            <a:ext cx="7227148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1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799">
                <a:solidFill>
                  <a:srgbClr val="404040"/>
                </a:solidFill>
              </a:defRPr>
            </a:lvl4pPr>
            <a:lvl5pPr marL="2057375" indent="-228598">
              <a:buFont typeface="Arial"/>
              <a:buChar char="•"/>
              <a:defRPr sz="1799">
                <a:solidFill>
                  <a:srgbClr val="404040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3" y="103665"/>
            <a:ext cx="1158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1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974" r:id="rId2"/>
    <p:sldLayoutId id="2147483747" r:id="rId3"/>
    <p:sldLayoutId id="2147483748" r:id="rId4"/>
    <p:sldLayoutId id="2147483964" r:id="rId5"/>
    <p:sldLayoutId id="2147483965" r:id="rId6"/>
    <p:sldLayoutId id="2147483785" r:id="rId7"/>
    <p:sldLayoutId id="2147483814" r:id="rId8"/>
    <p:sldLayoutId id="2147483816" r:id="rId9"/>
    <p:sldLayoutId id="2147483786" r:id="rId10"/>
    <p:sldLayoutId id="2147483787" r:id="rId11"/>
    <p:sldLayoutId id="2147483742" r:id="rId12"/>
    <p:sldLayoutId id="2147483744" r:id="rId13"/>
    <p:sldLayoutId id="2147483781" r:id="rId14"/>
    <p:sldLayoutId id="2147483784" r:id="rId15"/>
    <p:sldLayoutId id="2147483756" r:id="rId16"/>
    <p:sldLayoutId id="2147483759" r:id="rId17"/>
    <p:sldLayoutId id="2147483791" r:id="rId18"/>
    <p:sldLayoutId id="2147483788" r:id="rId19"/>
    <p:sldLayoutId id="2147483778" r:id="rId20"/>
    <p:sldLayoutId id="2147483813" r:id="rId21"/>
    <p:sldLayoutId id="2147483815" r:id="rId22"/>
    <p:sldLayoutId id="214748386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  <p:sldLayoutId id="2147483976" r:id="rId8"/>
    <p:sldLayoutId id="2147483985" r:id="rId9"/>
    <p:sldLayoutId id="2147483987" r:id="rId10"/>
    <p:sldLayoutId id="2147483997" r:id="rId11"/>
    <p:sldLayoutId id="2147483998" r:id="rId12"/>
    <p:sldLayoutId id="214748399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8" y="6504217"/>
            <a:ext cx="90049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8" y="6504217"/>
            <a:ext cx="83471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5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3" y="4477487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9" y="6227812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083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09593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93"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84"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77"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70" algn="l" defTabSz="609593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94" indent="-457194" algn="l" defTabSz="60959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87" indent="-380994" algn="l" defTabSz="60959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82" indent="-304798" algn="l" defTabSz="60959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75" indent="-304798" algn="l" defTabSz="60959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67" indent="-304798" algn="l" defTabSz="60959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59" indent="-304798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52" indent="-304798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44" indent="-304798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536" indent="-304798" algn="l" defTabSz="609593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593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4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8777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0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7962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7554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147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6739" algn="l" defTabSz="60959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@1.9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 fontScale="90000"/>
          </a:bodyPr>
          <a:lstStyle/>
          <a:p>
            <a:r>
              <a:rPr lang="en-US"/>
              <a:t>Magnet development </a:t>
            </a:r>
            <a:r>
              <a:rPr lang="en-US" dirty="0"/>
              <a:t>for future colliders </a:t>
            </a:r>
            <a:r>
              <a:rPr lang="en-US"/>
              <a:t>and test </a:t>
            </a:r>
            <a:r>
              <a:rPr lang="en-US" dirty="0"/>
              <a:t>facility for US fusion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Gueorgui Velev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2"/>
            <a:ext cx="10003537" cy="577197"/>
          </a:xfrm>
        </p:spPr>
        <p:txBody>
          <a:bodyPr/>
          <a:lstStyle/>
          <a:p>
            <a:r>
              <a:rPr lang="en-US" dirty="0"/>
              <a:t>Senior Scientist, Deputy Director of the US Magnet Development Program </a:t>
            </a:r>
          </a:p>
          <a:p>
            <a:r>
              <a:rPr lang="en-US" dirty="0"/>
              <a:t>                           Deputy Division Head of Magnet Technology Division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April 17, 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437562-6D21-82CE-43DC-A213E0F335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A2574-D7A4-95A1-E217-95E9430FC4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F7DB2-BC3B-7DB5-11D3-19441DA81F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3A74-BE8E-982C-A48F-5AAD8D9A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11" y="296942"/>
            <a:ext cx="11496586" cy="564613"/>
          </a:xfrm>
        </p:spPr>
        <p:txBody>
          <a:bodyPr/>
          <a:lstStyle/>
          <a:p>
            <a:r>
              <a:rPr lang="en-US" sz="3400" dirty="0"/>
              <a:t>LTS degradation - stress-management with goal of &gt;12T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4C529-D07C-ABCF-C0B2-4AF7EDDD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65" y="994892"/>
            <a:ext cx="5082324" cy="39581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Cosine Theta (</a:t>
            </a:r>
            <a:r>
              <a:rPr lang="en-US" dirty="0" err="1"/>
              <a:t>NbTi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2 layers</a:t>
            </a:r>
          </a:p>
          <a:p>
            <a:pPr lvl="2"/>
            <a:r>
              <a:rPr lang="en-US" dirty="0"/>
              <a:t>Bore field of ~8  T</a:t>
            </a:r>
          </a:p>
          <a:p>
            <a:pPr lvl="2"/>
            <a:r>
              <a:rPr lang="en-US" dirty="0"/>
              <a:t>Bore diameter: 50-60mm</a:t>
            </a:r>
          </a:p>
          <a:p>
            <a:pPr lvl="2"/>
            <a:r>
              <a:rPr lang="en-US" dirty="0"/>
              <a:t>Current workhorse for the colliders </a:t>
            </a:r>
          </a:p>
          <a:p>
            <a:r>
              <a:rPr lang="en-US" dirty="0"/>
              <a:t>Stress-managed Cosine Theta – large aperture (Nb</a:t>
            </a:r>
            <a:r>
              <a:rPr lang="en-US" baseline="-25000" dirty="0"/>
              <a:t>3</a:t>
            </a:r>
            <a:r>
              <a:rPr lang="en-US" dirty="0"/>
              <a:t>Sn):</a:t>
            </a:r>
          </a:p>
          <a:p>
            <a:pPr lvl="1"/>
            <a:r>
              <a:rPr lang="en-US" dirty="0"/>
              <a:t>2 layers</a:t>
            </a:r>
          </a:p>
          <a:p>
            <a:pPr lvl="2"/>
            <a:r>
              <a:rPr lang="en-US" dirty="0"/>
              <a:t>Bore field of ~12 T</a:t>
            </a:r>
          </a:p>
          <a:p>
            <a:pPr lvl="2"/>
            <a:r>
              <a:rPr lang="en-US" dirty="0"/>
              <a:t>Bore diameter: 120mm</a:t>
            </a:r>
          </a:p>
          <a:p>
            <a:r>
              <a:rPr lang="en-US" dirty="0"/>
              <a:t>Canted Cosine theta:</a:t>
            </a:r>
          </a:p>
          <a:p>
            <a:pPr lvl="1"/>
            <a:r>
              <a:rPr lang="en-US" dirty="0"/>
              <a:t>4 layers</a:t>
            </a:r>
          </a:p>
          <a:p>
            <a:pPr lvl="2"/>
            <a:r>
              <a:rPr lang="en-US" dirty="0"/>
              <a:t>Bore field of ~12 T / 13 T for standalone operation </a:t>
            </a:r>
          </a:p>
          <a:p>
            <a:pPr lvl="2"/>
            <a:r>
              <a:rPr lang="en-US" dirty="0"/>
              <a:t>Bore diameter: 120 mm</a:t>
            </a:r>
          </a:p>
          <a:p>
            <a:pPr lvl="2"/>
            <a:endParaRPr lang="en-US" dirty="0">
              <a:highlight>
                <a:srgbClr val="FFFF00"/>
              </a:highlight>
            </a:endParaRPr>
          </a:p>
          <a:p>
            <a:pPr marL="914400" lvl="2" indent="0">
              <a:buNone/>
            </a:pP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165E5-BD0E-A6CD-C61C-1317E962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84357-C71C-B745-35EF-A33622D78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A781E-DD24-47E4-D834-39A4B6A5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E31870-9DA7-7379-21AD-EB7A85D5B17B}"/>
              </a:ext>
            </a:extLst>
          </p:cNvPr>
          <p:cNvGrpSpPr/>
          <p:nvPr/>
        </p:nvGrpSpPr>
        <p:grpSpPr>
          <a:xfrm>
            <a:off x="5330390" y="915334"/>
            <a:ext cx="2733078" cy="4892107"/>
            <a:chOff x="5349240" y="1464242"/>
            <a:chExt cx="2733078" cy="48921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8BE2B6-BB5E-4A0F-F721-29C2CE348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2980" y="1918331"/>
              <a:ext cx="2336681" cy="21543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072A53-FAA1-3DA1-DC3B-B8486E808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945" y="4108340"/>
              <a:ext cx="2274750" cy="2203664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3E42AF0-887A-4158-2504-4F2A4ECAC169}"/>
                </a:ext>
              </a:extLst>
            </p:cNvPr>
            <p:cNvSpPr/>
            <p:nvPr/>
          </p:nvSpPr>
          <p:spPr>
            <a:xfrm>
              <a:off x="5349240" y="1884074"/>
              <a:ext cx="2733078" cy="4472275"/>
            </a:xfrm>
            <a:prstGeom prst="roundRect">
              <a:avLst>
                <a:gd name="adj" fmla="val 3684"/>
              </a:avLst>
            </a:prstGeom>
            <a:noFill/>
            <a:ln w="38100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 hangingPunct="0"/>
              <a:endParaRPr lang="en-US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3A4A83-65B0-534D-E131-BC4481D182F8}"/>
                </a:ext>
              </a:extLst>
            </p:cNvPr>
            <p:cNvSpPr txBox="1"/>
            <p:nvPr/>
          </p:nvSpPr>
          <p:spPr>
            <a:xfrm>
              <a:off x="6188705" y="1464242"/>
              <a:ext cx="828238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en-US" sz="2200" b="1" dirty="0">
                  <a:solidFill>
                    <a:srgbClr val="000000"/>
                  </a:solidFill>
                  <a:sym typeface="Calibri"/>
                </a:rPr>
                <a:t>SMCT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20E967-12F6-D9DF-81F4-98D1C32086EB}"/>
              </a:ext>
            </a:extLst>
          </p:cNvPr>
          <p:cNvGrpSpPr/>
          <p:nvPr/>
        </p:nvGrpSpPr>
        <p:grpSpPr>
          <a:xfrm>
            <a:off x="8063468" y="901013"/>
            <a:ext cx="3872223" cy="4903160"/>
            <a:chOff x="8244976" y="1453190"/>
            <a:chExt cx="4036389" cy="4903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13D751-5CBF-9305-6BFA-80331271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4976" y="2057400"/>
              <a:ext cx="3873731" cy="4239364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2A3FEBF-AB87-062B-85C4-C29558EBDA90}"/>
                </a:ext>
              </a:extLst>
            </p:cNvPr>
            <p:cNvSpPr/>
            <p:nvPr/>
          </p:nvSpPr>
          <p:spPr>
            <a:xfrm>
              <a:off x="8244977" y="1884074"/>
              <a:ext cx="3873729" cy="4472276"/>
            </a:xfrm>
            <a:prstGeom prst="roundRect">
              <a:avLst>
                <a:gd name="adj" fmla="val 3684"/>
              </a:avLst>
            </a:prstGeom>
            <a:noFill/>
            <a:ln w="38100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 hangingPunct="0"/>
              <a:endParaRPr lang="en-US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34E049-E6DE-2392-4017-70353A6FDB80}"/>
                </a:ext>
              </a:extLst>
            </p:cNvPr>
            <p:cNvSpPr txBox="1"/>
            <p:nvPr/>
          </p:nvSpPr>
          <p:spPr>
            <a:xfrm>
              <a:off x="8895178" y="1918331"/>
              <a:ext cx="3386187" cy="230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900" i="1" dirty="0"/>
                <a:t>30+ % current margin at target fields of 12 T, 4.2 K and 13 T, 1.9 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2F53CF-4827-7C1D-4195-411D4B8F0F18}"/>
                </a:ext>
              </a:extLst>
            </p:cNvPr>
            <p:cNvSpPr txBox="1"/>
            <p:nvPr/>
          </p:nvSpPr>
          <p:spPr>
            <a:xfrm>
              <a:off x="9908397" y="1453190"/>
              <a:ext cx="626516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en-US" sz="2200" b="1" dirty="0">
                  <a:solidFill>
                    <a:srgbClr val="000000"/>
                  </a:solidFill>
                  <a:sym typeface="Calibri"/>
                </a:rPr>
                <a:t>CCT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092103A-F24A-0F17-B3D3-99D040C4342F}"/>
              </a:ext>
            </a:extLst>
          </p:cNvPr>
          <p:cNvSpPr txBox="1"/>
          <p:nvPr/>
        </p:nvSpPr>
        <p:spPr>
          <a:xfrm>
            <a:off x="216849" y="5099659"/>
            <a:ext cx="4957498" cy="101566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>
            <a:solidFill>
              <a:schemeClr val="accent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These are two variants on stress-management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CCT is a “limiting case” of maximal SM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SMCT is a more efficient design</a:t>
            </a:r>
          </a:p>
        </p:txBody>
      </p:sp>
      <p:pic>
        <p:nvPicPr>
          <p:cNvPr id="17" name="Picture 16" descr="A picture containing fan, device&#10;&#10;AI-generated content may be incorrect.">
            <a:extLst>
              <a:ext uri="{FF2B5EF4-FFF2-40B4-BE49-F238E27FC236}">
                <a16:creationId xmlns:a16="http://schemas.microsoft.com/office/drawing/2014/main" id="{5020CB9F-6E53-0B77-F678-694B3DD10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490" y="997491"/>
            <a:ext cx="1536700" cy="11811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3D897A-E796-BB43-E123-A843558A3F20}"/>
              </a:ext>
            </a:extLst>
          </p:cNvPr>
          <p:cNvCxnSpPr>
            <a:cxnSpLocks/>
          </p:cNvCxnSpPr>
          <p:nvPr/>
        </p:nvCxnSpPr>
        <p:spPr>
          <a:xfrm>
            <a:off x="3671455" y="1588041"/>
            <a:ext cx="1666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rved Down Arrow 23">
            <a:extLst>
              <a:ext uri="{FF2B5EF4-FFF2-40B4-BE49-F238E27FC236}">
                <a16:creationId xmlns:a16="http://schemas.microsoft.com/office/drawing/2014/main" id="{B2DF4311-69E8-55D0-944D-0B6268BC1B8F}"/>
              </a:ext>
            </a:extLst>
          </p:cNvPr>
          <p:cNvSpPr/>
          <p:nvPr/>
        </p:nvSpPr>
        <p:spPr>
          <a:xfrm rot="2284328">
            <a:off x="4370525" y="1199655"/>
            <a:ext cx="747896" cy="186584"/>
          </a:xfrm>
          <a:prstGeom prst="curvedDownArrow">
            <a:avLst>
              <a:gd name="adj1" fmla="val 25000"/>
              <a:gd name="adj2" fmla="val 50433"/>
              <a:gd name="adj3" fmla="val 25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rved Up Arrow 26">
            <a:extLst>
              <a:ext uri="{FF2B5EF4-FFF2-40B4-BE49-F238E27FC236}">
                <a16:creationId xmlns:a16="http://schemas.microsoft.com/office/drawing/2014/main" id="{85DB6ED1-D5CD-402B-6AB6-DB9107CB2441}"/>
              </a:ext>
            </a:extLst>
          </p:cNvPr>
          <p:cNvSpPr/>
          <p:nvPr/>
        </p:nvSpPr>
        <p:spPr>
          <a:xfrm rot="19671964">
            <a:off x="4334730" y="1787767"/>
            <a:ext cx="771098" cy="186584"/>
          </a:xfrm>
          <a:prstGeom prst="curved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C60DA0-47B4-5DA2-258D-DB02835A8663}"/>
              </a:ext>
            </a:extLst>
          </p:cNvPr>
          <p:cNvCxnSpPr/>
          <p:nvPr/>
        </p:nvCxnSpPr>
        <p:spPr>
          <a:xfrm flipV="1">
            <a:off x="2500745" y="2646218"/>
            <a:ext cx="3063385" cy="124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E54986-E8E4-F577-021F-407268BC6B3E}"/>
              </a:ext>
            </a:extLst>
          </p:cNvPr>
          <p:cNvCxnSpPr>
            <a:cxnSpLocks/>
          </p:cNvCxnSpPr>
          <p:nvPr/>
        </p:nvCxnSpPr>
        <p:spPr>
          <a:xfrm flipV="1">
            <a:off x="2738970" y="3381649"/>
            <a:ext cx="5643030" cy="480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close-up of a machine&#10;&#10;AI-generated content may be incorrect.">
            <a:extLst>
              <a:ext uri="{FF2B5EF4-FFF2-40B4-BE49-F238E27FC236}">
                <a16:creationId xmlns:a16="http://schemas.microsoft.com/office/drawing/2014/main" id="{8D2C02CD-1813-C103-477F-F133473C0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125" y="2166880"/>
            <a:ext cx="1151791" cy="5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BEB7-0EA4-88DC-329F-8E7FBA94D6FA}"/>
              </a:ext>
            </a:extLst>
          </p:cNvPr>
          <p:cNvGrpSpPr/>
          <p:nvPr/>
        </p:nvGrpSpPr>
        <p:grpSpPr>
          <a:xfrm>
            <a:off x="5474162" y="2061734"/>
            <a:ext cx="5594405" cy="4106648"/>
            <a:chOff x="353685" y="2207005"/>
            <a:chExt cx="5594405" cy="41066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45FABB-D652-CA06-0FCE-87832112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685" y="2246176"/>
              <a:ext cx="5594405" cy="40674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910276-5CEB-4DE7-5ACD-676FA14BEA3C}"/>
                </a:ext>
              </a:extLst>
            </p:cNvPr>
            <p:cNvSpPr txBox="1"/>
            <p:nvPr/>
          </p:nvSpPr>
          <p:spPr>
            <a:xfrm>
              <a:off x="1118234" y="2963919"/>
              <a:ext cx="113925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en-US" sz="1600" i="1" dirty="0">
                  <a:solidFill>
                    <a:srgbClr val="000000"/>
                  </a:solidFill>
                  <a:sym typeface="Calibri"/>
                </a:rPr>
                <a:t>9.9T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038728-A9C8-34D9-4E06-2DACB2EB3637}"/>
                </a:ext>
              </a:extLst>
            </p:cNvPr>
            <p:cNvSpPr txBox="1"/>
            <p:nvPr/>
          </p:nvSpPr>
          <p:spPr>
            <a:xfrm>
              <a:off x="3382465" y="2207005"/>
              <a:ext cx="209039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en-US" sz="2000" i="1" dirty="0">
                  <a:solidFill>
                    <a:srgbClr val="000000"/>
                  </a:solidFill>
                  <a:sym typeface="Calibri"/>
                </a:rPr>
                <a:t>Max Field 11.1T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BDC55-2DB8-CD70-4805-494DB8FBA0C5}"/>
                </a:ext>
              </a:extLst>
            </p:cNvPr>
            <p:cNvSpPr txBox="1"/>
            <p:nvPr/>
          </p:nvSpPr>
          <p:spPr>
            <a:xfrm>
              <a:off x="1118234" y="2207005"/>
              <a:ext cx="19656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Quench Current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9CC617-E927-A18C-A7C3-F6218801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7" y="306022"/>
            <a:ext cx="11674336" cy="433527"/>
          </a:xfrm>
        </p:spPr>
        <p:txBody>
          <a:bodyPr/>
          <a:lstStyle/>
          <a:p>
            <a:r>
              <a:rPr lang="en-US" sz="3400" dirty="0"/>
              <a:t>Magnets impregnated with Wax - Training Results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8146F-1621-EA94-AFB5-EC876F13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4162" y="979212"/>
            <a:ext cx="6079495" cy="761939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/>
              <a:t> Dramatic reduction in training, good memory - </a:t>
            </a:r>
            <a:r>
              <a:rPr lang="en-US" b="1" i="1" dirty="0"/>
              <a:t>impacts collider magnet cost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/>
              <a:t> No degradation observed  - 	</a:t>
            </a:r>
            <a:r>
              <a:rPr lang="en-US" b="1" i="1" dirty="0"/>
              <a:t>ready to scale to the 14-16T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FE053-72B0-F5B7-1B3A-0C4CCEE3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0C767-7F77-75D3-363E-D10F0318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83795-73A0-AFA4-AE7D-693C6CC8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ACAE740-D73D-999D-C0E1-8BA2A1307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922" y="2556458"/>
            <a:ext cx="1305290" cy="304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981C0E-EE77-FE51-48D3-31A1126A562A}"/>
              </a:ext>
            </a:extLst>
          </p:cNvPr>
          <p:cNvSpPr txBox="1"/>
          <p:nvPr/>
        </p:nvSpPr>
        <p:spPr>
          <a:xfrm>
            <a:off x="6861207" y="2602102"/>
            <a:ext cx="11392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1600" i="1" dirty="0">
                <a:solidFill>
                  <a:srgbClr val="000000"/>
                </a:solidFill>
                <a:sym typeface="Calibri"/>
              </a:rPr>
              <a:t>CCT5-W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0CCAC-C8ED-D980-1D79-EF5E23466262}"/>
              </a:ext>
            </a:extLst>
          </p:cNvPr>
          <p:cNvSpPr txBox="1"/>
          <p:nvPr/>
        </p:nvSpPr>
        <p:spPr>
          <a:xfrm>
            <a:off x="6958189" y="4092457"/>
            <a:ext cx="113925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1600" i="1" dirty="0">
                <a:solidFill>
                  <a:srgbClr val="000000"/>
                </a:solidFill>
                <a:sym typeface="Calibri"/>
              </a:rPr>
              <a:t>CCT5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4B45D-5EB5-BE52-0703-ECE0494C5A58}"/>
              </a:ext>
            </a:extLst>
          </p:cNvPr>
          <p:cNvSpPr txBox="1"/>
          <p:nvPr/>
        </p:nvSpPr>
        <p:spPr>
          <a:xfrm>
            <a:off x="148857" y="970244"/>
            <a:ext cx="5230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Subscale CCT’s built with Paraffin wax (sub-6), then filled-wax (sub-7)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BD6218F5-6220-5629-1E36-DD77FF18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0" y="1821560"/>
            <a:ext cx="2330588" cy="1899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14D100-2B26-1A5B-B0C5-1BE5FEBCD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204" y="2161310"/>
            <a:ext cx="2996094" cy="1267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 descr="A graph with numbers and colored squares&#10;&#10;Description automatically generated">
            <a:extLst>
              <a:ext uri="{FF2B5EF4-FFF2-40B4-BE49-F238E27FC236}">
                <a16:creationId xmlns:a16="http://schemas.microsoft.com/office/drawing/2014/main" id="{4652EDBF-1679-5FEC-3865-1600622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31" y="3788943"/>
            <a:ext cx="4491030" cy="2379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77D8D76-0B7D-DBC6-1824-79DB0789BC18}"/>
              </a:ext>
            </a:extLst>
          </p:cNvPr>
          <p:cNvSpPr/>
          <p:nvPr/>
        </p:nvSpPr>
        <p:spPr>
          <a:xfrm>
            <a:off x="8589818" y="2867891"/>
            <a:ext cx="1729122" cy="561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5948D-EA26-B6CE-B318-5BEC96F0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" y="239721"/>
            <a:ext cx="11742353" cy="670739"/>
          </a:xfrm>
        </p:spPr>
        <p:txBody>
          <a:bodyPr>
            <a:noAutofit/>
          </a:bodyPr>
          <a:lstStyle/>
          <a:p>
            <a:r>
              <a:rPr lang="en-US" sz="2400" dirty="0"/>
              <a:t>Major new result with REBCO HTS using CORC wire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83B54-FBEB-373F-362D-6D2A0959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6A6C1-E1A8-F9FF-FE2E-9A8CD474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>
                <a:solidFill>
                  <a:schemeClr val="tx1"/>
                </a:solidFill>
              </a:rPr>
              <a:t>. Velev | 80th Anniversary of the Department of Atomic Physics at Sofia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433FB-1312-3FC3-972D-88B2D0E8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7E218-72FC-F92D-4EB8-35664BCC1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55" y="3537997"/>
            <a:ext cx="6102884" cy="2646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3B193F-A3D2-0E0D-1377-7A19F74BB4B2}"/>
              </a:ext>
            </a:extLst>
          </p:cNvPr>
          <p:cNvSpPr txBox="1"/>
          <p:nvPr/>
        </p:nvSpPr>
        <p:spPr>
          <a:xfrm>
            <a:off x="560424" y="673876"/>
            <a:ext cx="5036812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145 m of CORC®  (Conductor on Round Core) wires in six pieces, maximum piece length 35 m</a:t>
            </a:r>
            <a:endParaRPr lang="en-US" sz="1200" dirty="0">
              <a:solidFill>
                <a:srgbClr val="19376A"/>
              </a:solidFill>
              <a:latin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Specified the minimum tape </a:t>
            </a:r>
            <a:r>
              <a:rPr lang="en-US" sz="1200" i="1" dirty="0" err="1">
                <a:solidFill>
                  <a:srgbClr val="19376A"/>
                </a:solidFill>
                <a:latin typeface="Franklin Gothic Medium" panose="020B0603020102020204" pitchFamily="34" charset="0"/>
              </a:rPr>
              <a:t>I</a:t>
            </a:r>
            <a:r>
              <a:rPr lang="en-US" sz="1200" dirty="0" err="1">
                <a:solidFill>
                  <a:srgbClr val="19376A"/>
                </a:solidFill>
                <a:latin typeface="Franklin Gothic Medium" panose="020B0603020102020204" pitchFamily="34" charset="0"/>
              </a:rPr>
              <a:t>c</a:t>
            </a:r>
            <a:r>
              <a:rPr lang="en-US" sz="1200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 for high-</a:t>
            </a:r>
            <a:r>
              <a:rPr lang="en-US" sz="1200" dirty="0" err="1">
                <a:solidFill>
                  <a:srgbClr val="19376A"/>
                </a:solidFill>
                <a:latin typeface="Franklin Gothic Medium" panose="020B0603020102020204" pitchFamily="34" charset="0"/>
              </a:rPr>
              <a:t>homogeniety</a:t>
            </a:r>
            <a:r>
              <a:rPr lang="en-US" sz="1200" dirty="0">
                <a:solidFill>
                  <a:srgbClr val="19376A"/>
                </a:solidFill>
                <a:latin typeface="Franklin Gothic Medium" panose="020B0603020102020204" pitchFamily="34" charset="0"/>
              </a:rPr>
              <a:t> tapes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13B58-36ED-5E28-8D6E-B80448BAA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55" y="1333084"/>
            <a:ext cx="2422977" cy="1836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28FCE-42D6-2F0D-2374-5638E1E93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140" y="1229952"/>
            <a:ext cx="2575276" cy="1873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ORC® Cables &amp; Wires – Advanced Conductor Technologies LLC">
            <a:extLst>
              <a:ext uri="{FF2B5EF4-FFF2-40B4-BE49-F238E27FC236}">
                <a16:creationId xmlns:a16="http://schemas.microsoft.com/office/drawing/2014/main" id="{342436DB-C71B-3C28-1903-BAD3CE4E0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85" y="1353429"/>
            <a:ext cx="2950786" cy="18360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378A85-0E9E-F0C8-0BD1-030741CC3D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14" y="3668528"/>
            <a:ext cx="3019275" cy="2361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29F525E-7695-2A41-9B16-E1E764E8B973}"/>
              </a:ext>
            </a:extLst>
          </p:cNvPr>
          <p:cNvSpPr/>
          <p:nvPr/>
        </p:nvSpPr>
        <p:spPr>
          <a:xfrm>
            <a:off x="4107873" y="2078182"/>
            <a:ext cx="367144" cy="10113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9C1C5C5-1A28-1BB0-9E14-5BC8E83E5D4A}"/>
              </a:ext>
            </a:extLst>
          </p:cNvPr>
          <p:cNvSpPr/>
          <p:nvPr/>
        </p:nvSpPr>
        <p:spPr>
          <a:xfrm rot="5400000">
            <a:off x="6289963" y="3376385"/>
            <a:ext cx="367144" cy="10827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55203AA-0575-036D-9F2E-BD7BE8A34F09}"/>
              </a:ext>
            </a:extLst>
          </p:cNvPr>
          <p:cNvSpPr/>
          <p:nvPr/>
        </p:nvSpPr>
        <p:spPr>
          <a:xfrm rot="16200000">
            <a:off x="8652163" y="3376385"/>
            <a:ext cx="367144" cy="10827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25C54-FB77-F9A3-29D7-10BD5901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96" y="163077"/>
            <a:ext cx="11839704" cy="672632"/>
          </a:xfrm>
        </p:spPr>
        <p:txBody>
          <a:bodyPr>
            <a:normAutofit/>
          </a:bodyPr>
          <a:lstStyle/>
          <a:p>
            <a:r>
              <a:rPr lang="en-US" sz="3067" dirty="0"/>
              <a:t>The dipole field reached record 5.99 T at 6.75 kA, in a 60mm bore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1A2B-1A12-573A-0335-BFC24E91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0714" y="6522242"/>
            <a:ext cx="243013" cy="246219"/>
          </a:xfrm>
        </p:spPr>
        <p:txBody>
          <a:bodyPr/>
          <a:lstStyle/>
          <a:p>
            <a:fld id="{D260E43B-7F43-FA45-AAB7-E054FD6CC4E3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366C6-E54C-1A13-E955-CB9781A5353E}"/>
              </a:ext>
            </a:extLst>
          </p:cNvPr>
          <p:cNvSpPr txBox="1"/>
          <p:nvPr/>
        </p:nvSpPr>
        <p:spPr>
          <a:xfrm>
            <a:off x="237303" y="5431131"/>
            <a:ext cx="8419018" cy="900246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defPPr>
              <a:defRPr lang="en-US"/>
            </a:defPPr>
            <a:lvl1pPr marL="257175" indent="-257175" defTabSz="3429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  <a:latin typeface="+mj-lt"/>
              </a:defRPr>
            </a:lvl1pPr>
            <a:lvl2pPr marL="557213" indent="-214313" defTabSz="342900">
              <a:spcBef>
                <a:spcPct val="20000"/>
              </a:spcBef>
              <a:buFont typeface="Courier New"/>
              <a:buChar char="o"/>
              <a:defRPr sz="1500">
                <a:solidFill>
                  <a:srgbClr val="1F497D"/>
                </a:solidFill>
                <a:latin typeface="+mj-lt"/>
              </a:defRPr>
            </a:lvl2pPr>
            <a:lvl3pPr marL="857250" indent="-171450" defTabSz="342900">
              <a:spcBef>
                <a:spcPct val="20000"/>
              </a:spcBef>
              <a:buFont typeface="Arial"/>
              <a:buChar char="•"/>
              <a:defRPr sz="1500">
                <a:solidFill>
                  <a:srgbClr val="1F497D"/>
                </a:solidFill>
                <a:latin typeface="+mj-lt"/>
              </a:defRPr>
            </a:lvl3pPr>
            <a:lvl4pPr marL="1200150" indent="-171450" defTabSz="342900">
              <a:spcBef>
                <a:spcPct val="20000"/>
              </a:spcBef>
              <a:buFont typeface="Arial"/>
              <a:buChar char="–"/>
              <a:defRPr sz="1500">
                <a:solidFill>
                  <a:srgbClr val="1F497D"/>
                </a:solidFill>
                <a:latin typeface="+mj-lt"/>
              </a:defRPr>
            </a:lvl4pPr>
            <a:lvl5pPr marL="1543050" indent="-171450" defTabSz="342900">
              <a:spcBef>
                <a:spcPct val="20000"/>
              </a:spcBef>
              <a:buFont typeface="Arial"/>
              <a:buChar char="»"/>
              <a:defRPr sz="1500">
                <a:solidFill>
                  <a:srgbClr val="1F497D"/>
                </a:solidFill>
                <a:latin typeface="+mj-lt"/>
              </a:defRPr>
            </a:lvl5pPr>
            <a:lvl6pPr marL="1885950" indent="-171450" defTabSz="342900">
              <a:spcBef>
                <a:spcPct val="20000"/>
              </a:spcBef>
              <a:buFont typeface="Arial"/>
              <a:buChar char="•"/>
              <a:defRPr sz="1500"/>
            </a:lvl6pPr>
            <a:lvl7pPr marL="2228850" indent="-171450" defTabSz="342900">
              <a:spcBef>
                <a:spcPct val="20000"/>
              </a:spcBef>
              <a:buFont typeface="Arial"/>
              <a:buChar char="•"/>
              <a:defRPr sz="1500"/>
            </a:lvl7pPr>
            <a:lvl8pPr marL="2571750" indent="-171450" defTabSz="342900">
              <a:spcBef>
                <a:spcPct val="20000"/>
              </a:spcBef>
              <a:buFont typeface="Arial"/>
              <a:buChar char="•"/>
              <a:defRPr sz="1500"/>
            </a:lvl8pPr>
            <a:lvl9pPr marL="2914650" indent="-171450" defTabSz="342900">
              <a:spcBef>
                <a:spcPct val="20000"/>
              </a:spcBef>
              <a:buFont typeface="Arial"/>
              <a:buChar char="•"/>
              <a:defRPr sz="1500"/>
            </a:lvl9pPr>
          </a:lstStyle>
          <a:p>
            <a:pPr>
              <a:spcBef>
                <a:spcPts val="267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Peak I x B force on the conductor ~ 42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/m </a:t>
            </a:r>
          </a:p>
          <a:p>
            <a:pPr>
              <a:spcBef>
                <a:spcPts val="267"/>
              </a:spcBef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Iron contribution ~ 1.1 T, 19% of the total field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95B1C6-BC6E-ABD4-43F5-D1E24C1CDA9A}"/>
              </a:ext>
            </a:extLst>
          </p:cNvPr>
          <p:cNvGrpSpPr/>
          <p:nvPr/>
        </p:nvGrpSpPr>
        <p:grpSpPr>
          <a:xfrm>
            <a:off x="561304" y="1386672"/>
            <a:ext cx="10860440" cy="3970347"/>
            <a:chOff x="733987" y="1681134"/>
            <a:chExt cx="7840420" cy="2690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6249D08-CFE0-422C-8011-8C7134509B8C}"/>
                </a:ext>
              </a:extLst>
            </p:cNvPr>
            <p:cNvGrpSpPr/>
            <p:nvPr/>
          </p:nvGrpSpPr>
          <p:grpSpPr>
            <a:xfrm>
              <a:off x="733987" y="1681134"/>
              <a:ext cx="7840420" cy="2690373"/>
              <a:chOff x="604876" y="1572826"/>
              <a:chExt cx="7720808" cy="264932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3274ED4-DBC0-4BCE-B45E-BA79C0C9B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04876" y="1572826"/>
                <a:ext cx="7720808" cy="2649328"/>
              </a:xfrm>
              <a:prstGeom prst="rect">
                <a:avLst/>
              </a:prstGeom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B5B673A-C1EB-8041-C980-6EF1CA8C0872}"/>
                  </a:ext>
                </a:extLst>
              </p:cNvPr>
              <p:cNvCxnSpPr/>
              <p:nvPr/>
            </p:nvCxnSpPr>
            <p:spPr>
              <a:xfrm flipV="1">
                <a:off x="2188541" y="3025726"/>
                <a:ext cx="327660" cy="2133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C9F0ADC3-22DE-DF6F-271E-198A8F5C19F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641034" y="2266143"/>
                <a:ext cx="327660" cy="2133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6BACD7-7C83-02AF-D8DD-9B358B86D2BD}"/>
                  </a:ext>
                </a:extLst>
              </p:cNvPr>
              <p:cNvSpPr txBox="1"/>
              <p:nvPr/>
            </p:nvSpPr>
            <p:spPr>
              <a:xfrm>
                <a:off x="2652051" y="1725901"/>
                <a:ext cx="834410" cy="369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3000" dirty="0">
                    <a:solidFill>
                      <a:schemeClr val="accent2"/>
                    </a:solidFill>
                  </a:rPr>
                  <a:t>5.99 T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7CAC2681-D646-4549-0A8D-F84258B92A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02668" y="1910567"/>
                <a:ext cx="357327" cy="89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9E9FE-841C-4255-AA01-6EEBE8AC3E4F}"/>
                  </a:ext>
                </a:extLst>
              </p:cNvPr>
              <p:cNvSpPr txBox="1"/>
              <p:nvPr/>
            </p:nvSpPr>
            <p:spPr>
              <a:xfrm>
                <a:off x="7579876" y="3378208"/>
                <a:ext cx="654355" cy="338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rgbClr val="1F497D"/>
                    </a:solidFill>
                  </a:rPr>
                  <a:t>4.2 K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A45DD4A-712E-5F02-B978-80711E28B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4166" y="2991527"/>
                <a:ext cx="42614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619D0E2-90EA-CC27-5842-EDFCD29A96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04304" y="2164081"/>
                <a:ext cx="334701" cy="2605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AF36C3-CDE2-1EB8-0B80-9CB4BC5D77B3}"/>
                </a:ext>
              </a:extLst>
            </p:cNvPr>
            <p:cNvSpPr txBox="1"/>
            <p:nvPr/>
          </p:nvSpPr>
          <p:spPr>
            <a:xfrm>
              <a:off x="3567035" y="3544502"/>
              <a:ext cx="664492" cy="344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1F497D"/>
                  </a:solidFill>
                </a:rPr>
                <a:t>4.2 K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4F707B3-6BDC-10EE-1BE8-757E9202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7D6EE71-26E8-0562-D9E9-35A650A1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>
                <a:solidFill>
                  <a:schemeClr val="tx1"/>
                </a:solidFill>
              </a:rPr>
              <a:t>. Velev | 80th Anniversary of the Department of Atomic Physics at Sofia University</a:t>
            </a:r>
          </a:p>
        </p:txBody>
      </p:sp>
      <p:pic>
        <p:nvPicPr>
          <p:cNvPr id="15" name="Picture 1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93F4C26E-5002-9194-6F6D-F45455F3A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632" y="1145532"/>
            <a:ext cx="8008735" cy="4735722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1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53EB-2EAC-9C10-E83B-3026982A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431F3-AA01-45B0-FF19-E18652863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16" y="1541457"/>
            <a:ext cx="6697148" cy="4297680"/>
          </a:xfrm>
          <a:effectLst/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dirty="0"/>
              <a:t> Future colliders depend critically on magnet technology </a:t>
            </a:r>
          </a:p>
          <a:p>
            <a:pPr>
              <a:buClr>
                <a:srgbClr val="000000"/>
              </a:buClr>
            </a:pPr>
            <a:r>
              <a:rPr lang="en-US" dirty="0"/>
              <a:t> HEP in US invests in magnet technology through the US Magnet Development Program</a:t>
            </a:r>
          </a:p>
          <a:p>
            <a:pPr>
              <a:buClr>
                <a:srgbClr val="000000"/>
              </a:buClr>
            </a:pPr>
            <a:r>
              <a:rPr lang="en-US" dirty="0"/>
              <a:t> US-MDP has an updated roadmap aligned with HEP strategic vision – Muon Collider </a:t>
            </a:r>
          </a:p>
          <a:p>
            <a:pPr>
              <a:buClr>
                <a:srgbClr val="000000"/>
              </a:buClr>
            </a:pPr>
            <a:r>
              <a:rPr lang="en-US" dirty="0"/>
              <a:t> Recent progress has potential impact on collider performance and cost</a:t>
            </a:r>
          </a:p>
          <a:p>
            <a:pPr>
              <a:buClr>
                <a:srgbClr val="000000"/>
              </a:buClr>
            </a:pPr>
            <a:r>
              <a:rPr lang="en-US" dirty="0"/>
              <a:t> US-MDP is increasingly focusing on advancing HTS accelerator magnet technology</a:t>
            </a:r>
          </a:p>
          <a:p>
            <a:pPr>
              <a:buClr>
                <a:srgbClr val="000000"/>
              </a:buClr>
            </a:pPr>
            <a:r>
              <a:rPr lang="en-US" dirty="0"/>
              <a:t> Strong synergies are leveraged with fusion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E77C7-766C-E362-D9E7-F9A6A24D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B35C5-98C0-132D-0988-91DDBFA7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88E4E-2BF9-FBB8-BB8F-F7C2B493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 picture containing old, engine, painted&#10;&#10;AI-generated content may be incorrect.">
            <a:extLst>
              <a:ext uri="{FF2B5EF4-FFF2-40B4-BE49-F238E27FC236}">
                <a16:creationId xmlns:a16="http://schemas.microsoft.com/office/drawing/2014/main" id="{3ED14D42-57FA-203C-6F67-6B61802F2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857" y="1913613"/>
            <a:ext cx="4424062" cy="2803663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B54B-D964-6363-E642-3C03CF6F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Collaboration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91C9A-DBA2-92E8-D8AE-889DD1FA6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9B6E4-1F1B-4669-CE77-772D66F7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5A58C-2853-195E-AABC-E44096B0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BCEF4-22CF-532E-6829-6398203F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38900-82BA-4670-2EA0-5ED4EC7E9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" y="1700784"/>
            <a:ext cx="10320297" cy="373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7E39C-3550-EE5F-F5FE-C2AC96B8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915650" cy="1857368"/>
          </a:xfrm>
        </p:spPr>
        <p:txBody>
          <a:bodyPr/>
          <a:lstStyle/>
          <a:p>
            <a:r>
              <a:rPr lang="en-US" b="1" dirty="0"/>
              <a:t>Fermilab Test Facility for U.S. Fusion Programs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81A95-1706-18C8-69A4-241BD2617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4045-67B4-696C-F333-C39EA54CD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88667-682C-95A9-BCB8-4E3E3AF66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58" y="1385167"/>
            <a:ext cx="6579648" cy="4162891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dirty="0"/>
              <a:t>High magnetic fields offer an attractive path to achieving net fusion energy. </a:t>
            </a:r>
          </a:p>
          <a:p>
            <a:pPr>
              <a:buClr>
                <a:srgbClr val="000000"/>
              </a:buClr>
            </a:pPr>
            <a:r>
              <a:rPr lang="en-US" dirty="0"/>
              <a:t>The fusion community in the USA has been investigating the use of  REBCO magnets, which could potentially facilitate the development of smaller Tokamak devices operating at higher fields. </a:t>
            </a:r>
          </a:p>
          <a:p>
            <a:pPr>
              <a:buClr>
                <a:srgbClr val="000000"/>
              </a:buClr>
            </a:pPr>
            <a:r>
              <a:rPr lang="en-US" dirty="0"/>
              <a:t>Infrastructure for testing components for these magnets is currently under development.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922506-8B9C-E54F-2AD7-89CC139C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Introduction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3BCFC-DC21-1100-09CB-A3126A3FC7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6484-4F76-2D76-19E8-F4A1B60E6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E44F7-83F4-6FD5-B849-DEBD67EF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0C826-94F5-96B6-F119-296C8BDF6D4A}"/>
              </a:ext>
            </a:extLst>
          </p:cNvPr>
          <p:cNvSpPr txBox="1"/>
          <p:nvPr/>
        </p:nvSpPr>
        <p:spPr>
          <a:xfrm>
            <a:off x="7779284" y="4979216"/>
            <a:ext cx="399761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</a:t>
            </a:r>
            <a:r>
              <a:rPr lang="en-CH" sz="2133"/>
              <a:t>ourtesy of </a:t>
            </a:r>
            <a:r>
              <a:rPr lang="en-US" sz="2133" dirty="0"/>
              <a:t>Z. Hartwig (MIT/PSFC)</a:t>
            </a:r>
            <a:endParaRPr lang="en-CH" sz="2133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81E2A2C-EF73-D942-A233-458045D6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990" y="816326"/>
            <a:ext cx="4405911" cy="403546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8683D-5FE3-E6F1-F22F-ACBF560C4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4" y="895548"/>
            <a:ext cx="7112652" cy="5397097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2133" dirty="0"/>
              <a:t>MIT/Plasma Science and Fusion Center built a model toroidal  coil for the first  conceptual design machine (SPARC) </a:t>
            </a:r>
          </a:p>
          <a:p>
            <a:pPr>
              <a:buClr>
                <a:srgbClr val="000000"/>
              </a:buClr>
            </a:pPr>
            <a:r>
              <a:rPr lang="en-US" sz="2133" dirty="0"/>
              <a:t>This device should produce the same power as ITER, in the volume, but significantly  smaller  than ITER </a:t>
            </a:r>
          </a:p>
          <a:p>
            <a:pPr>
              <a:buClr>
                <a:srgbClr val="000000"/>
              </a:buClr>
            </a:pPr>
            <a:r>
              <a:rPr lang="en-US" sz="2133" dirty="0"/>
              <a:t>New CICCs was developed – e.g., VIPER </a:t>
            </a:r>
          </a:p>
          <a:p>
            <a:pPr>
              <a:buClr>
                <a:srgbClr val="000000"/>
              </a:buClr>
            </a:pPr>
            <a:r>
              <a:rPr lang="en-US" sz="2133" dirty="0"/>
              <a:t>Challenges for US – to have in short time  an operational  test facility where  cable optimizations  and splice characterization can  be performed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at high currents ~ 100kA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at variable temperatures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at external fields up to 15 T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quench characterization </a:t>
            </a:r>
            <a:r>
              <a:rPr lang="en-US" sz="1867" dirty="0" err="1"/>
              <a:t>I</a:t>
            </a:r>
            <a:r>
              <a:rPr lang="en-US" sz="1867" baseline="-25000" dirty="0" err="1"/>
              <a:t>c</a:t>
            </a:r>
            <a:endParaRPr lang="en-US" sz="1867" dirty="0"/>
          </a:p>
          <a:p>
            <a:pPr lvl="1">
              <a:buClr>
                <a:srgbClr val="000000"/>
              </a:buClr>
            </a:pPr>
            <a:r>
              <a:rPr lang="en-US" sz="1867" dirty="0"/>
              <a:t>efficient and user-friendly  facility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30467E-BD1D-83BB-52E3-D756B1EB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Challenges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660FA-A307-E5ED-F6E8-00FF1540AA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45D6-9420-7C78-F65A-F7668EC70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8693A-0001-2021-11C0-B2DCA7FB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7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A64208-4975-A154-A17B-C44ABEF91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41565" y="3429000"/>
            <a:ext cx="3121537" cy="2352403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B96317-9768-7F9A-331B-A3778B898BCB}"/>
              </a:ext>
            </a:extLst>
          </p:cNvPr>
          <p:cNvSpPr txBox="1"/>
          <p:nvPr/>
        </p:nvSpPr>
        <p:spPr>
          <a:xfrm>
            <a:off x="7889584" y="5843082"/>
            <a:ext cx="399761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</a:t>
            </a:r>
            <a:r>
              <a:rPr lang="en-CH" sz="2133"/>
              <a:t>ourtesy of </a:t>
            </a:r>
            <a:r>
              <a:rPr lang="en-US" sz="2133" dirty="0"/>
              <a:t>Z. Hartwig (MIT/PSFC)</a:t>
            </a:r>
            <a:endParaRPr lang="en-CH" sz="2133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E7CA2-6EFB-C77D-E419-033532203320}"/>
              </a:ext>
            </a:extLst>
          </p:cNvPr>
          <p:cNvSpPr txBox="1"/>
          <p:nvPr/>
        </p:nvSpPr>
        <p:spPr>
          <a:xfrm>
            <a:off x="8758903" y="3506430"/>
            <a:ext cx="2143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VIPER CICC </a:t>
            </a:r>
          </a:p>
        </p:txBody>
      </p:sp>
      <p:pic>
        <p:nvPicPr>
          <p:cNvPr id="9" name="Picture 8" descr="A picture containing indoor, zither&#10;&#10;Description automatically generated">
            <a:extLst>
              <a:ext uri="{FF2B5EF4-FFF2-40B4-BE49-F238E27FC236}">
                <a16:creationId xmlns:a16="http://schemas.microsoft.com/office/drawing/2014/main" id="{D09C2022-DC87-4B72-F172-FB7250E6A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986" y="753577"/>
            <a:ext cx="4386696" cy="2553384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146525-C9FE-7557-7CD8-CA42140554BC}"/>
              </a:ext>
            </a:extLst>
          </p:cNvPr>
          <p:cNvSpPr txBox="1"/>
          <p:nvPr/>
        </p:nvSpPr>
        <p:spPr>
          <a:xfrm>
            <a:off x="8286040" y="769502"/>
            <a:ext cx="2465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TORIODAL COIL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2DA6F1-57BF-42EA-EBCE-A741ED5B900D}"/>
              </a:ext>
            </a:extLst>
          </p:cNvPr>
          <p:cNvCxnSpPr/>
          <p:nvPr/>
        </p:nvCxnSpPr>
        <p:spPr>
          <a:xfrm>
            <a:off x="9012382" y="2105891"/>
            <a:ext cx="103909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D613A9-6534-E30C-D695-38702E0335C2}"/>
              </a:ext>
            </a:extLst>
          </p:cNvPr>
          <p:cNvSpPr txBox="1"/>
          <p:nvPr/>
        </p:nvSpPr>
        <p:spPr>
          <a:xfrm>
            <a:off x="9190345" y="1740376"/>
            <a:ext cx="64027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2 m</a:t>
            </a:r>
            <a:endParaRPr lang="en-CH" sz="2133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33B832-044B-D903-6A84-8C1DF7F07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4833"/>
            <a:ext cx="5957455" cy="4778084"/>
          </a:xfrm>
        </p:spPr>
        <p:txBody>
          <a:bodyPr>
            <a:normAutofit lnSpcReduction="10000"/>
          </a:bodyPr>
          <a:lstStyle/>
          <a:p>
            <a:pPr>
              <a:buClr>
                <a:srgbClr val="000000"/>
              </a:buClr>
            </a:pPr>
            <a:r>
              <a:rPr lang="en-US" dirty="0"/>
              <a:t>US DOE Offices of High Energy Physics  and Fusion Energy Sciences  joined their effort to build  HTS cable-testing facility. </a:t>
            </a:r>
          </a:p>
          <a:p>
            <a:pPr>
              <a:buClr>
                <a:srgbClr val="000000"/>
              </a:buClr>
            </a:pPr>
            <a:r>
              <a:rPr lang="en-US" dirty="0"/>
              <a:t>This facility is currently  constructed  at Fermilab.</a:t>
            </a:r>
          </a:p>
          <a:p>
            <a:pPr lvl="1">
              <a:buClr>
                <a:srgbClr val="000000"/>
              </a:buClr>
            </a:pPr>
            <a:r>
              <a:rPr lang="en-US" sz="1900" dirty="0">
                <a:solidFill>
                  <a:srgbClr val="FF0000"/>
                </a:solidFill>
              </a:rPr>
              <a:t>For the US FES and HEP, it will serve as a test stand for HTS cables in high dipole field and at increased temperatures. </a:t>
            </a:r>
          </a:p>
          <a:p>
            <a:pPr lvl="2">
              <a:buClr>
                <a:srgbClr val="000000"/>
              </a:buClr>
            </a:pPr>
            <a:r>
              <a:rPr lang="en-US" sz="1767" dirty="0">
                <a:solidFill>
                  <a:srgbClr val="000000"/>
                </a:solidFill>
              </a:rPr>
              <a:t>It is designed to provide similar or better capabilities than SULTAN and EDIPO TF at PSI, and FRESCA2 at CERN</a:t>
            </a:r>
          </a:p>
          <a:p>
            <a:pPr lvl="1">
              <a:buClr>
                <a:srgbClr val="000000"/>
              </a:buClr>
            </a:pPr>
            <a:r>
              <a:rPr lang="en-US" sz="1900" dirty="0">
                <a:solidFill>
                  <a:srgbClr val="FF0000"/>
                </a:solidFill>
              </a:rPr>
              <a:t> For the US HEP Magnet Development Program, it will be the main facility for testing of magnets with 16-20 plus T fields, including hybrid magnets (LTS outer +HTS inner coils)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F2857-0478-4730-2D37-8AEBB41D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7890"/>
            <a:ext cx="11582400" cy="605644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New test facility at Fermilab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1E05F-7DEB-1C24-580C-69E9DEBCD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6005A-6859-ED03-1A73-89ED1B70B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22FE5-08F0-E0AF-DE3A-1C64F7A4F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CE2E328-4A69-807F-FF90-87022ED2D0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887" y="834118"/>
            <a:ext cx="3837928" cy="513879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6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FE0A1-AA3F-0545-FEA8-1B9713A33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C2F4BA-4E39-A41D-A2C9-D8CA6D281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361" y="1422415"/>
            <a:ext cx="4549283" cy="46604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8C070-DB40-E611-6A2E-D54F10B71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B68996-5031-49F1-3457-CC724DCE9F26}"/>
              </a:ext>
            </a:extLst>
          </p:cNvPr>
          <p:cNvSpPr/>
          <p:nvPr/>
        </p:nvSpPr>
        <p:spPr>
          <a:xfrm rot="16200000">
            <a:off x="4198155" y="-2580813"/>
            <a:ext cx="411480" cy="7236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EE515-E60F-AAD9-38E5-5F3DCBD83FB2}"/>
              </a:ext>
            </a:extLst>
          </p:cNvPr>
          <p:cNvSpPr txBox="1"/>
          <p:nvPr/>
        </p:nvSpPr>
        <p:spPr>
          <a:xfrm>
            <a:off x="779100" y="3430774"/>
            <a:ext cx="7236680" cy="306366"/>
          </a:xfrm>
          <a:prstGeom prst="rect">
            <a:avLst/>
          </a:prstGeom>
          <a:noFill/>
        </p:spPr>
        <p:txBody>
          <a:bodyPr wrap="square" lIns="18288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i="0" kern="1200" spc="-5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2. Fermilab Test Facility for U.S. Fusion Programs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0A23D22-5E16-4552-B3EF-2B13F0872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075779-4B1B-32A0-70E0-708B64451C21}"/>
              </a:ext>
            </a:extLst>
          </p:cNvPr>
          <p:cNvSpPr txBox="1"/>
          <p:nvPr/>
        </p:nvSpPr>
        <p:spPr>
          <a:xfrm>
            <a:off x="946702" y="306953"/>
            <a:ext cx="74508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b="1" dirty="0"/>
              <a:t>My career 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1C99-E29A-6735-4A2F-5F18EFAC1D70}"/>
              </a:ext>
            </a:extLst>
          </p:cNvPr>
          <p:cNvSpPr txBox="1"/>
          <p:nvPr/>
        </p:nvSpPr>
        <p:spPr>
          <a:xfrm>
            <a:off x="785555" y="858378"/>
            <a:ext cx="7129204" cy="306302"/>
          </a:xfrm>
          <a:prstGeom prst="rect">
            <a:avLst/>
          </a:prstGeom>
          <a:noFill/>
        </p:spPr>
        <p:txBody>
          <a:bodyPr wrap="square" lIns="18288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spc="-50" dirty="0">
                <a:solidFill>
                  <a:schemeClr val="bg1"/>
                </a:solidFill>
                <a:latin typeface="Helvetica" pitchFamily="2" charset="0"/>
              </a:rPr>
              <a:t>Career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BB94A-E89C-3CCE-6847-5347C646605A}"/>
              </a:ext>
            </a:extLst>
          </p:cNvPr>
          <p:cNvSpPr txBox="1"/>
          <p:nvPr/>
        </p:nvSpPr>
        <p:spPr>
          <a:xfrm>
            <a:off x="785555" y="1314867"/>
            <a:ext cx="9397536" cy="5406608"/>
          </a:xfrm>
          <a:prstGeom prst="rect">
            <a:avLst/>
          </a:prstGeom>
          <a:noFill/>
        </p:spPr>
        <p:txBody>
          <a:bodyPr wrap="square" lIns="182880" tIns="0" rIns="0" bIns="0" rtlCol="0" anchor="t">
            <a:spAutoFit/>
          </a:bodyPr>
          <a:lstStyle/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Dubna – March 1986 – June 1993 (A. Jordanov,  R. Tzenov, </a:t>
            </a:r>
            <a:r>
              <a:rPr lang="en-US" sz="1200" b="1" kern="1200" spc="-10" baseline="0" dirty="0" err="1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L.Litov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Graduation thesis (Prof. L. </a:t>
            </a:r>
            <a:r>
              <a:rPr lang="en-US" sz="1200" b="1" kern="1200" spc="-10" baseline="0" dirty="0" err="1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Litov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) – Sep 1986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PhD (Dec 1992): Form factors of the </a:t>
            </a:r>
            <a:r>
              <a:rPr lang="en-US" sz="1200" b="1" kern="1200" spc="-10" baseline="0" dirty="0" err="1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semileptonic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decay K</a:t>
            </a:r>
            <a:r>
              <a:rPr lang="en-US" sz="1200" b="1" kern="1200" spc="-10" baseline="3000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+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       </a:t>
            </a:r>
            <a:r>
              <a:rPr lang="en-US" sz="1200" b="1" spc="-10" dirty="0">
                <a:latin typeface="Helvetica" pitchFamily="2" charset="0"/>
              </a:rPr>
              <a:t> </a:t>
            </a:r>
            <a:r>
              <a:rPr lang="en-US" sz="1200" b="1" kern="1200" spc="-10" baseline="0" dirty="0">
                <a:solidFill>
                  <a:schemeClr val="tx1"/>
                </a:solidFill>
                <a:latin typeface="Symbol" pitchFamily="2" charset="2"/>
              </a:rPr>
              <a:t>p</a:t>
            </a:r>
            <a:r>
              <a:rPr lang="en-US" sz="1200" b="1" kern="1200" spc="-10" baseline="3000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0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e</a:t>
            </a:r>
            <a:r>
              <a:rPr lang="en-US" sz="1200" b="1" kern="1200" spc="-10" baseline="3000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+</a:t>
            </a: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</a:t>
            </a:r>
            <a:r>
              <a:rPr lang="en-US" sz="1200" b="1" kern="1200" spc="-10" baseline="0" dirty="0">
                <a:solidFill>
                  <a:schemeClr val="tx1"/>
                </a:solidFill>
                <a:latin typeface="Symbol" pitchFamily="2" charset="2"/>
              </a:rPr>
              <a:t>n</a:t>
            </a:r>
            <a:endParaRPr lang="en-US" sz="1200" b="1" kern="1200" spc="-10" baseline="0" dirty="0">
              <a:solidFill>
                <a:schemeClr val="tx1"/>
              </a:solidFill>
              <a:latin typeface="Helvetica" pitchFamily="2" charset="0"/>
              <a:ea typeface="+mn-ea"/>
              <a:cs typeface="+mn-cs"/>
            </a:endParaRP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Most accurate measurement of form factors until 2002 (PDG)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1991-1997 – BAS Computing Center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Postdoc (1994–1998), INFN Pisa – CDF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Measurement of the top quark mass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Associate Scientist (1999–2004), Fermilab – CDF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Top quark mass measurement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SC magnets and IR quadrupoles for LHC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Scientist (2004–2010), Fermilab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Top quark physics (CDF)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Group Leader, Magnet Accelerator Support Group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Senior Scientist (2010–present)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CDF (until 2015): most accurate top quark mass measurement (pre-LHC era)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SC magnet R&amp;D: field effects control (“decay and snapback”)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Deputy Director, U.S. Magnet Development Program (2017–present)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spc="-10" dirty="0">
                <a:latin typeface="Helvetica" pitchFamily="2" charset="0"/>
              </a:rPr>
              <a:t>Project: Fusion test facility at Fermilab (2019-present)</a:t>
            </a:r>
            <a:endParaRPr lang="en-US" sz="1200" b="1" kern="1200" spc="-10" baseline="0" dirty="0">
              <a:solidFill>
                <a:schemeClr val="tx1"/>
              </a:solidFill>
              <a:latin typeface="Helvetica" pitchFamily="2" charset="0"/>
              <a:ea typeface="+mn-ea"/>
              <a:cs typeface="+mn-cs"/>
            </a:endParaRP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Leadership roles: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Department Head/Sector Head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Deputy Division Head, Magnet Technology Division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Managed SC magnet R&amp;D at Fermilab (2017–2023)</a:t>
            </a:r>
          </a:p>
          <a:p>
            <a:pPr marL="692150" lvl="1" indent="-2349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400" b="1" kern="1200" spc="-10" baseline="0" dirty="0">
              <a:solidFill>
                <a:schemeClr val="tx1"/>
              </a:solidFill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76D84BAD-7034-3897-51B6-F274CBF732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EB5A86B2-E60D-FD1F-4283-9F3B419D1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80th Anniversary of the Department of Atomic Physics at Sofia University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B8F964-2630-8B58-EB60-9E5EF2DB788D}"/>
              </a:ext>
            </a:extLst>
          </p:cNvPr>
          <p:cNvCxnSpPr/>
          <p:nvPr/>
        </p:nvCxnSpPr>
        <p:spPr>
          <a:xfrm>
            <a:off x="5456475" y="1891145"/>
            <a:ext cx="3186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1" descr="winter2014-cdf.jpg">
            <a:extLst>
              <a:ext uri="{FF2B5EF4-FFF2-40B4-BE49-F238E27FC236}">
                <a16:creationId xmlns:a16="http://schemas.microsoft.com/office/drawing/2014/main" id="{9C870674-C39D-C84C-7520-7DDA02F0A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88" y="1511713"/>
            <a:ext cx="4450541" cy="484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16">
            <a:extLst>
              <a:ext uri="{FF2B5EF4-FFF2-40B4-BE49-F238E27FC236}">
                <a16:creationId xmlns:a16="http://schemas.microsoft.com/office/drawing/2014/main" id="{37C4901E-871C-F9BE-9B91-69D83AD77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36" y="1509810"/>
            <a:ext cx="4474273" cy="458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2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0FC762-4E70-8F4B-B2B2-15762A8D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1"/>
            <a:ext cx="11563351" cy="5290703"/>
          </a:xfrm>
        </p:spPr>
        <p:txBody>
          <a:bodyPr>
            <a:normAutofit lnSpcReduction="10000"/>
          </a:bodyPr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Fermilab was selected based on the needed infrastructure, including cryogenic, power, water and cranes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Two liquefiers with capacity of ~ 640 liter/hour.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Minimum operating temperature of the facility is 1.9K for the magnet providing the background field and with min 4.5 K  for the test samples, variable to  ~50 K.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The test pit cryostat should accommodate a magnet with maximum dimensions of   1.3 m and length of ~3 m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The maximum energy stored in the test field dipole should be &lt; 20 MJ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The maximum weight of the dipole cold mass should not exceed 20 ton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The test facility should be efficient and safe, minimizing the time for experiment preparation and no helium losses.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Operational lifetime of the facility at least 20 years.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340D5-7208-2F4E-9C43-596FFF00E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Test Facility – parameters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D09B-15C5-9F4C-A397-568D8692C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546D9-69E7-9145-8CCC-DD48E9ED4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9FB26-92E6-BF44-858F-A88069040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978D84-2473-1C51-575F-44164E6BE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73" y="2285867"/>
            <a:ext cx="5281035" cy="376112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Fusion mode  -  HTS cable test: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In 15 </a:t>
            </a:r>
            <a:r>
              <a:rPr lang="en-US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T@1.9K</a:t>
            </a:r>
            <a:r>
              <a:rPr lang="en-US" dirty="0">
                <a:solidFill>
                  <a:srgbClr val="000000"/>
                </a:solidFill>
              </a:rPr>
              <a:t> ( ~15 kA)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Anti-cryostat with sample holder for cable test, (CICC)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Variable temperature for the cable 4.5 to  50 K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SC transformer to provide 100kA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Full diagnostic and protection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Dedicated top and lambda plates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Sample holder for HTS cables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7709B-9EE3-9145-DC4E-228807D4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Operational  Modes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EFF86-991F-4637-69A3-A9B0139AB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E9FB-66B2-093E-92D6-E4C1981DA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39F52-AF99-3A1F-AB20-9BC94A7A0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B5510CC-6F6B-94E5-B6F3-B29D9D913793}"/>
              </a:ext>
            </a:extLst>
          </p:cNvPr>
          <p:cNvSpPr txBox="1">
            <a:spLocks/>
          </p:cNvSpPr>
          <p:nvPr/>
        </p:nvSpPr>
        <p:spPr>
          <a:xfrm>
            <a:off x="5694384" y="2267538"/>
            <a:ext cx="5520871" cy="39060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</a:rPr>
              <a:t>Magnet R&amp;D mode for MDP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Large aperture/large diameter magnets LTS@1.9 K powered up to 24 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Hybrid magnet tests (LTS + HTS) at 1.9 K powered with 16 kA 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Full diagnostic and protection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0000"/>
                </a:solidFill>
              </a:rPr>
              <a:t>Dedicated top and lambda plate</a:t>
            </a:r>
            <a:r>
              <a:rPr lang="en-US" sz="2133" dirty="0"/>
              <a:t>s 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A116EE7-ADE1-6C3E-7BD4-6B9AD252E3DB}"/>
              </a:ext>
            </a:extLst>
          </p:cNvPr>
          <p:cNvSpPr txBox="1">
            <a:spLocks/>
          </p:cNvSpPr>
          <p:nvPr/>
        </p:nvSpPr>
        <p:spPr>
          <a:xfrm>
            <a:off x="3789464" y="1385386"/>
            <a:ext cx="4321243" cy="55150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TWO  OPERATIONAL MODES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73451-EAC1-2039-5741-93A4D032D904}"/>
              </a:ext>
            </a:extLst>
          </p:cNvPr>
          <p:cNvSpPr/>
          <p:nvPr/>
        </p:nvSpPr>
        <p:spPr>
          <a:xfrm>
            <a:off x="153359" y="1936886"/>
            <a:ext cx="5361149" cy="4110109"/>
          </a:xfrm>
          <a:prstGeom prst="rect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A6BFE9-07B9-F9DA-B2AA-FD1386250AC2}"/>
              </a:ext>
            </a:extLst>
          </p:cNvPr>
          <p:cNvSpPr/>
          <p:nvPr/>
        </p:nvSpPr>
        <p:spPr>
          <a:xfrm>
            <a:off x="5654328" y="1936885"/>
            <a:ext cx="5560927" cy="411010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10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09F11-E42A-5C72-693D-61EE32C2B600}"/>
              </a:ext>
            </a:extLst>
          </p:cNvPr>
          <p:cNvGrpSpPr/>
          <p:nvPr/>
        </p:nvGrpSpPr>
        <p:grpSpPr>
          <a:xfrm>
            <a:off x="5777346" y="1032164"/>
            <a:ext cx="3551771" cy="5400323"/>
            <a:chOff x="4777241" y="674489"/>
            <a:chExt cx="4556704" cy="4103153"/>
          </a:xfrm>
        </p:grpSpPr>
        <p:pic>
          <p:nvPicPr>
            <p:cNvPr id="9" name="Content Placeholder 10" descr="A close up of a map&#10;&#10;Description automatically generated">
              <a:extLst>
                <a:ext uri="{FF2B5EF4-FFF2-40B4-BE49-F238E27FC236}">
                  <a16:creationId xmlns:a16="http://schemas.microsoft.com/office/drawing/2014/main" id="{D44D9A99-8287-D2E5-5C1B-4385A22CA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399" y="674489"/>
              <a:ext cx="4174601" cy="37945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EA4AC2-797C-7BEC-0D42-48EAC63D83C8}"/>
                </a:ext>
              </a:extLst>
            </p:cNvPr>
            <p:cNvSpPr txBox="1"/>
            <p:nvPr/>
          </p:nvSpPr>
          <p:spPr>
            <a:xfrm>
              <a:off x="6603898" y="1709635"/>
              <a:ext cx="1776713" cy="50023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FF0000"/>
                  </a:solidFill>
                </a:rPr>
                <a:t>9’-6’’ (2.9m)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5BB5C5-5A62-27D9-7D98-E13004764FE7}"/>
                </a:ext>
              </a:extLst>
            </p:cNvPr>
            <p:cNvSpPr txBox="1"/>
            <p:nvPr/>
          </p:nvSpPr>
          <p:spPr>
            <a:xfrm>
              <a:off x="7557232" y="2752542"/>
              <a:ext cx="177671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solidFill>
                    <a:srgbClr val="FF0000"/>
                  </a:solidFill>
                </a:rPr>
                <a:t>20’ (6.1m)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D63E66-F614-8EB1-534A-EA562853C507}"/>
                </a:ext>
              </a:extLst>
            </p:cNvPr>
            <p:cNvCxnSpPr/>
            <p:nvPr/>
          </p:nvCxnSpPr>
          <p:spPr>
            <a:xfrm>
              <a:off x="6600078" y="1876892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73A6B-275E-DEE1-8DF9-FDE6BF4C5293}"/>
                </a:ext>
              </a:extLst>
            </p:cNvPr>
            <p:cNvCxnSpPr/>
            <p:nvPr/>
          </p:nvCxnSpPr>
          <p:spPr>
            <a:xfrm>
              <a:off x="6701315" y="1863524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B64DA8-F624-82CC-50B9-5F6EE0B36A9E}"/>
                </a:ext>
              </a:extLst>
            </p:cNvPr>
            <p:cNvCxnSpPr/>
            <p:nvPr/>
          </p:nvCxnSpPr>
          <p:spPr>
            <a:xfrm>
              <a:off x="7603354" y="1863524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5F446B7-CC5B-BE1E-C9FC-617B2AA961E4}"/>
                </a:ext>
              </a:extLst>
            </p:cNvPr>
            <p:cNvCxnSpPr/>
            <p:nvPr/>
          </p:nvCxnSpPr>
          <p:spPr>
            <a:xfrm>
              <a:off x="7683450" y="1872866"/>
              <a:ext cx="0" cy="22397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2903399-77DE-CCBE-9790-8F6849635A84}"/>
                </a:ext>
              </a:extLst>
            </p:cNvPr>
            <p:cNvCxnSpPr/>
            <p:nvPr/>
          </p:nvCxnSpPr>
          <p:spPr>
            <a:xfrm flipH="1">
              <a:off x="5804704" y="3981994"/>
              <a:ext cx="677119" cy="4395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E965F1-046F-F13F-2E84-019BB2E7D9FD}"/>
                </a:ext>
              </a:extLst>
            </p:cNvPr>
            <p:cNvSpPr txBox="1"/>
            <p:nvPr/>
          </p:nvSpPr>
          <p:spPr>
            <a:xfrm>
              <a:off x="4777241" y="4216046"/>
              <a:ext cx="1666750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</a:rPr>
                <a:t>Steel shields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4DEADB-8A19-094C-A091-FFA852930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26" y="1390226"/>
            <a:ext cx="6001065" cy="4636061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en-US" dirty="0"/>
              <a:t>Status</a:t>
            </a:r>
          </a:p>
          <a:p>
            <a:pPr lvl="1">
              <a:buClr>
                <a:srgbClr val="000000"/>
              </a:buClr>
            </a:pPr>
            <a:r>
              <a:rPr lang="en-US" dirty="0"/>
              <a:t>Pit construction -  finished  in May 2021</a:t>
            </a:r>
          </a:p>
          <a:p>
            <a:pPr>
              <a:buClr>
                <a:srgbClr val="000000"/>
              </a:buClr>
            </a:pPr>
            <a:r>
              <a:rPr lang="en-US" dirty="0"/>
              <a:t>We  added two cylindrical steel shields to contain the fringe magnetic field. </a:t>
            </a:r>
          </a:p>
          <a:p>
            <a:pPr>
              <a:buClr>
                <a:srgbClr val="000000"/>
              </a:buClr>
            </a:pPr>
            <a:r>
              <a:rPr lang="en-US" dirty="0">
                <a:solidFill>
                  <a:srgbClr val="4E4E4E"/>
                </a:solidFill>
              </a:rPr>
              <a:t>Construction challenges: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4E4E4E"/>
                </a:solidFill>
              </a:rPr>
              <a:t>Heavy construction machines were used in the tight building space </a:t>
            </a:r>
          </a:p>
          <a:p>
            <a:pPr lvl="1">
              <a:buClr>
                <a:srgbClr val="000000"/>
              </a:buClr>
            </a:pPr>
            <a:r>
              <a:rPr lang="en-US" dirty="0">
                <a:solidFill>
                  <a:srgbClr val="4E4E4E"/>
                </a:solidFill>
              </a:rPr>
              <a:t>Preventing  walls to collapse</a:t>
            </a:r>
          </a:p>
          <a:p>
            <a:pPr>
              <a:buClr>
                <a:srgbClr val="000000"/>
              </a:buClr>
            </a:pPr>
            <a:r>
              <a:rPr lang="en-US" dirty="0"/>
              <a:t>Pit continues to be dry even during strong Midwest rains 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BA22E-98F5-B646-A38A-32F090D3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8044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Pit 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CFC1-A56F-F344-9E76-90220BF6B7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D9E1-C422-DE49-9FF3-92BD77045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9EED6-A29B-D949-994A-0A1F4892D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IMG_1605.MOV" descr="IMG_1605.MOV">
            <a:hlinkClick r:id="" action="ppaction://media"/>
            <a:extLst>
              <a:ext uri="{FF2B5EF4-FFF2-40B4-BE49-F238E27FC236}">
                <a16:creationId xmlns:a16="http://schemas.microsoft.com/office/drawing/2014/main" id="{5CD26FA6-2C91-1875-D0D1-6E5190ECB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7410" y="1200568"/>
            <a:ext cx="2634372" cy="49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36" y="1643001"/>
            <a:ext cx="5891513" cy="4145908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dirty="0"/>
              <a:t>It is a large double-bath vessel with a lambda plate that separates the 4.5 K normal liquid helium on the upper section from the pressurized superfluid helium at 1.9 K and 1.3 bar</a:t>
            </a:r>
          </a:p>
          <a:p>
            <a:pPr>
              <a:buClr>
                <a:srgbClr val="000000"/>
              </a:buClr>
            </a:pPr>
            <a:r>
              <a:rPr lang="en-US" dirty="0"/>
              <a:t>The current design of this helium vessel is similar to the existing test stands at Fermilab</a:t>
            </a:r>
          </a:p>
          <a:p>
            <a:pPr>
              <a:buClr>
                <a:srgbClr val="000000"/>
              </a:buClr>
            </a:pPr>
            <a:r>
              <a:rPr lang="en-US" dirty="0"/>
              <a:t>Cryostat is delivered and installed.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2411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Cryostat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E784E56E-4426-3C12-3C87-800A7404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56291" y="1639693"/>
            <a:ext cx="4378862" cy="2376830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977D3-FA33-8A17-7E68-B936AF6CF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490" y="4225756"/>
            <a:ext cx="2749445" cy="1777576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7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6D3B31-1B77-334C-8980-3A3DB7C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554343"/>
            <a:ext cx="5194668" cy="2527710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dirty="0"/>
              <a:t>Top (covering the cryostat)  and lambda plates are near completion</a:t>
            </a:r>
          </a:p>
          <a:p>
            <a:pPr>
              <a:buClr>
                <a:srgbClr val="000000"/>
              </a:buClr>
            </a:pPr>
            <a:r>
              <a:rPr lang="en-US" dirty="0"/>
              <a:t>The goal is to deliver  them  in April  to  start cold commissioning of the cryostat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DDDD68-04B8-FA42-9AA2-F76F878E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2411"/>
            <a:ext cx="11582400" cy="42787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Top and lambda plates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ABB-9D49-F047-8EDF-B6D96C1A91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3A75C-ADBA-1F43-AD68-B6765C8A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5C069-ED33-5040-9ED7-695F701C9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2BEC3D-5721-82A0-DE11-8CB6B5680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740" y="1343021"/>
            <a:ext cx="3093720" cy="4691964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43F52-CA73-8016-2493-5B8AE4B80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460" y="1718916"/>
            <a:ext cx="3093720" cy="3420167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C210AE-662D-9704-8564-B67400776B57}"/>
              </a:ext>
            </a:extLst>
          </p:cNvPr>
          <p:cNvCxnSpPr>
            <a:cxnSpLocks/>
          </p:cNvCxnSpPr>
          <p:nvPr/>
        </p:nvCxnSpPr>
        <p:spPr>
          <a:xfrm>
            <a:off x="7480205" y="3073209"/>
            <a:ext cx="2145058" cy="10794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0A5F09-0394-992D-34E0-A2BA9FD7506A}"/>
              </a:ext>
            </a:extLst>
          </p:cNvPr>
          <p:cNvCxnSpPr>
            <a:cxnSpLocks/>
          </p:cNvCxnSpPr>
          <p:nvPr/>
        </p:nvCxnSpPr>
        <p:spPr>
          <a:xfrm>
            <a:off x="7385099" y="2298891"/>
            <a:ext cx="2357042" cy="5199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4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6" y="65974"/>
            <a:ext cx="11582400" cy="43990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Quench Protection Architecture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>
          <a:xfrm>
            <a:off x="7983538" y="6515101"/>
            <a:ext cx="1251901" cy="241299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ea typeface="Geneva" charset="0"/>
              </a:rPr>
              <a:t>4/17/26</a:t>
            </a:r>
            <a:endParaRPr lang="en-US" dirty="0">
              <a:ea typeface="Genev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fld id="{2A0CCE80-3B22-F34E-81B2-E096627812DD}" type="slidenum">
              <a:rPr lang="en-US">
                <a:ea typeface="Geneva" charset="0"/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ea typeface="Genev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>
          <a:xfrm>
            <a:off x="2330449" y="6515101"/>
            <a:ext cx="4124139" cy="241299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33A7EFFE-58C5-EFB8-B26A-09E5A13FF583}"/>
              </a:ext>
            </a:extLst>
          </p:cNvPr>
          <p:cNvSpPr txBox="1">
            <a:spLocks/>
          </p:cNvSpPr>
          <p:nvPr/>
        </p:nvSpPr>
        <p:spPr>
          <a:xfrm>
            <a:off x="1" y="575962"/>
            <a:ext cx="11563352" cy="5277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/>
            <a:r>
              <a:rPr lang="en-US" sz="2133" dirty="0">
                <a:solidFill>
                  <a:srgbClr val="505050">
                    <a:lumMod val="50000"/>
                  </a:srgbClr>
                </a:solidFill>
              </a:rPr>
              <a:t>Two branches protecting TF dipole and test sample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EA6E2A-D585-6D62-4A71-B5F4DBCA8896}"/>
              </a:ext>
            </a:extLst>
          </p:cNvPr>
          <p:cNvGrpSpPr/>
          <p:nvPr/>
        </p:nvGrpSpPr>
        <p:grpSpPr>
          <a:xfrm>
            <a:off x="4090737" y="1333119"/>
            <a:ext cx="7934167" cy="4862011"/>
            <a:chOff x="296335" y="1288251"/>
            <a:chExt cx="9936293" cy="53956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024722-782C-51FD-7772-968E835C3526}"/>
                </a:ext>
              </a:extLst>
            </p:cNvPr>
            <p:cNvGrpSpPr/>
            <p:nvPr/>
          </p:nvGrpSpPr>
          <p:grpSpPr>
            <a:xfrm>
              <a:off x="296335" y="1299973"/>
              <a:ext cx="9936293" cy="5383963"/>
              <a:chOff x="14423" y="178799"/>
              <a:chExt cx="7452221" cy="4520195"/>
            </a:xfrm>
          </p:grpSpPr>
          <p:pic>
            <p:nvPicPr>
              <p:cNvPr id="18" name="Picture 17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AE4830CD-72D6-7694-CB59-8C7020E77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15239" y="632979"/>
                <a:ext cx="5251405" cy="406601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13D357-D36D-7332-A458-C064C2E8FF7F}"/>
                  </a:ext>
                </a:extLst>
              </p:cNvPr>
              <p:cNvSpPr txBox="1"/>
              <p:nvPr/>
            </p:nvSpPr>
            <p:spPr>
              <a:xfrm>
                <a:off x="979335" y="1648240"/>
                <a:ext cx="1515246" cy="860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0000"/>
                    </a:solidFill>
                    <a:latin typeface="Calibri" charset="0"/>
                    <a:ea typeface="Geneva" charset="0"/>
                  </a:rPr>
                  <a:t>Quench Detection &amp; Management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961D11-2EAD-B7FB-2427-86C2E32CA23D}"/>
                  </a:ext>
                </a:extLst>
              </p:cNvPr>
              <p:cNvSpPr txBox="1"/>
              <p:nvPr/>
            </p:nvSpPr>
            <p:spPr>
              <a:xfrm>
                <a:off x="1182001" y="2898262"/>
                <a:ext cx="1442882" cy="602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0000"/>
                    </a:solidFill>
                    <a:latin typeface="Calibri" charset="0"/>
                    <a:ea typeface="Geneva" charset="0"/>
                  </a:rPr>
                  <a:t>Quench Logic &amp;Protection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CE800F-F4DA-C1CB-35D2-639E3AA9C416}"/>
                  </a:ext>
                </a:extLst>
              </p:cNvPr>
              <p:cNvSpPr txBox="1"/>
              <p:nvPr/>
            </p:nvSpPr>
            <p:spPr>
              <a:xfrm>
                <a:off x="575531" y="3780147"/>
                <a:ext cx="1718464" cy="602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FF0000"/>
                    </a:solidFill>
                    <a:latin typeface="Calibri" charset="0"/>
                    <a:ea typeface="Geneva" charset="0"/>
                  </a:rPr>
                  <a:t>PS Control and Monitoring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961AE70-CAE9-B5B4-F0C2-C60BABD19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075" y="1571645"/>
                <a:ext cx="942285" cy="633303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4B001DC-07A3-CD39-6A01-8374CA92B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14423" y="578591"/>
                <a:ext cx="1122215" cy="751042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99533A7-A927-C4A1-6C39-6FB052226C09}"/>
                  </a:ext>
                </a:extLst>
              </p:cNvPr>
              <p:cNvSpPr/>
              <p:nvPr/>
            </p:nvSpPr>
            <p:spPr>
              <a:xfrm>
                <a:off x="4698039" y="2355229"/>
                <a:ext cx="420807" cy="31075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A1F48A2-62CD-2D8A-D469-42E1AEDE98D6}"/>
                  </a:ext>
                </a:extLst>
              </p:cNvPr>
              <p:cNvSpPr txBox="1"/>
              <p:nvPr/>
            </p:nvSpPr>
            <p:spPr>
              <a:xfrm>
                <a:off x="2942171" y="178799"/>
                <a:ext cx="1432661" cy="3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1" dirty="0">
                    <a:solidFill>
                      <a:srgbClr val="003087"/>
                    </a:solidFill>
                    <a:latin typeface="Calibri" charset="0"/>
                    <a:ea typeface="Geneva" charset="0"/>
                  </a:rPr>
                  <a:t>Branch 1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5DE055-DD2F-A068-D0B8-667E1B51ED3F}"/>
                  </a:ext>
                </a:extLst>
              </p:cNvPr>
              <p:cNvSpPr txBox="1"/>
              <p:nvPr/>
            </p:nvSpPr>
            <p:spPr>
              <a:xfrm>
                <a:off x="5345726" y="208600"/>
                <a:ext cx="1432661" cy="3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1" dirty="0">
                    <a:solidFill>
                      <a:srgbClr val="003087"/>
                    </a:solidFill>
                    <a:latin typeface="Calibri" charset="0"/>
                    <a:ea typeface="Geneva" charset="0"/>
                  </a:rPr>
                  <a:t>Branch 2 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6520FBD-CB30-2F0F-A449-2C4ECE84B010}"/>
                </a:ext>
              </a:extLst>
            </p:cNvPr>
            <p:cNvGrpSpPr/>
            <p:nvPr/>
          </p:nvGrpSpPr>
          <p:grpSpPr>
            <a:xfrm>
              <a:off x="2799773" y="1753580"/>
              <a:ext cx="3802518" cy="4926467"/>
              <a:chOff x="1790467" y="632357"/>
              <a:chExt cx="3013705" cy="4038063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9D14B8E-73E0-CC61-A669-B88D690FD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1356" y="2952829"/>
                <a:ext cx="1124465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10F96E2-77A8-BDE8-0166-526FDF35D3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1845" y="2148840"/>
                <a:ext cx="0" cy="830684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1ED02B5-B284-CEBA-3080-7AC23E9CB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5822" y="2148840"/>
                <a:ext cx="1379303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9276693-32CC-DB44-69E7-55E7D32B3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98039" y="1546668"/>
                <a:ext cx="0" cy="625032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8473AC9-F670-4977-C39E-88747AF6BC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1356" y="632357"/>
                <a:ext cx="1724849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9D453C5-1829-E8ED-DA7D-9F26169A5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6205" y="1546668"/>
                <a:ext cx="771834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DCD1782-A534-FBB2-2AFD-2C1A0C670D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6205" y="632357"/>
                <a:ext cx="0" cy="939269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636B1A12-01BC-0029-B525-CF96AAA15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0467" y="1499499"/>
                <a:ext cx="348559" cy="3596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92B54B9-2A42-5C93-09EE-D32602FB0C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4859" y="2979523"/>
                <a:ext cx="0" cy="807824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0397DD6-59AE-6C4C-A268-B93F02B20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3133" y="3748296"/>
                <a:ext cx="425512" cy="1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E3B1BE6-2713-54A7-1CA7-9EC30805C7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644" y="3323687"/>
                <a:ext cx="0" cy="424609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84594B5-4401-95BA-4A12-1A0785068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645" y="3323687"/>
                <a:ext cx="1728323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4353B9A-7AFB-2E27-4C21-86ABFB04D2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6682" y="2159872"/>
                <a:ext cx="0" cy="1163815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EE8F7950-46BA-160E-914F-CE5FCE2C43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14325" y="3147022"/>
                <a:ext cx="791736" cy="1994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83D07CE-17A5-2588-FFA4-C6209BB9C1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395" y="3748297"/>
                <a:ext cx="4634" cy="88373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5EAB105-BAAB-CA92-FFD4-7CECD9634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24396" y="4632026"/>
                <a:ext cx="1859563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855EC97-FB58-A458-9389-7083780378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5503" y="3295088"/>
                <a:ext cx="1" cy="1375332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495D507D-1CCB-1FD8-8F0A-5BFBBBD3E0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3074" y="3893930"/>
                <a:ext cx="459714" cy="2388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47B9B72-9AFE-405B-3C2B-5BBCA149E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503" y="2148840"/>
                <a:ext cx="318669" cy="0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46A6250-7316-3569-7320-E9AE5E4BC8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1356" y="632979"/>
                <a:ext cx="6797" cy="2346544"/>
              </a:xfrm>
              <a:prstGeom prst="line">
                <a:avLst/>
              </a:prstGeom>
              <a:ln w="76200"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78A552-4EE3-E904-4EBD-749078151179}"/>
                </a:ext>
              </a:extLst>
            </p:cNvPr>
            <p:cNvSpPr txBox="1"/>
            <p:nvPr/>
          </p:nvSpPr>
          <p:spPr>
            <a:xfrm>
              <a:off x="668767" y="1288251"/>
              <a:ext cx="1174321" cy="51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087"/>
                  </a:solidFill>
                  <a:latin typeface="Calibri" charset="0"/>
                  <a:ea typeface="Geneva" charset="0"/>
                </a:rPr>
                <a:t>DQD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BFBA23-A5BD-8881-B6AE-BB6E65986F3D}"/>
                </a:ext>
              </a:extLst>
            </p:cNvPr>
            <p:cNvSpPr txBox="1"/>
            <p:nvPr/>
          </p:nvSpPr>
          <p:spPr>
            <a:xfrm>
              <a:off x="651596" y="2488076"/>
              <a:ext cx="1174321" cy="51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087"/>
                  </a:solidFill>
                  <a:latin typeface="Calibri" charset="0"/>
                  <a:ea typeface="Geneva" charset="0"/>
                </a:rPr>
                <a:t>AQD</a:t>
              </a:r>
            </a:p>
          </p:txBody>
        </p:sp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48E1F17-1DC7-ACE0-7BDC-2134A3FD8996}"/>
              </a:ext>
            </a:extLst>
          </p:cNvPr>
          <p:cNvSpPr txBox="1">
            <a:spLocks/>
          </p:cNvSpPr>
          <p:nvPr/>
        </p:nvSpPr>
        <p:spPr>
          <a:xfrm>
            <a:off x="27317" y="1219031"/>
            <a:ext cx="4012758" cy="4930385"/>
          </a:xfrm>
          <a:prstGeom prst="rect">
            <a:avLst/>
          </a:prstGeom>
        </p:spPr>
        <p:txBody>
          <a:bodyPr>
            <a:normAutofit/>
          </a:bodyPr>
          <a:lstStyle>
            <a:lvl1pPr marL="457194" indent="-457194" algn="l" defTabSz="60959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87" indent="-380994" algn="l" defTabSz="60959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82" indent="-304798" algn="l" defTabSz="60959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8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75" indent="-304798" algn="l" defTabSz="60959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67" indent="-304798" algn="l" defTabSz="60959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59" indent="-304798" algn="l" defTabSz="60959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52" indent="-304798" algn="l" defTabSz="60959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44" indent="-304798" algn="l" defTabSz="60959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536" indent="-304798" algn="l" defTabSz="609593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The facility is benefiting from the   Lab projects (Mu2e)  Production/Operational grade QP/QM.</a:t>
            </a:r>
          </a:p>
          <a:p>
            <a:r>
              <a:rPr lang="en-US" dirty="0">
                <a:solidFill>
                  <a:srgbClr val="000000"/>
                </a:solidFill>
              </a:rPr>
              <a:t>Primary Custom Digital Quench Detection System (DQD).</a:t>
            </a:r>
          </a:p>
          <a:p>
            <a:r>
              <a:rPr lang="en-US" dirty="0">
                <a:solidFill>
                  <a:srgbClr val="000000"/>
                </a:solidFill>
              </a:rPr>
              <a:t>Redundant Custom Analog Quench Detection (AQD).</a:t>
            </a:r>
          </a:p>
          <a:p>
            <a:r>
              <a:rPr lang="en-US" dirty="0">
                <a:solidFill>
                  <a:srgbClr val="000000"/>
                </a:solidFill>
              </a:rPr>
              <a:t>Quench management system, based on commercial electronics. </a:t>
            </a:r>
          </a:p>
          <a:p>
            <a:r>
              <a:rPr lang="en-US" dirty="0">
                <a:solidFill>
                  <a:srgbClr val="000000"/>
                </a:solidFill>
              </a:rPr>
              <a:t>It is 85% finalized. Some modifications are needed to include test capabilities for the samples.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computer&#10;&#10;Description automatically generated">
            <a:extLst>
              <a:ext uri="{FF2B5EF4-FFF2-40B4-BE49-F238E27FC236}">
                <a16:creationId xmlns:a16="http://schemas.microsoft.com/office/drawing/2014/main" id="{854891D2-6208-9D7B-74F5-E1D0A02BFCB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2" y="1062510"/>
            <a:ext cx="4104808" cy="4995333"/>
          </a:xfrm>
          <a:ln w="12700">
            <a:solidFill>
              <a:srgbClr val="00000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8CC71E-76C2-B7F1-3E6C-27D8675E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Quench Protection Cabinets and Boards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17A47-6AD5-F2FB-186C-D43CF21A0ED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51B63-853A-93CB-C2FD-F147687D896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9D522-9E3E-3353-8677-973710D8A44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DE78B61D-3477-4845-9DF6-695E34DA1F9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3" name="Picture 12" descr="A green circuit board with wires and wires&#10;&#10;Description automatically generated">
            <a:extLst>
              <a:ext uri="{FF2B5EF4-FFF2-40B4-BE49-F238E27FC236}">
                <a16:creationId xmlns:a16="http://schemas.microsoft.com/office/drawing/2014/main" id="{D8AD5633-EB93-3801-9069-6B86F606B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68" y="1602379"/>
            <a:ext cx="3675681" cy="365324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5" name="Picture 14" descr="A green electronic board with wires and wires&#10;&#10;Description automatically generated">
            <a:extLst>
              <a:ext uri="{FF2B5EF4-FFF2-40B4-BE49-F238E27FC236}">
                <a16:creationId xmlns:a16="http://schemas.microsoft.com/office/drawing/2014/main" id="{4F02146A-7EA0-09B6-05BF-6F1772034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519" y="1724256"/>
            <a:ext cx="3326680" cy="365324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628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E5348-E9CB-CD42-B76A-1F36BA93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6" y="2084481"/>
            <a:ext cx="5791200" cy="3616708"/>
          </a:xfrm>
          <a:effectLst/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2133" dirty="0"/>
              <a:t>We are procuring two sets of PSs: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Min 20 V @24 kA  to power the main  magnet (LTS in case of hybrid magnet tests)</a:t>
            </a:r>
          </a:p>
          <a:p>
            <a:pPr lvl="1">
              <a:buClr>
                <a:srgbClr val="000000"/>
              </a:buClr>
            </a:pPr>
            <a:r>
              <a:rPr lang="en-US" sz="1867" dirty="0"/>
              <a:t>Min 20 V @16 kA to power the sample (SC transformer or HTS inset of hybrid magnet tests).</a:t>
            </a:r>
          </a:p>
          <a:p>
            <a:pPr>
              <a:buClr>
                <a:srgbClr val="000000"/>
              </a:buClr>
            </a:pPr>
            <a:r>
              <a:rPr lang="en-US" sz="2133" dirty="0"/>
              <a:t>We built  modular systems on switch-mode power supply modules, interchangeable </a:t>
            </a:r>
          </a:p>
          <a:p>
            <a:pPr>
              <a:buClr>
                <a:srgbClr val="000000"/>
              </a:buClr>
            </a:pPr>
            <a:r>
              <a:rPr lang="en-US" sz="2133" dirty="0"/>
              <a:t>Deliver is expected in May 2026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2133" dirty="0"/>
          </a:p>
          <a:p>
            <a:endParaRPr lang="en-US" sz="2133" dirty="0"/>
          </a:p>
          <a:p>
            <a:pPr lvl="1"/>
            <a:endParaRPr lang="en-US" sz="1867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AC885-F0FB-E040-8A01-E997DCA88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Power Supplies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1190D-E0F5-954E-AE58-9BD6C7DBE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7400-91CC-674A-85D3-74329D35A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CE44-B3ED-284D-950B-3D1F87EE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 descr="A black electronic device with many ports&#10;&#10;Description automatically generated">
            <a:extLst>
              <a:ext uri="{FF2B5EF4-FFF2-40B4-BE49-F238E27FC236}">
                <a16:creationId xmlns:a16="http://schemas.microsoft.com/office/drawing/2014/main" id="{75EDA1A5-A896-36DE-9804-9C53FA9B2B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964" y="62623"/>
            <a:ext cx="2842921" cy="1791026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computer, train&#10;&#10;AI-generated content may be incorrect.">
            <a:extLst>
              <a:ext uri="{FF2B5EF4-FFF2-40B4-BE49-F238E27FC236}">
                <a16:creationId xmlns:a16="http://schemas.microsoft.com/office/drawing/2014/main" id="{C37407DE-4D39-DDAC-3C27-786E3FF52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813" y="1853649"/>
            <a:ext cx="5018738" cy="3764052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CD2E2-EAA2-7B00-0696-B44CE27E0991}"/>
              </a:ext>
            </a:extLst>
          </p:cNvPr>
          <p:cNvSpPr txBox="1"/>
          <p:nvPr/>
        </p:nvSpPr>
        <p:spPr>
          <a:xfrm>
            <a:off x="8855700" y="1863577"/>
            <a:ext cx="2757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24 kA PS system </a:t>
            </a:r>
          </a:p>
        </p:txBody>
      </p:sp>
    </p:spTree>
    <p:extLst>
      <p:ext uri="{BB962C8B-B14F-4D97-AF65-F5344CB8AC3E}">
        <p14:creationId xmlns:p14="http://schemas.microsoft.com/office/powerpoint/2010/main" val="32715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68E38-02C8-AEB4-50CD-5EADE8C61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89" y="948559"/>
            <a:ext cx="5691849" cy="5234956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</a:rPr>
              <a:t>Field: 16 T design target with &gt;15% margin on the load line at 1.9 K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rgbClr val="000000"/>
                </a:solidFill>
              </a:rPr>
              <a:t>15 T is used as reference for operation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is based on past development and studies of block-coil dipoles (HD, FRESCA2 and HEPdipo) - Rutherford cable for the coils with shell-based structure with axial pre-load 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Quench Protection: energy extraction (resistor dump) is sufficient for safe magnet discharge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field length: 750 mm within 1% variation at 30 mm radius</a:t>
            </a:r>
          </a:p>
          <a:p>
            <a:endParaRPr lang="en-US" sz="2133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DABE9-2A15-D6DE-3CDC-813AB42A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Magnet  Specification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9DAD9-88A6-222F-6DE4-EA3F25568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6356" y="6502642"/>
            <a:ext cx="1126571" cy="242873"/>
          </a:xfrm>
        </p:spPr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1121-80D3-A9D8-CFB9-4B151A704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A052D-D05F-BFE4-AB66-5B81CD90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8B581-F51F-EAA2-7899-E8390949EA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482" y="489328"/>
            <a:ext cx="4768849" cy="238118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88F8A0-2977-3541-888D-EE971758BFDC}"/>
              </a:ext>
            </a:extLst>
          </p:cNvPr>
          <p:cNvSpPr txBox="1"/>
          <p:nvPr/>
        </p:nvSpPr>
        <p:spPr>
          <a:xfrm>
            <a:off x="199218" y="5952631"/>
            <a:ext cx="848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D. Arbelaez, P. Ferracin, R. Hafalia, P. Mallon, D. Martins Araujo, J. L. Rudeiros Fernandez, G. Vallone et al.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E57-B2AC-3741-BCB4-6CCA1A18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254" y="3126307"/>
            <a:ext cx="2590800" cy="2123797"/>
          </a:xfrm>
          <a:prstGeom prst="rect">
            <a:avLst/>
          </a:prstGeom>
          <a:effectLst/>
        </p:spPr>
      </p:pic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FE6B703D-5F52-EE44-9FDA-44A826D4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306478"/>
              </p:ext>
            </p:extLst>
          </p:nvPr>
        </p:nvGraphicFramePr>
        <p:xfrm>
          <a:off x="9176187" y="5210046"/>
          <a:ext cx="2583867" cy="72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390">
                  <a:extLst>
                    <a:ext uri="{9D8B030D-6E8A-4147-A177-3AD203B41FA5}">
                      <a16:colId xmlns:a16="http://schemas.microsoft.com/office/drawing/2014/main" val="1807207277"/>
                    </a:ext>
                  </a:extLst>
                </a:gridCol>
                <a:gridCol w="570307">
                  <a:extLst>
                    <a:ext uri="{9D8B030D-6E8A-4147-A177-3AD203B41FA5}">
                      <a16:colId xmlns:a16="http://schemas.microsoft.com/office/drawing/2014/main" val="893646140"/>
                    </a:ext>
                  </a:extLst>
                </a:gridCol>
                <a:gridCol w="706170">
                  <a:extLst>
                    <a:ext uri="{9D8B030D-6E8A-4147-A177-3AD203B41FA5}">
                      <a16:colId xmlns:a16="http://schemas.microsoft.com/office/drawing/2014/main" val="4185084133"/>
                    </a:ext>
                  </a:extLst>
                </a:gridCol>
              </a:tblGrid>
              <a:tr h="258651"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0000"/>
                          </a:solidFill>
                        </a:rPr>
                        <a:t>Shell OD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0000"/>
                          </a:solidFill>
                        </a:rPr>
                        <a:t>m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0000"/>
                          </a:solidFill>
                        </a:rPr>
                        <a:t>1.3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644822"/>
                  </a:ext>
                </a:extLst>
              </a:tr>
              <a:tr h="25865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Shell length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m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2.0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824022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Total length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m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</a:rPr>
                        <a:t>2.9</a:t>
                      </a:r>
                    </a:p>
                  </a:txBody>
                  <a:tcPr marL="45720" marR="45720" marT="18288" marB="18288">
                    <a:lnL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507549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64DCD1B-4FD9-1CC0-C6D6-9917CE651159}"/>
              </a:ext>
            </a:extLst>
          </p:cNvPr>
          <p:cNvGrpSpPr/>
          <p:nvPr/>
        </p:nvGrpSpPr>
        <p:grpSpPr>
          <a:xfrm>
            <a:off x="5918247" y="3186724"/>
            <a:ext cx="3107115" cy="2253208"/>
            <a:chOff x="4512239" y="1065409"/>
            <a:chExt cx="3869098" cy="34134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D6F6A4-F475-A8C1-0BF2-8326A4BC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1348541"/>
              <a:ext cx="3580737" cy="26609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F22E7A-3774-BAF6-CC33-450F8633D438}"/>
                </a:ext>
              </a:extLst>
            </p:cNvPr>
            <p:cNvSpPr txBox="1"/>
            <p:nvPr/>
          </p:nvSpPr>
          <p:spPr>
            <a:xfrm>
              <a:off x="6304569" y="3507898"/>
              <a:ext cx="2076768" cy="51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Layer 1: 40 turns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0F248F49-37F8-E8CA-201A-44AC7669E87B}"/>
                </a:ext>
              </a:extLst>
            </p:cNvPr>
            <p:cNvSpPr/>
            <p:nvPr/>
          </p:nvSpPr>
          <p:spPr bwMode="auto">
            <a:xfrm>
              <a:off x="7864262" y="1682052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0C894525-3679-2ABA-3C36-9E2CF02B48ED}"/>
                </a:ext>
              </a:extLst>
            </p:cNvPr>
            <p:cNvSpPr/>
            <p:nvPr/>
          </p:nvSpPr>
          <p:spPr bwMode="auto">
            <a:xfrm>
              <a:off x="8245262" y="2960060"/>
              <a:ext cx="93260" cy="992400"/>
            </a:xfrm>
            <a:prstGeom prst="righ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latin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3DEF43-09F9-AA3E-B102-20C786FBD77D}"/>
                </a:ext>
              </a:extLst>
            </p:cNvPr>
            <p:cNvSpPr txBox="1"/>
            <p:nvPr/>
          </p:nvSpPr>
          <p:spPr>
            <a:xfrm>
              <a:off x="6879694" y="3903746"/>
              <a:ext cx="1190861" cy="57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Coil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73C75E-FA22-7978-BF3E-2A786CE17960}"/>
                </a:ext>
              </a:extLst>
            </p:cNvPr>
            <p:cNvSpPr txBox="1"/>
            <p:nvPr/>
          </p:nvSpPr>
          <p:spPr>
            <a:xfrm>
              <a:off x="6325954" y="1065409"/>
              <a:ext cx="1029027" cy="57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Coil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2DBE2-B8C2-9393-353D-FE0B495BFA73}"/>
                </a:ext>
              </a:extLst>
            </p:cNvPr>
            <p:cNvSpPr txBox="1"/>
            <p:nvPr/>
          </p:nvSpPr>
          <p:spPr>
            <a:xfrm>
              <a:off x="6276816" y="2981361"/>
              <a:ext cx="2076768" cy="51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Layer 2: 40 turns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C54969-A86B-2435-73BC-54BC814EE0D6}"/>
                </a:ext>
              </a:extLst>
            </p:cNvPr>
            <p:cNvSpPr txBox="1"/>
            <p:nvPr/>
          </p:nvSpPr>
          <p:spPr>
            <a:xfrm>
              <a:off x="5802085" y="2235491"/>
              <a:ext cx="2076768" cy="51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Layer 3: 44 turns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BB6737-AD06-EA06-13FE-2E1B2BCF8F6C}"/>
                </a:ext>
              </a:extLst>
            </p:cNvPr>
            <p:cNvSpPr txBox="1"/>
            <p:nvPr/>
          </p:nvSpPr>
          <p:spPr>
            <a:xfrm>
              <a:off x="5787492" y="1675971"/>
              <a:ext cx="2076770" cy="51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Layer 4: 44 turns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5E5117D-DD77-5AD4-D12A-470DF806EF0B}"/>
                </a:ext>
              </a:extLst>
            </p:cNvPr>
            <p:cNvCxnSpPr/>
            <p:nvPr/>
          </p:nvCxnSpPr>
          <p:spPr bwMode="auto">
            <a:xfrm>
              <a:off x="4800600" y="2506604"/>
              <a:ext cx="100584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A53BC3-42B4-6F32-EBFB-A728156F2FB3}"/>
                </a:ext>
              </a:extLst>
            </p:cNvPr>
            <p:cNvSpPr txBox="1"/>
            <p:nvPr/>
          </p:nvSpPr>
          <p:spPr>
            <a:xfrm>
              <a:off x="4512239" y="1643396"/>
              <a:ext cx="1419510" cy="858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33"/>
                </a:spcAft>
              </a:pPr>
              <a:r>
                <a:rPr lang="en-US" sz="1333" dirty="0">
                  <a:solidFill>
                    <a:srgbClr val="FFFF00"/>
                  </a:solidFill>
                </a:rPr>
                <a:t>R</a:t>
              </a:r>
              <a:r>
                <a:rPr lang="en-US" sz="1333" baseline="-25000" dirty="0">
                  <a:solidFill>
                    <a:srgbClr val="FFFF00"/>
                  </a:solidFill>
                </a:rPr>
                <a:t>min</a:t>
              </a:r>
              <a:r>
                <a:rPr lang="en-US" sz="1333" dirty="0">
                  <a:solidFill>
                    <a:srgbClr val="FFFF00"/>
                  </a:solidFill>
                </a:rPr>
                <a:t>:</a:t>
              </a:r>
            </a:p>
            <a:p>
              <a:pPr algn="ctr">
                <a:spcAft>
                  <a:spcPts val="533"/>
                </a:spcAft>
              </a:pPr>
              <a:r>
                <a:rPr lang="en-US" sz="1333" dirty="0">
                  <a:solidFill>
                    <a:srgbClr val="FFFF00"/>
                  </a:solidFill>
                </a:rPr>
                <a:t>54 mm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2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AD01349-ED0A-8594-6703-767BB71D883E}"/>
              </a:ext>
            </a:extLst>
          </p:cNvPr>
          <p:cNvGrpSpPr/>
          <p:nvPr/>
        </p:nvGrpSpPr>
        <p:grpSpPr>
          <a:xfrm>
            <a:off x="7119718" y="231931"/>
            <a:ext cx="5122961" cy="6630588"/>
            <a:chOff x="5244142" y="201587"/>
            <a:chExt cx="3899858" cy="49729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8014A1-E3FE-A5C0-4FA3-F186524E0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142" y="201587"/>
              <a:ext cx="1783910" cy="497294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BE9684-FAD7-8DD9-0B25-6F1CA7E7D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3710" y="704334"/>
              <a:ext cx="2320290" cy="351897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185919-F1ED-0979-6087-F4248DA3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980" y="2010452"/>
              <a:ext cx="1764996" cy="247317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A526E-9B99-344D-6451-FDDE5FF0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83" y="791970"/>
            <a:ext cx="6643890" cy="2568605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</a:rPr>
              <a:t>We have a preliminary design of the anti-cryostat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</a:rPr>
              <a:t>Expected operational mode: field is perpendicular to the test sample 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aperture: (EDIPO) 144 mm (H) x 94 mm (V) 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Superimposed with 106 mm round for compatibility with FRESCA2 </a:t>
            </a:r>
          </a:p>
          <a:p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8C8CA-BE58-D961-118E-07D359447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Anti-cryostat and sample 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4298D-B6FB-8F60-F59F-84650BAC0F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341-79F2-7061-6B66-23D66FA24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EE53F-32F4-4F79-19EE-958119E8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B9EE93A-3453-6124-91AC-F31E961391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715" y="3998371"/>
            <a:ext cx="2126444" cy="149160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8B5EA1-63B2-5D98-6396-7B368D1D6B02}"/>
              </a:ext>
            </a:extLst>
          </p:cNvPr>
          <p:cNvCxnSpPr/>
          <p:nvPr/>
        </p:nvCxnSpPr>
        <p:spPr>
          <a:xfrm>
            <a:off x="3285774" y="3026639"/>
            <a:ext cx="0" cy="970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59EB27-DCF8-007D-46C8-07C75F068B5E}"/>
              </a:ext>
            </a:extLst>
          </p:cNvPr>
          <p:cNvCxnSpPr/>
          <p:nvPr/>
        </p:nvCxnSpPr>
        <p:spPr>
          <a:xfrm>
            <a:off x="3614482" y="3026639"/>
            <a:ext cx="0" cy="970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1AE3201-B24C-5D38-B7ED-730448F3C307}"/>
              </a:ext>
            </a:extLst>
          </p:cNvPr>
          <p:cNvCxnSpPr/>
          <p:nvPr/>
        </p:nvCxnSpPr>
        <p:spPr>
          <a:xfrm>
            <a:off x="3969972" y="3007710"/>
            <a:ext cx="0" cy="970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068228-952E-E64C-FCA5-2120C60B46E0}"/>
              </a:ext>
            </a:extLst>
          </p:cNvPr>
          <p:cNvCxnSpPr>
            <a:cxnSpLocks/>
          </p:cNvCxnSpPr>
          <p:nvPr/>
        </p:nvCxnSpPr>
        <p:spPr>
          <a:xfrm flipH="1">
            <a:off x="4817159" y="4523334"/>
            <a:ext cx="9940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480165-DE06-E49D-C4A1-255285D2A71C}"/>
              </a:ext>
            </a:extLst>
          </p:cNvPr>
          <p:cNvCxnSpPr>
            <a:cxnSpLocks/>
          </p:cNvCxnSpPr>
          <p:nvPr/>
        </p:nvCxnSpPr>
        <p:spPr>
          <a:xfrm flipH="1">
            <a:off x="1627492" y="4786997"/>
            <a:ext cx="99402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BD0E19-5F3B-D639-D9C5-BAB87B77AB0E}"/>
              </a:ext>
            </a:extLst>
          </p:cNvPr>
          <p:cNvCxnSpPr>
            <a:cxnSpLocks/>
          </p:cNvCxnSpPr>
          <p:nvPr/>
        </p:nvCxnSpPr>
        <p:spPr>
          <a:xfrm>
            <a:off x="1627492" y="4523334"/>
            <a:ext cx="106322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CE6D16-7439-E764-37B7-359EAC79A4EB}"/>
              </a:ext>
            </a:extLst>
          </p:cNvPr>
          <p:cNvCxnSpPr>
            <a:cxnSpLocks/>
          </p:cNvCxnSpPr>
          <p:nvPr/>
        </p:nvCxnSpPr>
        <p:spPr>
          <a:xfrm>
            <a:off x="4817159" y="4786997"/>
            <a:ext cx="1063222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E88DFB-3C0B-760E-4F49-BFE329207DD1}"/>
              </a:ext>
            </a:extLst>
          </p:cNvPr>
          <p:cNvSpPr txBox="1"/>
          <p:nvPr/>
        </p:nvSpPr>
        <p:spPr>
          <a:xfrm>
            <a:off x="4267606" y="3237501"/>
            <a:ext cx="12633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B=15 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619CD5-03C9-8B67-C4AC-0C32F0022D01}"/>
              </a:ext>
            </a:extLst>
          </p:cNvPr>
          <p:cNvSpPr txBox="1"/>
          <p:nvPr/>
        </p:nvSpPr>
        <p:spPr>
          <a:xfrm>
            <a:off x="1199378" y="3573920"/>
            <a:ext cx="25666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F=1.5MN/m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AA20B-6829-5C90-1E0C-9C5180D89C5B}"/>
              </a:ext>
            </a:extLst>
          </p:cNvPr>
          <p:cNvSpPr txBox="1"/>
          <p:nvPr/>
        </p:nvSpPr>
        <p:spPr>
          <a:xfrm>
            <a:off x="2891971" y="5873616"/>
            <a:ext cx="212644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I</a:t>
            </a:r>
            <a:r>
              <a:rPr lang="en-US" sz="2133" baseline="-25000" dirty="0"/>
              <a:t>max</a:t>
            </a:r>
            <a:r>
              <a:rPr lang="en-US" sz="2133" dirty="0"/>
              <a:t>=100 kA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3A533-C938-CD95-287E-52A11DA9939A}"/>
              </a:ext>
            </a:extLst>
          </p:cNvPr>
          <p:cNvSpPr txBox="1"/>
          <p:nvPr/>
        </p:nvSpPr>
        <p:spPr>
          <a:xfrm>
            <a:off x="2974152" y="5404602"/>
            <a:ext cx="228193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EDIPO/Sultan configuration </a:t>
            </a:r>
          </a:p>
        </p:txBody>
      </p:sp>
      <p:pic>
        <p:nvPicPr>
          <p:cNvPr id="18" name="Picture 17" descr="A picture containing music, wheel&#10;&#10;AI-generated content may be incorrect.">
            <a:extLst>
              <a:ext uri="{FF2B5EF4-FFF2-40B4-BE49-F238E27FC236}">
                <a16:creationId xmlns:a16="http://schemas.microsoft.com/office/drawing/2014/main" id="{760ADF36-81AF-6805-FA9C-AC099877C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178" y="4525356"/>
            <a:ext cx="493122" cy="510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music, wheel&#10;&#10;AI-generated content may be incorrect.">
            <a:extLst>
              <a:ext uri="{FF2B5EF4-FFF2-40B4-BE49-F238E27FC236}">
                <a16:creationId xmlns:a16="http://schemas.microsoft.com/office/drawing/2014/main" id="{D39BF3DF-7531-ED59-2101-FAA39EB8A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270" y="4503152"/>
            <a:ext cx="493122" cy="510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D21E8A5-8912-4D70-FB10-B0DBA0B4F2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014" y="3912995"/>
            <a:ext cx="2126444" cy="1491607"/>
          </a:xfrm>
          <a:prstGeom prst="rect">
            <a:avLst/>
          </a:prstGeom>
        </p:spPr>
      </p:pic>
      <p:pic>
        <p:nvPicPr>
          <p:cNvPr id="8" name="Picture 7" descr="A picture containing music, wheel&#10;&#10;AI-generated content may be incorrect.">
            <a:extLst>
              <a:ext uri="{FF2B5EF4-FFF2-40B4-BE49-F238E27FC236}">
                <a16:creationId xmlns:a16="http://schemas.microsoft.com/office/drawing/2014/main" id="{056FCE04-CEB6-A459-06B2-CFF626F84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386" y="4419175"/>
            <a:ext cx="493122" cy="510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music, wheel&#10;&#10;AI-generated content may be incorrect.">
            <a:extLst>
              <a:ext uri="{FF2B5EF4-FFF2-40B4-BE49-F238E27FC236}">
                <a16:creationId xmlns:a16="http://schemas.microsoft.com/office/drawing/2014/main" id="{E3EAF42A-448B-79CB-8ACC-FA81950F7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179" y="4412492"/>
            <a:ext cx="493122" cy="510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676683-98B7-9B39-51C5-939073EB1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7EF1E-FF0C-B2DD-5842-F4A84BE05618}"/>
              </a:ext>
            </a:extLst>
          </p:cNvPr>
          <p:cNvSpPr/>
          <p:nvPr/>
        </p:nvSpPr>
        <p:spPr>
          <a:xfrm rot="16200000">
            <a:off x="4195502" y="-34382"/>
            <a:ext cx="409158" cy="7236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190F1-4027-4F56-CE94-D4D7310AE283}"/>
              </a:ext>
            </a:extLst>
          </p:cNvPr>
          <p:cNvSpPr/>
          <p:nvPr/>
        </p:nvSpPr>
        <p:spPr>
          <a:xfrm rot="16200000">
            <a:off x="4198155" y="-2480251"/>
            <a:ext cx="411480" cy="72366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9ACA7-0C2F-D2B7-2A3B-8815B09B0640}"/>
              </a:ext>
            </a:extLst>
          </p:cNvPr>
          <p:cNvSpPr txBox="1"/>
          <p:nvPr/>
        </p:nvSpPr>
        <p:spPr>
          <a:xfrm>
            <a:off x="779100" y="3442648"/>
            <a:ext cx="7236680" cy="306366"/>
          </a:xfrm>
          <a:prstGeom prst="rect">
            <a:avLst/>
          </a:prstGeom>
          <a:noFill/>
        </p:spPr>
        <p:txBody>
          <a:bodyPr wrap="square" lIns="18288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i="0" kern="1200" spc="-5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2. Fermilab Test Facility for U.S. Fusion Programs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3AB5E0A5-8232-3AA4-AE64-10C14C8F8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B74BA4-C727-F5E6-760B-D699959FFBD3}"/>
              </a:ext>
            </a:extLst>
          </p:cNvPr>
          <p:cNvSpPr txBox="1"/>
          <p:nvPr/>
        </p:nvSpPr>
        <p:spPr>
          <a:xfrm>
            <a:off x="924305" y="299093"/>
            <a:ext cx="74508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3200" b="1" spc="-50" dirty="0">
                <a:latin typeface="Helvetica" pitchFamily="2" charset="0"/>
              </a:rPr>
              <a:t>Outline</a:t>
            </a:r>
            <a:endParaRPr lang="en-US" sz="3200" b="1" spc="-50" baseline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3913F-CEB7-7CC3-7D9F-F34464ED9D37}"/>
              </a:ext>
            </a:extLst>
          </p:cNvPr>
          <p:cNvSpPr txBox="1"/>
          <p:nvPr/>
        </p:nvSpPr>
        <p:spPr>
          <a:xfrm>
            <a:off x="781741" y="1006424"/>
            <a:ext cx="7450835" cy="306366"/>
          </a:xfrm>
          <a:prstGeom prst="rect">
            <a:avLst/>
          </a:prstGeom>
          <a:noFill/>
        </p:spPr>
        <p:txBody>
          <a:bodyPr wrap="square" lIns="18288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i="0" kern="1200" spc="-5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rPr>
              <a:t>1. U.S. Magnet Development Program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50F59-200A-17F5-C588-06F132EC1D60}"/>
              </a:ext>
            </a:extLst>
          </p:cNvPr>
          <p:cNvSpPr txBox="1"/>
          <p:nvPr/>
        </p:nvSpPr>
        <p:spPr>
          <a:xfrm>
            <a:off x="753792" y="3895333"/>
            <a:ext cx="7268443" cy="2616101"/>
          </a:xfrm>
          <a:prstGeom prst="rect">
            <a:avLst/>
          </a:prstGeom>
          <a:noFill/>
        </p:spPr>
        <p:txBody>
          <a:bodyPr wrap="square" lIns="182880" tIns="0" rIns="0" bIns="0" rtlCol="0" anchor="t">
            <a:spAutoFit/>
          </a:bodyPr>
          <a:lstStyle/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Summary  of the test facilities </a:t>
            </a:r>
          </a:p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New test facility at Fermilab 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Parameters and operational modes</a:t>
            </a:r>
          </a:p>
          <a:p>
            <a:pPr marL="742950" lvl="1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Status	</a:t>
            </a:r>
          </a:p>
          <a:p>
            <a:pPr marL="1200150" lvl="2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Test pit construction </a:t>
            </a:r>
          </a:p>
          <a:p>
            <a:pPr marL="1200150" lvl="2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Cryostat  </a:t>
            </a:r>
          </a:p>
          <a:p>
            <a:pPr marL="1200150" lvl="2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Quench protection and monitoring systems (QP/QM) </a:t>
            </a:r>
          </a:p>
          <a:p>
            <a:pPr marL="1200150" lvl="2" indent="-285750"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Power supplies   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15 T dipole (TFD)  and test insert, cable (sample) holder, anti-cryostat design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Short Summary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770E32-D23F-FF59-D4F4-D6B0858E5C9C}"/>
              </a:ext>
            </a:extLst>
          </p:cNvPr>
          <p:cNvSpPr txBox="1"/>
          <p:nvPr/>
        </p:nvSpPr>
        <p:spPr>
          <a:xfrm>
            <a:off x="747337" y="1781052"/>
            <a:ext cx="7268443" cy="1015663"/>
          </a:xfrm>
          <a:prstGeom prst="rect">
            <a:avLst/>
          </a:prstGeom>
          <a:noFill/>
        </p:spPr>
        <p:txBody>
          <a:bodyPr wrap="square" lIns="182880" tIns="0" rIns="0" bIns="0" rtlCol="0" anchor="t">
            <a:spAutoFit/>
          </a:bodyPr>
          <a:lstStyle/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Magnet needs of future colliders</a:t>
            </a:r>
          </a:p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The US Magnet Development Program</a:t>
            </a:r>
          </a:p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 Recent major accomplishments</a:t>
            </a:r>
          </a:p>
          <a:p>
            <a:pPr marL="234950" lvl="0" indent="-234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sz="1400" b="1" kern="1200" spc="-1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rPr>
              <a:t>Short Summary</a:t>
            </a:r>
          </a:p>
        </p:txBody>
      </p:sp>
      <p:pic>
        <p:nvPicPr>
          <p:cNvPr id="23" name="Picture 22" descr="A picture containing blue, engine&#10;&#10;AI-generated content may be incorrect.">
            <a:extLst>
              <a:ext uri="{FF2B5EF4-FFF2-40B4-BE49-F238E27FC236}">
                <a16:creationId xmlns:a16="http://schemas.microsoft.com/office/drawing/2014/main" id="{783AEA01-F339-B889-1F97-A7C5D376C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840" y="932348"/>
            <a:ext cx="3121171" cy="2496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BA3D75-B367-C99A-A465-7C9A0A062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840" y="3834658"/>
            <a:ext cx="3121171" cy="2521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8BC48D4-35A4-F347-F0E9-114A2C00BC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73E6D721-CEC8-0294-FECB-E1CC4B6EF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G. Velev | 80th Anniversary of the Department of Atomic Physics at Sofia University</a:t>
            </a:r>
          </a:p>
        </p:txBody>
      </p:sp>
    </p:spTree>
    <p:extLst>
      <p:ext uri="{BB962C8B-B14F-4D97-AF65-F5344CB8AC3E}">
        <p14:creationId xmlns:p14="http://schemas.microsoft.com/office/powerpoint/2010/main" val="393055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D53732-67A6-354F-9A93-9B79C3967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9" y="742854"/>
            <a:ext cx="11695041" cy="5761361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en-US" sz="22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USA fusion community has been exploring the use of  high-temperature superconducting (HTS) magnets for smaller Tokamak devices</a:t>
            </a:r>
          </a:p>
          <a:p>
            <a:pPr>
              <a:buClr>
                <a:srgbClr val="000000"/>
              </a:buClr>
            </a:pPr>
            <a:r>
              <a:rPr lang="en-US" sz="22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existing  test facility will provide testing capabilities for  SC cables, similar or better to  EDIPO and SULTAN</a:t>
            </a:r>
          </a:p>
          <a:p>
            <a:pPr>
              <a:buClr>
                <a:srgbClr val="000000"/>
              </a:buClr>
            </a:pPr>
            <a:r>
              <a:rPr lang="en-US" sz="2133" dirty="0">
                <a:solidFill>
                  <a:schemeClr val="tx1"/>
                </a:solidFill>
              </a:rPr>
              <a:t>US DOE Offices of High Energy Physics  and Fusion Energy Sciences  joined their effort to build  HTS cable-testing facility at Fermilab:</a:t>
            </a:r>
            <a:endParaRPr lang="en-US" sz="2267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 pit construction is done  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 is installed. 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QP system is a close copy of Fermilab’s mu2e experiment production systems 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supplies are expected in May.  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anticrystal/sample holder is in preliminary design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current estimation of the stand completion of TF is the fall 2028, with TF magnet - 2029. </a:t>
            </a:r>
          </a:p>
          <a:p>
            <a:pPr lvl="1">
              <a:buClr>
                <a:srgbClr val="000000"/>
              </a:buClr>
            </a:pP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experience in the SC magnets and </a:t>
            </a:r>
            <a:r>
              <a:rPr lang="en-US" sz="1867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867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technologies, Fermilab LBNL are fully committed to support  in the US fusion community with a near-term goal to build and operate a SC cable testing  facility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3CD49-2149-5A4B-B4E8-B131B1EF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31F66-2E16-5640-8B90-934F62085B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EF619-65B1-BF43-87F7-D01F0E86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84455-C290-734F-B71E-FCAAD30D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AA32B-9FB8-E748-D03A-15C987AD8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aby bison 2024">
            <a:extLst>
              <a:ext uri="{FF2B5EF4-FFF2-40B4-BE49-F238E27FC236}">
                <a16:creationId xmlns:a16="http://schemas.microsoft.com/office/drawing/2014/main" id="{851FEF61-1662-48FD-0F30-6D21BA52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3577" y="0"/>
            <a:ext cx="10464846" cy="634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7D44F6-9398-90E4-5578-C005ECB2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34" y="780952"/>
            <a:ext cx="2602825" cy="572848"/>
          </a:xfrm>
        </p:spPr>
        <p:txBody>
          <a:bodyPr/>
          <a:lstStyle/>
          <a:p>
            <a:r>
              <a:rPr lang="en-US" sz="3200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351E-4CF7-4351-755F-D654385CF7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C76D5-3858-FD1C-5AB3-563C708A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BEFC0-8685-42DD-6CC1-F448E68F4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6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97BA9-53BD-CBE6-5AEB-2C583BDB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65" y="2592916"/>
            <a:ext cx="2797428" cy="427877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D319-365A-3123-B489-7719222D1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8117A-1917-C148-70B2-7462A0138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9E3F-62F6-B291-9114-6EDAA9E4B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C9AC3-FE8E-0459-F3A5-BF6AD665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3D537-C1AE-9309-6636-491F72D7DF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/>
              <a:pPr>
                <a:defRPr/>
              </a:pPr>
              <a:t>4/17/26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07888-05D0-1E7D-673C-9591C2DE5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C299EE-7913-F2FA-0A5B-87E796D2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8" y="54957"/>
            <a:ext cx="1321778" cy="605211"/>
          </a:xfrm>
        </p:spPr>
        <p:txBody>
          <a:bodyPr/>
          <a:lstStyle/>
          <a:p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Nb-Ti </a:t>
            </a:r>
            <a:b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tx1"/>
                </a:solidFill>
                <a:cs typeface="Arial" panose="020B0604020202020204" pitchFamily="34" charset="0"/>
              </a:rPr>
              <a:t>(round wire):</a:t>
            </a:r>
            <a:endParaRPr lang="en-US" altLang="en-US" sz="2000" i="1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F0B350-9FF0-1945-9562-6F72C3385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8" t="3889"/>
          <a:stretch>
            <a:fillRect/>
          </a:stretch>
        </p:blipFill>
        <p:spPr>
          <a:xfrm>
            <a:off x="1432559" y="80240"/>
            <a:ext cx="4583724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09F64F-4639-FD2F-4E54-958424943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3267" y="110911"/>
            <a:ext cx="3700300" cy="2743200"/>
          </a:xfrm>
          <a:prstGeom prst="rect">
            <a:avLst/>
          </a:prstGeom>
        </p:spPr>
      </p:pic>
      <p:sp>
        <p:nvSpPr>
          <p:cNvPr id="14" name="Title 6">
            <a:extLst>
              <a:ext uri="{FF2B5EF4-FFF2-40B4-BE49-F238E27FC236}">
                <a16:creationId xmlns:a16="http://schemas.microsoft.com/office/drawing/2014/main" id="{1401E227-BD88-C162-4A89-6C7C31E59349}"/>
              </a:ext>
            </a:extLst>
          </p:cNvPr>
          <p:cNvSpPr txBox="1">
            <a:spLocks/>
          </p:cNvSpPr>
          <p:nvPr/>
        </p:nvSpPr>
        <p:spPr>
          <a:xfrm>
            <a:off x="6587782" y="65000"/>
            <a:ext cx="1321778" cy="59516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Nb</a:t>
            </a:r>
            <a:r>
              <a:rPr lang="en-US" altLang="en-US" sz="2000" baseline="-250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Sn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(round wire)</a:t>
            </a:r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altLang="en-US" sz="2000" i="1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E9755-75B2-D9CD-784D-ADC60C3D7A46}"/>
              </a:ext>
            </a:extLst>
          </p:cNvPr>
          <p:cNvSpPr txBox="1"/>
          <p:nvPr/>
        </p:nvSpPr>
        <p:spPr>
          <a:xfrm>
            <a:off x="6306631" y="678180"/>
            <a:ext cx="19305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Helvetica" pitchFamily="2" charset="0"/>
              </a:rPr>
              <a:t>Nb</a:t>
            </a:r>
            <a:r>
              <a:rPr lang="en-US" sz="1050" b="1" baseline="-25000" dirty="0">
                <a:latin typeface="Helvetica" pitchFamily="2" charset="0"/>
              </a:rPr>
              <a:t>3</a:t>
            </a:r>
            <a:r>
              <a:rPr lang="en-US" sz="1050" b="1" dirty="0">
                <a:latin typeface="Helvetica" pitchFamily="2" charset="0"/>
              </a:rPr>
              <a:t>Sn has four major production routes (i.e., four types of wires): bronze-process, single-barrier internal-tin, restack-rod-process (RRP), and powder-in-tube (PIT). Here the schematic for the RRP type is shown. </a:t>
            </a:r>
          </a:p>
          <a:p>
            <a:r>
              <a:rPr lang="en-US" sz="1050" b="1" dirty="0">
                <a:latin typeface="Helvetica" pitchFamily="2" charset="0"/>
              </a:rPr>
              <a:t>(a)-(c): production of a </a:t>
            </a:r>
            <a:r>
              <a:rPr lang="en-US" sz="1050" b="1" dirty="0" err="1">
                <a:latin typeface="Helvetica" pitchFamily="2" charset="0"/>
              </a:rPr>
              <a:t>subelement</a:t>
            </a:r>
            <a:r>
              <a:rPr lang="en-US" sz="1050" b="1" dirty="0">
                <a:latin typeface="Helvetica" pitchFamily="2" charset="0"/>
              </a:rPr>
              <a:t>. (d): Stacking of </a:t>
            </a:r>
            <a:r>
              <a:rPr lang="en-US" sz="1050" b="1" dirty="0" err="1">
                <a:latin typeface="Helvetica" pitchFamily="2" charset="0"/>
              </a:rPr>
              <a:t>subelements</a:t>
            </a:r>
            <a:r>
              <a:rPr lang="en-US" sz="1050" b="1" dirty="0">
                <a:latin typeface="Helvetica" pitchFamily="2" charset="0"/>
              </a:rPr>
              <a:t> into a Cu can to form an RRP billet. There are typically 50-200 Nb</a:t>
            </a:r>
            <a:r>
              <a:rPr lang="en-US" sz="1050" b="1" baseline="-25000" dirty="0">
                <a:latin typeface="Helvetica" pitchFamily="2" charset="0"/>
              </a:rPr>
              <a:t>3</a:t>
            </a:r>
            <a:r>
              <a:rPr lang="en-US" sz="1050" b="1" dirty="0">
                <a:latin typeface="Helvetica" pitchFamily="2" charset="0"/>
              </a:rPr>
              <a:t>Sn </a:t>
            </a:r>
            <a:r>
              <a:rPr lang="en-US" sz="1050" b="1" dirty="0" err="1">
                <a:latin typeface="Helvetica" pitchFamily="2" charset="0"/>
              </a:rPr>
              <a:t>subelements</a:t>
            </a:r>
            <a:r>
              <a:rPr lang="en-US" sz="1050" b="1" dirty="0">
                <a:latin typeface="Helvetica" pitchFamily="2" charset="0"/>
              </a:rPr>
              <a:t> embedded in the Cu matrix.</a:t>
            </a:r>
          </a:p>
        </p:txBody>
      </p:sp>
      <p:pic>
        <p:nvPicPr>
          <p:cNvPr id="1026" name="Picture 2" descr="PDF] Processing of Bi-2212 and Nb 3 Sn superconductors studied in ...">
            <a:extLst>
              <a:ext uri="{FF2B5EF4-FFF2-40B4-BE49-F238E27FC236}">
                <a16:creationId xmlns:a16="http://schemas.microsoft.com/office/drawing/2014/main" id="{000B0DAA-FF71-3AE3-B20A-9D9A4E0AB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669" y="3514172"/>
            <a:ext cx="27276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A98E0-7B06-E083-7558-DBED599AB8E6}"/>
              </a:ext>
            </a:extLst>
          </p:cNvPr>
          <p:cNvSpPr txBox="1"/>
          <p:nvPr/>
        </p:nvSpPr>
        <p:spPr>
          <a:xfrm>
            <a:off x="67386" y="4368161"/>
            <a:ext cx="2058594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Helvetica" pitchFamily="2" charset="0"/>
              </a:rPr>
              <a:t>A Bi-2212 wire is composed of hundreds to thousands of Bi-2212 filaments (made from Bi-2212 powder) embedded in the silver matrix. </a:t>
            </a:r>
          </a:p>
          <a:p>
            <a:endParaRPr lang="en-US" sz="1050" b="1" dirty="0">
              <a:latin typeface="Helvetica" pitchFamily="2" charset="0"/>
            </a:endParaRPr>
          </a:p>
          <a:p>
            <a:r>
              <a:rPr lang="en-US" sz="1050" b="1" dirty="0">
                <a:latin typeface="Helvetica" pitchFamily="2" charset="0"/>
              </a:rPr>
              <a:t>Note: the outer sheath tube can sometimes be made of Ag-0.2wt.%Mg alloy instead of pure Ag, in order to improve wire strength. 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17C1FE79-CD20-1206-94F7-D55D709D193E}"/>
              </a:ext>
            </a:extLst>
          </p:cNvPr>
          <p:cNvSpPr txBox="1">
            <a:spLocks/>
          </p:cNvSpPr>
          <p:nvPr/>
        </p:nvSpPr>
        <p:spPr>
          <a:xfrm>
            <a:off x="264172" y="3688924"/>
            <a:ext cx="1321778" cy="59516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Bi-2212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(round wire)</a:t>
            </a:r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altLang="en-US" sz="2000" i="1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FEFC6301-DB40-651B-90FF-3AB1DC66EDAC}"/>
              </a:ext>
            </a:extLst>
          </p:cNvPr>
          <p:cNvSpPr txBox="1">
            <a:spLocks/>
          </p:cNvSpPr>
          <p:nvPr/>
        </p:nvSpPr>
        <p:spPr>
          <a:xfrm>
            <a:off x="6862509" y="3808548"/>
            <a:ext cx="1852648" cy="25357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000" dirty="0" err="1">
                <a:solidFill>
                  <a:schemeClr val="tx1"/>
                </a:solidFill>
                <a:cs typeface="Arial" panose="020B0604020202020204" pitchFamily="34" charset="0"/>
              </a:rPr>
              <a:t>ReBCO</a:t>
            </a:r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(tape)</a:t>
            </a:r>
            <a:r>
              <a:rPr lang="en-US" alt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altLang="en-US" sz="2000" i="1" baseline="-25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2B21AF-101A-B8E6-334C-673DC77A4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2522" y="3218016"/>
            <a:ext cx="3255228" cy="10972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35D61F-7B76-2F3B-C6CA-6FEAD9EDFCA5}"/>
              </a:ext>
            </a:extLst>
          </p:cNvPr>
          <p:cNvSpPr txBox="1"/>
          <p:nvPr/>
        </p:nvSpPr>
        <p:spPr>
          <a:xfrm>
            <a:off x="5936185" y="4409802"/>
            <a:ext cx="18526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Helvetica" pitchFamily="2" charset="0"/>
              </a:rPr>
              <a:t>Thicknesses of the layers (which can vary):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ECB11E-40C7-9E71-DE1A-340C6FD92ABE}"/>
              </a:ext>
            </a:extLst>
          </p:cNvPr>
          <p:cNvGrpSpPr/>
          <p:nvPr/>
        </p:nvGrpSpPr>
        <p:grpSpPr>
          <a:xfrm>
            <a:off x="7823836" y="4409802"/>
            <a:ext cx="2945478" cy="1828800"/>
            <a:chOff x="7823836" y="4289036"/>
            <a:chExt cx="2945478" cy="18288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C03AD77-46DB-52F2-CAD4-62A13AEA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3836" y="4289036"/>
              <a:ext cx="2370667" cy="1828800"/>
            </a:xfrm>
            <a:prstGeom prst="rect">
              <a:avLst/>
            </a:prstGeom>
          </p:spPr>
        </p:pic>
        <p:sp>
          <p:nvSpPr>
            <p:cNvPr id="25" name="Right Brace 24">
              <a:extLst>
                <a:ext uri="{FF2B5EF4-FFF2-40B4-BE49-F238E27FC236}">
                  <a16:creationId xmlns:a16="http://schemas.microsoft.com/office/drawing/2014/main" id="{23D620FD-48CB-40B3-7AF8-582E3323F068}"/>
                </a:ext>
              </a:extLst>
            </p:cNvPr>
            <p:cNvSpPr/>
            <p:nvPr/>
          </p:nvSpPr>
          <p:spPr>
            <a:xfrm>
              <a:off x="10211661" y="4825904"/>
              <a:ext cx="168363" cy="914400"/>
            </a:xfrm>
            <a:prstGeom prst="rightBrace">
              <a:avLst/>
            </a:prstGeom>
            <a:ln>
              <a:solidFill>
                <a:srgbClr val="C00000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34F844-75F9-C906-0DEE-C97CE3076CDD}"/>
                </a:ext>
              </a:extLst>
            </p:cNvPr>
            <p:cNvSpPr txBox="1"/>
            <p:nvPr/>
          </p:nvSpPr>
          <p:spPr>
            <a:xfrm>
              <a:off x="10424669" y="5205228"/>
              <a:ext cx="344645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C00000"/>
                  </a:solidFill>
                  <a:latin typeface="Helvetica" pitchFamily="2" charset="0"/>
                </a:rPr>
                <a:t>buffer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6AFB47-507C-0BB5-4E60-AE7A629B826C}"/>
              </a:ext>
            </a:extLst>
          </p:cNvPr>
          <p:cNvCxnSpPr>
            <a:cxnSpLocks/>
          </p:cNvCxnSpPr>
          <p:nvPr/>
        </p:nvCxnSpPr>
        <p:spPr>
          <a:xfrm flipH="1" flipV="1">
            <a:off x="10008093" y="1657165"/>
            <a:ext cx="544497" cy="485313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D9FA1E-21E9-DD9C-52FD-A6FD94C148FE}"/>
              </a:ext>
            </a:extLst>
          </p:cNvPr>
          <p:cNvCxnSpPr>
            <a:cxnSpLocks/>
          </p:cNvCxnSpPr>
          <p:nvPr/>
        </p:nvCxnSpPr>
        <p:spPr>
          <a:xfrm flipH="1">
            <a:off x="9931179" y="2213498"/>
            <a:ext cx="618452" cy="545605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outerShdw dist="20000" dir="540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A2A28B6-CBC5-5AA1-15CE-E7DFFFCABF40}"/>
              </a:ext>
            </a:extLst>
          </p:cNvPr>
          <p:cNvSpPr txBox="1"/>
          <p:nvPr/>
        </p:nvSpPr>
        <p:spPr>
          <a:xfrm>
            <a:off x="0" y="751857"/>
            <a:ext cx="11963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Helvetica" pitchFamily="2" charset="0"/>
              </a:rPr>
              <a:t>A Nb-Ti wire is composed of thousands of Nb-Ti filaments embedded in the Cu matrix.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05B17-D1E1-2266-7071-2397C23B079D}"/>
              </a:ext>
            </a:extLst>
          </p:cNvPr>
          <p:cNvSpPr txBox="1">
            <a:spLocks/>
          </p:cNvSpPr>
          <p:nvPr/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914400" rtl="0" eaLnBrk="1" latinLnBrk="0" hangingPunct="1">
              <a:defRPr lang="en-US"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6548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3883" y="2904269"/>
            <a:ext cx="217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Coil winding and curing using ceramic binder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8152" y="2877882"/>
            <a:ext cx="213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Coil lead splicing and epoxy impregnation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7587" y="3608033"/>
            <a:ext cx="2113082" cy="14711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35211" y="2881377"/>
            <a:ext cx="2145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Coil reaction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043" y="1258621"/>
            <a:ext cx="2011370" cy="1617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2138" y="1270390"/>
            <a:ext cx="2043404" cy="16236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693" y="3227745"/>
            <a:ext cx="2011139" cy="1856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51" y="1270390"/>
            <a:ext cx="2141248" cy="1605936"/>
          </a:xfrm>
          <a:prstGeom prst="rect">
            <a:avLst/>
          </a:prstGeom>
        </p:spPr>
      </p:pic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971" y="3404597"/>
            <a:ext cx="2110824" cy="1583118"/>
          </a:xfrm>
        </p:spPr>
      </p:pic>
      <p:sp>
        <p:nvSpPr>
          <p:cNvPr id="28" name="TextBox 27"/>
          <p:cNvSpPr txBox="1"/>
          <p:nvPr/>
        </p:nvSpPr>
        <p:spPr>
          <a:xfrm>
            <a:off x="8295177" y="3489043"/>
            <a:ext cx="2134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Coil instrumentation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8401558" y="2985865"/>
            <a:ext cx="2134672" cy="530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Coil size control, accuracy ~10 microns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84544" y="5401925"/>
            <a:ext cx="6704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8" indent="-28573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F497D"/>
                </a:solidFill>
              </a:rPr>
              <a:t>Coil fabrication -  approximately 3 months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136" y="3835915"/>
            <a:ext cx="2198978" cy="1112381"/>
          </a:xfrm>
          <a:prstGeom prst="rect">
            <a:avLst/>
          </a:prstGeom>
        </p:spPr>
      </p:pic>
      <p:pic>
        <p:nvPicPr>
          <p:cNvPr id="23" name="Picture 22" descr="A picture containing indoor, floor, building&#10;&#10;Description automatically generated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641" y="1256587"/>
            <a:ext cx="1966207" cy="1778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DA7FA-44DE-FA45-96A7-53881BE3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/>
              <a:t>Coil fabrication  and instrumentation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DBCBC-2152-4141-9258-AAEB9D4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Velev, General Accelerator R&amp;D Review</a:t>
            </a:r>
            <a:endParaRPr lang="en-US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4A5-BF68-AF4E-A3A4-FA2082E1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19/11/19</a:t>
            </a:r>
          </a:p>
        </p:txBody>
      </p:sp>
    </p:spTree>
    <p:extLst>
      <p:ext uri="{BB962C8B-B14F-4D97-AF65-F5344CB8AC3E}">
        <p14:creationId xmlns:p14="http://schemas.microsoft.com/office/powerpoint/2010/main" val="4038638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1424F-73B9-4EC9-8D19-5EAAE7AA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80" dirty="0"/>
              <a:t>Coil assembly, yoking and skinning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2C60F-AD83-4A3D-B670-28F0B2F7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89A6-592F-4BED-8117-A017FE3FB61D}" type="slidenum">
              <a:rPr lang="en-US" smtClean="0"/>
              <a:t>35</a:t>
            </a:fld>
            <a:endParaRPr lang="en-US"/>
          </a:p>
        </p:txBody>
      </p:sp>
      <p:pic>
        <p:nvPicPr>
          <p:cNvPr id="16" name="Picture 15" descr="A picture containing indoor, building, floor, person&#10;&#10;Description automatically generated">
            <a:extLst>
              <a:ext uri="{FF2B5EF4-FFF2-40B4-BE49-F238E27FC236}">
                <a16:creationId xmlns:a16="http://schemas.microsoft.com/office/drawing/2014/main" id="{2A45B466-7E3F-4067-A879-4C0B7CBF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252" y="1209764"/>
            <a:ext cx="2411092" cy="2266991"/>
          </a:xfrm>
          <a:prstGeom prst="rect">
            <a:avLst/>
          </a:prstGeom>
        </p:spPr>
      </p:pic>
      <p:pic>
        <p:nvPicPr>
          <p:cNvPr id="22" name="Picture 21" descr="A close up of a machine&#10;&#10;Description automatically generated">
            <a:extLst>
              <a:ext uri="{FF2B5EF4-FFF2-40B4-BE49-F238E27FC236}">
                <a16:creationId xmlns:a16="http://schemas.microsoft.com/office/drawing/2014/main" id="{F1171B71-2178-4B90-871D-16E2A45D3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3573" y="1209763"/>
            <a:ext cx="3324443" cy="264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578" y="4225378"/>
            <a:ext cx="2771456" cy="2021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9657" y="1258284"/>
            <a:ext cx="2582950" cy="2543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3970" y="4138012"/>
            <a:ext cx="2430004" cy="2206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607" y="4371522"/>
            <a:ext cx="3339547" cy="17804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9D79F-A1CE-1F45-B970-CE11C694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Velev, General Accelerator R&amp;D Review</a:t>
            </a:r>
            <a:endParaRPr lang="en-US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31A86-157A-9444-8D15-7DEBEA37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19/11/19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ADBC9B7-1FEB-0B4E-93EF-9D5FE5AEDD37}"/>
              </a:ext>
            </a:extLst>
          </p:cNvPr>
          <p:cNvSpPr/>
          <p:nvPr/>
        </p:nvSpPr>
        <p:spPr>
          <a:xfrm>
            <a:off x="4125344" y="2367816"/>
            <a:ext cx="258229" cy="30030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3E47658-3753-5D44-8B07-569A6A0B5705}"/>
              </a:ext>
            </a:extLst>
          </p:cNvPr>
          <p:cNvSpPr/>
          <p:nvPr/>
        </p:nvSpPr>
        <p:spPr>
          <a:xfrm>
            <a:off x="7673155" y="2386468"/>
            <a:ext cx="258229" cy="30030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6931F61-E158-EB4C-BD80-D7D8E968CED8}"/>
              </a:ext>
            </a:extLst>
          </p:cNvPr>
          <p:cNvSpPr/>
          <p:nvPr/>
        </p:nvSpPr>
        <p:spPr>
          <a:xfrm rot="10800000">
            <a:off x="4085234" y="4793162"/>
            <a:ext cx="258229" cy="30030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64B781D-A541-944E-9B53-5A6A62A07E01}"/>
              </a:ext>
            </a:extLst>
          </p:cNvPr>
          <p:cNvSpPr/>
          <p:nvPr/>
        </p:nvSpPr>
        <p:spPr>
          <a:xfrm rot="10800000">
            <a:off x="7708016" y="4982761"/>
            <a:ext cx="258229" cy="30030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3A580B5-3A9E-BF47-971B-390150035EA8}"/>
              </a:ext>
            </a:extLst>
          </p:cNvPr>
          <p:cNvSpPr/>
          <p:nvPr/>
        </p:nvSpPr>
        <p:spPr>
          <a:xfrm rot="5400000">
            <a:off x="9064533" y="3779886"/>
            <a:ext cx="258229" cy="30030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418736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679" y="306022"/>
            <a:ext cx="11307513" cy="433527"/>
          </a:xfrm>
        </p:spPr>
        <p:txBody>
          <a:bodyPr>
            <a:normAutofit fontScale="90000"/>
          </a:bodyPr>
          <a:lstStyle/>
          <a:p>
            <a:r>
              <a:rPr lang="en-US" dirty="0"/>
              <a:t>Filled Wax Impregnation Beyond Subscale Models (CCT5W)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" y="1196789"/>
            <a:ext cx="6746642" cy="2388437"/>
          </a:xfrm>
        </p:spPr>
        <p:txBody>
          <a:bodyPr>
            <a:noAutofit/>
          </a:bodyPr>
          <a:lstStyle/>
          <a:p>
            <a:r>
              <a:rPr lang="en-US" sz="1734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9497" y="6460685"/>
            <a:ext cx="464231" cy="369332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1219215" rtl="0" eaLnBrk="1" latinLnBrk="0" hangingPunct="1"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8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15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23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31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38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46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54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61" algn="l" defTabSz="121921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10A57-C4C2-471D-B852-7E80F10F5A4C}" type="slidenum">
              <a:rPr lang="en-GB" smtClean="0"/>
              <a:pPr/>
              <a:t>36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FD77AD-5C73-B70A-A323-9340825B8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790" y="3911706"/>
            <a:ext cx="2608812" cy="2338797"/>
          </a:xfrm>
          <a:prstGeom prst="rect">
            <a:avLst/>
          </a:prstGeom>
          <a:ln>
            <a:noFill/>
          </a:ln>
        </p:spPr>
      </p:pic>
      <p:pic>
        <p:nvPicPr>
          <p:cNvPr id="4" name="Picture 3" descr="A pair of white rolls&#10;&#10;AI-generated content may be incorrect.">
            <a:extLst>
              <a:ext uri="{FF2B5EF4-FFF2-40B4-BE49-F238E27FC236}">
                <a16:creationId xmlns:a16="http://schemas.microsoft.com/office/drawing/2014/main" id="{03114353-E754-045E-81E2-C5095FF4ED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84875"/>
            <a:ext cx="5135810" cy="226360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6" name="Picture 15" descr="A close-up of a machine&#10;&#10;AI-generated content may be incorrect.">
            <a:extLst>
              <a:ext uri="{FF2B5EF4-FFF2-40B4-BE49-F238E27FC236}">
                <a16:creationId xmlns:a16="http://schemas.microsoft.com/office/drawing/2014/main" id="{3EE69015-2CA7-C512-20C9-D5B6B3401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1683" y="1221608"/>
            <a:ext cx="2153781" cy="233879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8" name="Picture 17" descr="A group of people working on a machine&#10;&#10;AI-generated content may be incorrect.">
            <a:extLst>
              <a:ext uri="{FF2B5EF4-FFF2-40B4-BE49-F238E27FC236}">
                <a16:creationId xmlns:a16="http://schemas.microsoft.com/office/drawing/2014/main" id="{B76F3DE2-290D-0020-9914-A9E84D324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60" y="1221608"/>
            <a:ext cx="3724830" cy="2793623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E03965D-FA20-8FD7-1E43-9F78D423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7B5A968-346C-ACD5-85DB-D19FBE05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E95C6A-7BD6-356E-C26B-C2A83C1790E6}"/>
              </a:ext>
            </a:extLst>
          </p:cNvPr>
          <p:cNvGrpSpPr>
            <a:grpSpLocks noChangeAspect="1"/>
          </p:cNvGrpSpPr>
          <p:nvPr/>
        </p:nvGrpSpPr>
        <p:grpSpPr>
          <a:xfrm>
            <a:off x="5846706" y="4608098"/>
            <a:ext cx="3076963" cy="1360974"/>
            <a:chOff x="5264150" y="3803999"/>
            <a:chExt cx="3806836" cy="168380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F3C154-E276-9F70-386E-D72A9CCE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4150" y="3803999"/>
              <a:ext cx="2578100" cy="168380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D8B09C-6387-85FC-CA88-0525FB459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2250" y="3803999"/>
              <a:ext cx="1228736" cy="1683803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1B0F1FB-2A46-1F06-2155-A4831FC0B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9" y="4631961"/>
            <a:ext cx="5798859" cy="15479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790372-EFCE-4DCC-3C6C-6C92AD7A93A1}"/>
              </a:ext>
            </a:extLst>
          </p:cNvPr>
          <p:cNvSpPr txBox="1"/>
          <p:nvPr/>
        </p:nvSpPr>
        <p:spPr>
          <a:xfrm>
            <a:off x="6348335" y="4264702"/>
            <a:ext cx="26088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000000"/>
                </a:solidFill>
                <a:sym typeface="Calibri"/>
              </a:rPr>
              <a:t>CCT5w cable parameters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80E833-D3AF-B2BF-2203-CE269D6E661F}"/>
              </a:ext>
            </a:extLst>
          </p:cNvPr>
          <p:cNvSpPr txBox="1"/>
          <p:nvPr/>
        </p:nvSpPr>
        <p:spPr>
          <a:xfrm>
            <a:off x="1868531" y="4817204"/>
            <a:ext cx="4534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Calibri"/>
              </a:rPr>
              <a:t>✔️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EEA819-798D-C786-DAD1-9A7096F4AB59}"/>
              </a:ext>
            </a:extLst>
          </p:cNvPr>
          <p:cNvSpPr txBox="1"/>
          <p:nvPr/>
        </p:nvSpPr>
        <p:spPr>
          <a:xfrm>
            <a:off x="1868531" y="5881173"/>
            <a:ext cx="4534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Calibri"/>
              </a:rPr>
              <a:t>✔️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4CC1CF-6502-37FC-9133-2181A55CEB7E}"/>
              </a:ext>
            </a:extLst>
          </p:cNvPr>
          <p:cNvSpPr txBox="1"/>
          <p:nvPr/>
        </p:nvSpPr>
        <p:spPr>
          <a:xfrm>
            <a:off x="3450711" y="5036600"/>
            <a:ext cx="4534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chemeClr val="accent3">
                    <a:lumMod val="75000"/>
                  </a:schemeClr>
                </a:solidFill>
                <a:sym typeface="Calibri"/>
              </a:rPr>
              <a:t>✔️</a:t>
            </a:r>
          </a:p>
        </p:txBody>
      </p:sp>
    </p:spTree>
    <p:extLst>
      <p:ext uri="{BB962C8B-B14F-4D97-AF65-F5344CB8AC3E}">
        <p14:creationId xmlns:p14="http://schemas.microsoft.com/office/powerpoint/2010/main" val="2821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7115DE-E1A4-66A7-4D84-2D76247C6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4" y="971552"/>
            <a:ext cx="5899755" cy="494015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F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acility built to test a Toroidal Field Model 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S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uitable for testing large-scale coils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No background magnetic field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F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ormally does not operate it as a "user </a:t>
            </a:r>
            <a:br>
              <a:rPr lang="en-US" dirty="0"/>
            </a:b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facility" - would be </a:t>
            </a: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open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if there are users out there who see a need. 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Some key parameters might be:</a:t>
            </a:r>
          </a:p>
          <a:p>
            <a:pPr lvl="1"/>
            <a:r>
              <a:rPr lang="en-US" sz="1867" dirty="0">
                <a:solidFill>
                  <a:srgbClr val="212121"/>
                </a:solidFill>
                <a:latin typeface="Calibri" panose="020F0502020204030204" pitchFamily="34" charset="0"/>
              </a:rPr>
              <a:t>Coils &lt;3m in x-y scale, &lt;0.5m in z-scale</a:t>
            </a:r>
          </a:p>
          <a:p>
            <a:pPr lvl="1"/>
            <a:r>
              <a:rPr lang="en-US" sz="1867" dirty="0">
                <a:solidFill>
                  <a:srgbClr val="212121"/>
                </a:solidFill>
                <a:latin typeface="Calibri" panose="020F0502020204030204" pitchFamily="34" charset="0"/>
              </a:rPr>
              <a:t>Temperatures between 20-40 K </a:t>
            </a:r>
          </a:p>
          <a:p>
            <a:pPr lvl="1"/>
            <a:r>
              <a:rPr lang="en-US" sz="1867" dirty="0">
                <a:solidFill>
                  <a:srgbClr val="212121"/>
                </a:solidFill>
                <a:latin typeface="Calibri" panose="020F0502020204030204" pitchFamily="34" charset="0"/>
              </a:rPr>
              <a:t>Currents up to 50 kA (at voltages &lt; 100 V)</a:t>
            </a:r>
          </a:p>
          <a:p>
            <a:pPr lvl="1"/>
            <a:r>
              <a:rPr lang="en-US" sz="1867" dirty="0">
                <a:solidFill>
                  <a:srgbClr val="212121"/>
                </a:solidFill>
                <a:latin typeface="Calibri" panose="020F0502020204030204" pitchFamily="34" charset="0"/>
              </a:rPr>
              <a:t>Full set of diagnostics capabilities: V-taps, heaters, </a:t>
            </a:r>
            <a:r>
              <a:rPr lang="en-US" sz="1867" dirty="0" err="1">
                <a:solidFill>
                  <a:srgbClr val="212121"/>
                </a:solidFill>
                <a:latin typeface="Calibri" panose="020F0502020204030204" pitchFamily="34" charset="0"/>
              </a:rPr>
              <a:t>Cernoxes</a:t>
            </a:r>
            <a:r>
              <a:rPr lang="en-US" sz="1867" dirty="0">
                <a:solidFill>
                  <a:srgbClr val="212121"/>
                </a:solidFill>
                <a:latin typeface="Calibri" panose="020F0502020204030204" pitchFamily="34" charset="0"/>
              </a:rPr>
              <a:t>, flow meters, strain gauges, etc. </a:t>
            </a:r>
          </a:p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Cannot be used directly to test SC cables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B7231-5D41-319E-88AB-4D37724A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 TFMC (MIT)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3A06-8515-8176-D551-1A76977DAC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5657-79F2-1898-EC5A-8249BBFF8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39EDC-0641-25BD-926E-CC60675C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Picture 7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166BCDA1-896B-4D90-6BA2-6A575E45D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862" y="1050574"/>
            <a:ext cx="5965223" cy="4756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A9C82D-CD7F-77FC-D1DD-BBCEBC8C3900}"/>
              </a:ext>
            </a:extLst>
          </p:cNvPr>
          <p:cNvSpPr txBox="1"/>
          <p:nvPr/>
        </p:nvSpPr>
        <p:spPr>
          <a:xfrm>
            <a:off x="9075106" y="2147326"/>
            <a:ext cx="1254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50 kA feeder system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F3DC1-FA26-9292-5278-361CB37101FA}"/>
              </a:ext>
            </a:extLst>
          </p:cNvPr>
          <p:cNvSpPr txBox="1"/>
          <p:nvPr/>
        </p:nvSpPr>
        <p:spPr>
          <a:xfrm>
            <a:off x="6521886" y="4443949"/>
            <a:ext cx="22880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  <a:latin typeface="Calibri" panose="020F0502020204030204" pitchFamily="34" charset="0"/>
              </a:rPr>
              <a:t>The </a:t>
            </a:r>
            <a:r>
              <a:rPr lang="en-US" sz="1867" dirty="0">
                <a:solidFill>
                  <a:srgbClr val="FF0000"/>
                </a:solidFill>
              </a:rPr>
              <a:t>Toroidal Field Magnet Coil </a:t>
            </a:r>
            <a:r>
              <a:rPr lang="en-US" sz="1867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en-US" sz="1867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C5984-B777-930E-7355-03A78571B7CE}"/>
              </a:ext>
            </a:extLst>
          </p:cNvPr>
          <p:cNvSpPr txBox="1"/>
          <p:nvPr/>
        </p:nvSpPr>
        <p:spPr>
          <a:xfrm>
            <a:off x="7439802" y="516945"/>
            <a:ext cx="4447399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33" dirty="0"/>
              <a:t>C</a:t>
            </a:r>
            <a:r>
              <a:rPr lang="en-CH" sz="2133"/>
              <a:t>ourtesy of </a:t>
            </a:r>
            <a:r>
              <a:rPr lang="en-US" sz="2133" dirty="0"/>
              <a:t>Z. Hartwig (MIT/PSFC)</a:t>
            </a:r>
            <a:endParaRPr lang="en-CH" sz="213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4B577-5AAF-32E4-3AE3-C934D8C761C4}"/>
              </a:ext>
            </a:extLst>
          </p:cNvPr>
          <p:cNvSpPr txBox="1"/>
          <p:nvPr/>
        </p:nvSpPr>
        <p:spPr>
          <a:xfrm>
            <a:off x="933344" y="5971725"/>
            <a:ext cx="11619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indico.cern.ch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/event/1165664/attachments/2487093/4273745/CERN_TFMC_Hartwig_20220727.pdf</a:t>
            </a:r>
          </a:p>
        </p:txBody>
      </p:sp>
    </p:spTree>
    <p:extLst>
      <p:ext uri="{BB962C8B-B14F-4D97-AF65-F5344CB8AC3E}">
        <p14:creationId xmlns:p14="http://schemas.microsoft.com/office/powerpoint/2010/main" val="35411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9560E-F008-4F5A-BBCC-CBD33AFA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33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NHMFL: HTS Test-bed</a:t>
            </a:r>
            <a:endParaRPr lang="en-US" sz="2933" b="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6561392C-EC12-4A60-AA97-F493EDA29D77}"/>
              </a:ext>
            </a:extLst>
          </p:cNvPr>
          <p:cNvSpPr txBox="1">
            <a:spLocks/>
          </p:cNvSpPr>
          <p:nvPr/>
        </p:nvSpPr>
        <p:spPr>
          <a:xfrm>
            <a:off x="9360363" y="63966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BCCF2C-15C8-44C7-AE38-B8B452058AC9}" type="slidenum">
              <a:rPr lang="en-US" sz="160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DFC483-A144-4D8C-8EB9-C647FA63BAAF}"/>
              </a:ext>
            </a:extLst>
          </p:cNvPr>
          <p:cNvSpPr txBox="1"/>
          <p:nvPr/>
        </p:nvSpPr>
        <p:spPr>
          <a:xfrm>
            <a:off x="255442" y="726809"/>
            <a:ext cx="4911164" cy="6361806"/>
          </a:xfrm>
          <a:prstGeom prst="rect">
            <a:avLst/>
          </a:prstGeom>
          <a:noFill/>
        </p:spPr>
        <p:txBody>
          <a:bodyPr wrap="square" lIns="0" tIns="121920" rIns="0" bIns="121920" rtlCol="0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14 T HTS Coil Test Bed</a:t>
            </a:r>
          </a:p>
          <a:p>
            <a:pPr marL="228573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Solenoidal  field 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Magnet bore 161 mm, 200 mm access bore for leads, 128 ppm  homogeneity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Large bore enables insert magnets: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To explore field generation and mechanical limits cables and coils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Implement novel HTS quench management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Upgrades underway: 2 more 1.2 kA supplies, 10 kA, FPGA control, and faster IGBT replacement to mechanical contactors for quench management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  <a:cs typeface="Open Sans"/>
              </a:rPr>
              <a:t>Cannot be used for test of the large diameter CICC</a:t>
            </a:r>
          </a:p>
          <a:p>
            <a:endParaRPr lang="en-US" sz="1867" dirty="0">
              <a:solidFill>
                <a:schemeClr val="accent6">
                  <a:lumMod val="50000"/>
                </a:schemeClr>
              </a:solidFill>
              <a:cs typeface="Open Sans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US" sz="2000" dirty="0">
              <a:cs typeface="Open San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80588B-CBA8-4686-901E-D1BEB992D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568" y="984852"/>
            <a:ext cx="7163833" cy="535542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AF09555-47CF-4719-879B-24E3CBB2A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4140" y="1124744"/>
            <a:ext cx="698037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7663E-ACC8-10F4-A310-58AE50640C19}"/>
              </a:ext>
            </a:extLst>
          </p:cNvPr>
          <p:cNvSpPr txBox="1"/>
          <p:nvPr/>
        </p:nvSpPr>
        <p:spPr>
          <a:xfrm>
            <a:off x="8536065" y="792578"/>
            <a:ext cx="340049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/>
              <a:t>C</a:t>
            </a:r>
            <a:r>
              <a:rPr lang="en-CH" sz="1867"/>
              <a:t>ourtesy of </a:t>
            </a:r>
            <a:r>
              <a:rPr lang="en-US" sz="1867" dirty="0"/>
              <a:t>D. Davis (NHMFL)</a:t>
            </a:r>
            <a:endParaRPr lang="en-CH" sz="1867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53BBC4D-28F0-028F-68E3-4D3B86D88B78}"/>
              </a:ext>
            </a:extLst>
          </p:cNvPr>
          <p:cNvSpPr txBox="1">
            <a:spLocks/>
          </p:cNvSpPr>
          <p:nvPr/>
        </p:nvSpPr>
        <p:spPr>
          <a:xfrm>
            <a:off x="1817092" y="6453281"/>
            <a:ext cx="8349491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600" dirty="0"/>
              <a:t>G. Velev | 4th Superconducting Magnet Test Facility Workshop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974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7431-C69E-4241-B7A0-0D6076EAD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2" y="34884"/>
            <a:ext cx="11753848" cy="599027"/>
          </a:xfrm>
        </p:spPr>
        <p:txBody>
          <a:bodyPr>
            <a:normAutofit/>
          </a:bodyPr>
          <a:lstStyle/>
          <a:p>
            <a:r>
              <a:rPr lang="en-US" sz="2700" dirty="0"/>
              <a:t>Nb</a:t>
            </a:r>
            <a:r>
              <a:rPr lang="en-US" sz="2700" baseline="-25000" dirty="0"/>
              <a:t>3</a:t>
            </a:r>
            <a:r>
              <a:rPr lang="en-US" sz="2700" dirty="0"/>
              <a:t>Sn Common Coil Dipole for High Current HTS Cable Testing - BNL</a:t>
            </a:r>
            <a:endParaRPr lang="en-US" sz="1800" dirty="0">
              <a:solidFill>
                <a:srgbClr val="0066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9E9F23-6CF3-4979-884F-ABCF7E053BCB}"/>
              </a:ext>
            </a:extLst>
          </p:cNvPr>
          <p:cNvGrpSpPr>
            <a:grpSpLocks noChangeAspect="1"/>
          </p:cNvGrpSpPr>
          <p:nvPr/>
        </p:nvGrpSpPr>
        <p:grpSpPr>
          <a:xfrm>
            <a:off x="111699" y="939508"/>
            <a:ext cx="2926080" cy="2926080"/>
            <a:chOff x="91440" y="1097280"/>
            <a:chExt cx="2377440" cy="2377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485F5-BAD8-4256-88BF-8DC7D5E71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1440" y="1097280"/>
              <a:ext cx="2377440" cy="2377440"/>
            </a:xfrm>
            <a:prstGeom prst="rect">
              <a:avLst/>
            </a:prstGeom>
            <a:solidFill>
              <a:srgbClr val="FFFF00"/>
            </a:solidFill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4691E-CDA6-4C71-904F-84F37281955A}"/>
                </a:ext>
              </a:extLst>
            </p:cNvPr>
            <p:cNvSpPr txBox="1"/>
            <p:nvPr/>
          </p:nvSpPr>
          <p:spPr>
            <a:xfrm>
              <a:off x="1634018" y="2090772"/>
              <a:ext cx="800918" cy="37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FFFF00"/>
                  </a:solidFill>
                </a:rPr>
                <a:t>Empty space</a:t>
              </a:r>
            </a:p>
          </p:txBody>
        </p:sp>
        <p:sp>
          <p:nvSpPr>
            <p:cNvPr id="8" name="Notched Right Arrow 5">
              <a:extLst>
                <a:ext uri="{FF2B5EF4-FFF2-40B4-BE49-F238E27FC236}">
                  <a16:creationId xmlns:a16="http://schemas.microsoft.com/office/drawing/2014/main" id="{BE3871A6-510A-481C-8935-BA66EFA34CCC}"/>
                </a:ext>
              </a:extLst>
            </p:cNvPr>
            <p:cNvSpPr/>
            <p:nvPr/>
          </p:nvSpPr>
          <p:spPr bwMode="auto">
            <a:xfrm rot="10800000">
              <a:off x="1405418" y="2257142"/>
              <a:ext cx="304800" cy="209878"/>
            </a:xfrm>
            <a:prstGeom prst="notched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ea typeface="ＭＳ Ｐゴシック" pitchFamily="48" charset="-128"/>
              </a:endParaRPr>
            </a:p>
          </p:txBody>
        </p:sp>
      </p:grp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D4698135-9EF0-40AF-A16A-EEC294FDBB6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4300069"/>
            <a:ext cx="3657600" cy="1975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CA8BD0-BA1F-43A7-9FDB-9A51FA072542}"/>
              </a:ext>
            </a:extLst>
          </p:cNvPr>
          <p:cNvSpPr txBox="1"/>
          <p:nvPr/>
        </p:nvSpPr>
        <p:spPr>
          <a:xfrm>
            <a:off x="3183858" y="911657"/>
            <a:ext cx="9138983" cy="2124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4313" indent="-27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A Nb</a:t>
            </a:r>
            <a:r>
              <a:rPr lang="en-US" sz="1867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Sn dipole with a large opening (335 mm x 31 mm) providing a  field of 10.2 T </a:t>
            </a:r>
          </a:p>
          <a:p>
            <a:pPr marL="274313" indent="-27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Unique Features: High current, long length, HTS cables with large bend radius can be tested in applied dipole field (important for Fusion cables)</a:t>
            </a:r>
          </a:p>
          <a:p>
            <a:pPr marL="274313" indent="-27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HTS cables can be tested at high temperatures (4K – 50</a:t>
            </a:r>
            <a:r>
              <a:rPr lang="en-US" sz="1867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 K) with small upgrades</a:t>
            </a:r>
          </a:p>
          <a:p>
            <a:pPr marL="274313" indent="-27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Advanced instrumentation (quench protection)</a:t>
            </a:r>
          </a:p>
          <a:p>
            <a:pPr marL="274313" indent="-274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Innovative R&amp;D facility offers unique opportunities to fusion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DAEFB-FAA6-421D-89FC-5A48AE428C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1" y="4210932"/>
            <a:ext cx="2182107" cy="2139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F028A1-65B7-49D9-A781-4E4EE4A0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323" y="4337504"/>
            <a:ext cx="4576575" cy="1901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4BA6CA-F9F0-4395-8858-62EFEE9A45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4"/>
          <a:stretch/>
        </p:blipFill>
        <p:spPr>
          <a:xfrm>
            <a:off x="6564629" y="4410803"/>
            <a:ext cx="2377440" cy="17544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A4CD67-C5F8-4D25-A0DD-24449A455035}"/>
              </a:ext>
            </a:extLst>
          </p:cNvPr>
          <p:cNvSpPr txBox="1"/>
          <p:nvPr/>
        </p:nvSpPr>
        <p:spPr>
          <a:xfrm>
            <a:off x="2888174" y="6428135"/>
            <a:ext cx="868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https://www.bnl.gov/magnets/staff/gupta/commoncoil/cc-bnl-rapid-rnd-testing.pdf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D42AA-369C-454E-A298-7F301AE33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4737447"/>
            <a:ext cx="324365" cy="273844"/>
          </a:xfrm>
          <a:prstGeom prst="rect">
            <a:avLst/>
          </a:prstGeom>
        </p:spPr>
        <p:txBody>
          <a:bodyPr vert="horz" wrap="square" lIns="0" tIns="0" rIns="4572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75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933A556B-7C63-244D-9B7C-B0EA8042B33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9B03D52-7A51-60AA-7AE1-A1854845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33EE68-2A9B-1FF1-8C19-34AC1524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U.S. Magnet Development Program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ext, indoor, area&#10;&#10;Description automatically generated">
            <a:extLst>
              <a:ext uri="{FF2B5EF4-FFF2-40B4-BE49-F238E27FC236}">
                <a16:creationId xmlns:a16="http://schemas.microsoft.com/office/drawing/2014/main" id="{E946CB7A-C138-5C72-4AA3-05F8EF83D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126" y="794866"/>
            <a:ext cx="6745111" cy="50588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FFFF619-112F-0498-32A6-4E74AABD3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TFD aperture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81BAF-93EF-F9B6-4600-B98A95DCB5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4/17/26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41E5C-DE94-518F-13DA-E18313560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G. Velev | 80th Anniversary of the Department of Atomic Physics at Sofia University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0A8FA-2ED3-D54A-2A09-A2927FFCE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 descr=":Testwell.pdf">
            <a:extLst>
              <a:ext uri="{FF2B5EF4-FFF2-40B4-BE49-F238E27FC236}">
                <a16:creationId xmlns:a16="http://schemas.microsoft.com/office/drawing/2014/main" id="{DD01F63B-8A31-0FFA-4D68-A13C6843EB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18" y="2124616"/>
            <a:ext cx="3112375" cy="2399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24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532E4-57FC-A0FB-AF60-C0FCD3D4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21" y="298734"/>
            <a:ext cx="11262491" cy="507380"/>
          </a:xfrm>
        </p:spPr>
        <p:txBody>
          <a:bodyPr/>
          <a:lstStyle/>
          <a:p>
            <a:r>
              <a:rPr lang="en-US" dirty="0"/>
              <a:t>Hadron and muon colliders - energy frontier options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FE875-F9F5-A73D-7B5C-AFE7E0379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791" y="1148215"/>
            <a:ext cx="3398897" cy="235627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DF622-2FF7-4926-08F9-E873855E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65080" y="6402728"/>
            <a:ext cx="1488373" cy="365125"/>
          </a:xfrm>
        </p:spPr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D728-E964-4D2A-971F-4CD1C416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G. Velev | 80th Anniversary of the Department of Atomic Physics at Sofia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21DE2-BE14-EDB2-1E80-1AE40E3E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0047" y="6360001"/>
            <a:ext cx="358919" cy="365125"/>
          </a:xfrm>
        </p:spPr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Diagram, radar chart&#10;&#10;Description automatically generated">
            <a:extLst>
              <a:ext uri="{FF2B5EF4-FFF2-40B4-BE49-F238E27FC236}">
                <a16:creationId xmlns:a16="http://schemas.microsoft.com/office/drawing/2014/main" id="{93A67856-A01B-8354-EBA4-32B013F1C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600" y="3741917"/>
            <a:ext cx="3080036" cy="249732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AFFEA7-F394-398F-D159-6DB311FA83DE}"/>
              </a:ext>
            </a:extLst>
          </p:cNvPr>
          <p:cNvSpPr txBox="1"/>
          <p:nvPr/>
        </p:nvSpPr>
        <p:spPr>
          <a:xfrm>
            <a:off x="4558052" y="3540663"/>
            <a:ext cx="327313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/pdf/2203.07256</a:t>
            </a:r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C6264E-E8A2-C5A3-EEFC-F08328BFB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7" y="1198131"/>
            <a:ext cx="3901706" cy="2230869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540439-97B7-F918-DBD5-DFB84BADFC08}"/>
              </a:ext>
            </a:extLst>
          </p:cNvPr>
          <p:cNvSpPr txBox="1"/>
          <p:nvPr/>
        </p:nvSpPr>
        <p:spPr>
          <a:xfrm>
            <a:off x="7421688" y="784606"/>
            <a:ext cx="4650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Magnets are ~60% of Collider &amp; Injector, ~50% project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3E254-922E-9A65-3FF2-7A06337AAF4A}"/>
              </a:ext>
            </a:extLst>
          </p:cNvPr>
          <p:cNvSpPr txBox="1"/>
          <p:nvPr/>
        </p:nvSpPr>
        <p:spPr>
          <a:xfrm>
            <a:off x="7328350" y="4727030"/>
            <a:ext cx="869430" cy="646329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000000"/>
                </a:solidFill>
                <a:sym typeface="Calibri"/>
              </a:rPr>
              <a:t>FCC-</a:t>
            </a:r>
            <a:r>
              <a:rPr lang="en-US" dirty="0" err="1">
                <a:solidFill>
                  <a:srgbClr val="000000"/>
                </a:solidFill>
                <a:sym typeface="Calibri"/>
              </a:rPr>
              <a:t>hh</a:t>
            </a:r>
            <a:r>
              <a:rPr lang="en-US" dirty="0">
                <a:solidFill>
                  <a:srgbClr val="000000"/>
                </a:solidFill>
                <a:sym typeface="Calibri"/>
              </a:rPr>
              <a:t> collider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30CF57-A171-1B8A-0D7B-15E25014BD1F}"/>
              </a:ext>
            </a:extLst>
          </p:cNvPr>
          <p:cNvGrpSpPr/>
          <p:nvPr/>
        </p:nvGrpSpPr>
        <p:grpSpPr>
          <a:xfrm>
            <a:off x="622978" y="4217740"/>
            <a:ext cx="5830395" cy="1831999"/>
            <a:chOff x="30760" y="4246179"/>
            <a:chExt cx="5830395" cy="18319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p4.tiff">
              <a:extLst>
                <a:ext uri="{FF2B5EF4-FFF2-40B4-BE49-F238E27FC236}">
                  <a16:creationId xmlns:a16="http://schemas.microsoft.com/office/drawing/2014/main" id="{557BA156-9DB2-1E65-7BC4-C0D040326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483" b="50107"/>
            <a:stretch/>
          </p:blipFill>
          <p:spPr>
            <a:xfrm>
              <a:off x="90585" y="4402183"/>
              <a:ext cx="4617577" cy="15125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54E056-61A5-95B0-6D97-546831A8749C}"/>
                </a:ext>
              </a:extLst>
            </p:cNvPr>
            <p:cNvSpPr txBox="1"/>
            <p:nvPr/>
          </p:nvSpPr>
          <p:spPr>
            <a:xfrm>
              <a:off x="4991725" y="4781863"/>
              <a:ext cx="869430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defTabSz="457200" hangingPunct="0"/>
              <a:r>
                <a:rPr lang="en-US" dirty="0">
                  <a:solidFill>
                    <a:srgbClr val="000000"/>
                  </a:solidFill>
                  <a:sym typeface="Calibri"/>
                </a:rPr>
                <a:t>Muon collider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2B1D033-D8E6-459C-73B7-2162E5B64F3A}"/>
                </a:ext>
              </a:extLst>
            </p:cNvPr>
            <p:cNvSpPr/>
            <p:nvPr/>
          </p:nvSpPr>
          <p:spPr>
            <a:xfrm>
              <a:off x="30760" y="4246179"/>
              <a:ext cx="5830395" cy="1831999"/>
            </a:xfrm>
            <a:prstGeom prst="roundRect">
              <a:avLst>
                <a:gd name="adj" fmla="val 8975"/>
              </a:avLst>
            </a:prstGeom>
            <a:noFill/>
            <a:ln w="38100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457200" hangingPunct="0"/>
              <a:endParaRPr lang="en-US">
                <a:solidFill>
                  <a:srgbClr val="000000"/>
                </a:solidFill>
                <a:sym typeface="Calibri"/>
              </a:endParaRP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98639B-08FD-091C-C19B-09CB9385C092}"/>
              </a:ext>
            </a:extLst>
          </p:cNvPr>
          <p:cNvSpPr/>
          <p:nvPr/>
        </p:nvSpPr>
        <p:spPr>
          <a:xfrm>
            <a:off x="6940908" y="3637193"/>
            <a:ext cx="4809139" cy="2806492"/>
          </a:xfrm>
          <a:prstGeom prst="roundRect">
            <a:avLst>
              <a:gd name="adj" fmla="val 8975"/>
            </a:avLst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200" hangingPunct="0"/>
            <a:endParaRPr lang="en-US">
              <a:solidFill>
                <a:srgbClr val="000000"/>
              </a:solidFill>
              <a:sym typeface="Calibri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3AEEE8-E39A-F969-F713-6A95B52962B8}"/>
              </a:ext>
            </a:extLst>
          </p:cNvPr>
          <p:cNvSpPr txBox="1">
            <a:spLocks/>
          </p:cNvSpPr>
          <p:nvPr/>
        </p:nvSpPr>
        <p:spPr>
          <a:xfrm>
            <a:off x="76199" y="1121440"/>
            <a:ext cx="3746303" cy="28064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Future HEP Colliders</a:t>
            </a:r>
          </a:p>
          <a:p>
            <a:pPr marL="0" indent="0" algn="ctr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endParaRPr lang="en-US" sz="1600" b="1" dirty="0">
              <a:solidFill>
                <a:schemeClr val="bg2">
                  <a:lumMod val="10000"/>
                </a:schemeClr>
              </a:solidFill>
              <a:latin typeface="Arial" charset="0"/>
              <a:sym typeface="Arial"/>
            </a:endParaRPr>
          </a:p>
          <a:p>
            <a:pPr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The U.S. Particle Physics Project Prioritization Panel (P5) endorsed two major machines for the future of the field:</a:t>
            </a:r>
          </a:p>
          <a:p>
            <a:pPr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FCC-ee, and consequently FCC-</a:t>
            </a:r>
            <a:r>
              <a:rPr lang="en-US" sz="1200" dirty="0" err="1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hh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 at CERN</a:t>
            </a:r>
          </a:p>
          <a:p>
            <a:pPr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Muon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Symbol" pitchFamily="2" charset="2"/>
                <a:sym typeface="Arial"/>
              </a:rPr>
              <a:t>m</a:t>
            </a:r>
            <a:r>
              <a:rPr lang="en-US" sz="1200" baseline="30000" dirty="0">
                <a:solidFill>
                  <a:schemeClr val="bg2">
                    <a:lumMod val="10000"/>
                  </a:schemeClr>
                </a:solidFill>
                <a:latin typeface="Symbol" pitchFamily="2" charset="2"/>
                <a:sym typeface="Arial"/>
              </a:rPr>
              <a:t>+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Symbol" pitchFamily="2" charset="2"/>
                <a:sym typeface="Arial"/>
              </a:rPr>
              <a:t> m</a:t>
            </a:r>
            <a:r>
              <a:rPr lang="en-US" sz="1200" baseline="30000" dirty="0">
                <a:solidFill>
                  <a:schemeClr val="bg2">
                    <a:lumMod val="10000"/>
                  </a:schemeClr>
                </a:solidFill>
                <a:latin typeface="Symbol" pitchFamily="2" charset="2"/>
                <a:sym typeface="Arial"/>
              </a:rPr>
              <a:t>-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Symbol" pitchFamily="2" charset="2"/>
                <a:sym typeface="Arial"/>
              </a:rPr>
              <a:t>-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collider, to be built in the U.S. (most likely at Fermilab)</a:t>
            </a:r>
          </a:p>
        </p:txBody>
      </p:sp>
    </p:spTree>
    <p:extLst>
      <p:ext uri="{BB962C8B-B14F-4D97-AF65-F5344CB8AC3E}">
        <p14:creationId xmlns:p14="http://schemas.microsoft.com/office/powerpoint/2010/main" val="19885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ADD7-EA75-1C72-EC54-EE0A97B21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1C7705-688E-B41C-519A-3F915CBFA1DD}"/>
              </a:ext>
            </a:extLst>
          </p:cNvPr>
          <p:cNvSpPr txBox="1">
            <a:spLocks/>
          </p:cNvSpPr>
          <p:nvPr/>
        </p:nvSpPr>
        <p:spPr>
          <a:xfrm>
            <a:off x="140022" y="1121440"/>
            <a:ext cx="4563822" cy="255145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~100 TeV CM collision energy (~10 TeV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pCM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)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20 ab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  <a:sym typeface="Arial"/>
              </a:rPr>
              <a:t>-1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 per experiment over 25 years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Order of magnitude increase luminosity vs LHC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Luminosity per IP: ~30x10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  <a:sym typeface="Arial"/>
              </a:rPr>
              <a:t>34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/cm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  <a:sym typeface="Arial"/>
              </a:rPr>
              <a:t>2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/s 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sym typeface="Arial"/>
              </a:rPr>
              <a:t>Site Power ~500 MW</a:t>
            </a:r>
          </a:p>
          <a:p>
            <a:pPr marL="0" indent="0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endParaRPr lang="en-US" sz="1600" dirty="0">
              <a:solidFill>
                <a:srgbClr val="3366FF"/>
              </a:solidFill>
              <a:latin typeface="Arial" charset="0"/>
              <a:sym typeface="Arial"/>
            </a:endParaRPr>
          </a:p>
          <a:p>
            <a:pPr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Uses 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FCC-e</a:t>
            </a:r>
            <a:r>
              <a:rPr lang="en-US" sz="1600" b="1" baseline="30000" dirty="0" err="1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+</a:t>
            </a:r>
            <a:r>
              <a:rPr lang="en-US" sz="1600" b="1" dirty="0" err="1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e</a:t>
            </a:r>
            <a:r>
              <a:rPr lang="en-US" sz="1600" b="1" baseline="30000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-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 tunnel 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sym typeface="Arial"/>
              </a:rPr>
              <a:t>With very high-field SUPERCONDUCTING   magnets based on Type-II SC</a:t>
            </a:r>
          </a:p>
          <a:p>
            <a:pPr marL="628650" lvl="1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sym typeface="Arial"/>
              </a:rPr>
              <a:t>Develop: 14-20 T magnets </a:t>
            </a:r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EB6CC536-373E-04D5-06AF-AEAA396E969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6" y="3870212"/>
            <a:ext cx="5622236" cy="21364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5CC2BE-FFDB-9862-E04E-315967975F47}"/>
              </a:ext>
            </a:extLst>
          </p:cNvPr>
          <p:cNvGrpSpPr/>
          <p:nvPr/>
        </p:nvGrpSpPr>
        <p:grpSpPr>
          <a:xfrm>
            <a:off x="8146473" y="1073100"/>
            <a:ext cx="3626868" cy="2299760"/>
            <a:chOff x="361120" y="1052736"/>
            <a:chExt cx="5934147" cy="31464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B94748-5CEC-F9F9-B328-3970772BB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20" y="1052736"/>
              <a:ext cx="5934147" cy="314649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164B3E1-A420-5FE9-183D-0C4E14900061}"/>
                </a:ext>
              </a:extLst>
            </p:cNvPr>
            <p:cNvCxnSpPr/>
            <p:nvPr/>
          </p:nvCxnSpPr>
          <p:spPr>
            <a:xfrm flipV="1">
              <a:off x="3604509" y="2080671"/>
              <a:ext cx="576064" cy="39329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E6C961-A8E2-1894-7307-2765AA008CB2}"/>
                </a:ext>
              </a:extLst>
            </p:cNvPr>
            <p:cNvCxnSpPr/>
            <p:nvPr/>
          </p:nvCxnSpPr>
          <p:spPr>
            <a:xfrm flipV="1">
              <a:off x="4410012" y="1524482"/>
              <a:ext cx="576064" cy="393292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D2B9453-59D1-C068-31AC-ACB4DBFF7D9A}"/>
              </a:ext>
            </a:extLst>
          </p:cNvPr>
          <p:cNvSpPr txBox="1"/>
          <p:nvPr/>
        </p:nvSpPr>
        <p:spPr>
          <a:xfrm>
            <a:off x="1283363" y="6091300"/>
            <a:ext cx="4410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F. Zimmerman, V. </a:t>
            </a:r>
            <a:r>
              <a:rPr lang="en-US" sz="1400" dirty="0" err="1"/>
              <a:t>Shiltsev</a:t>
            </a:r>
            <a:r>
              <a:rPr lang="en-US" sz="1400" dirty="0"/>
              <a:t>, P5 town hall at SLAC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7E53EE4-F973-564C-5AA2-452A7C78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60" y="299461"/>
            <a:ext cx="11525480" cy="433527"/>
          </a:xfrm>
        </p:spPr>
        <p:txBody>
          <a:bodyPr/>
          <a:lstStyle/>
          <a:p>
            <a:r>
              <a:rPr lang="en-US" sz="3400" dirty="0"/>
              <a:t>Possible future hadron collider – FCC-</a:t>
            </a:r>
            <a:r>
              <a:rPr lang="en-US" sz="3400" dirty="0" err="1"/>
              <a:t>hh</a:t>
            </a:r>
            <a:r>
              <a:rPr lang="en-US" sz="3400" dirty="0"/>
              <a:t> at CERN</a:t>
            </a:r>
            <a:r>
              <a:rPr lang="en-US" sz="3400" dirty="0">
                <a:solidFill>
                  <a:sysClr val="window" lastClr="FFFFFF"/>
                </a:solidFill>
              </a:rPr>
              <a:t> </a:t>
            </a:r>
            <a:r>
              <a:rPr lang="en-US" dirty="0">
                <a:solidFill>
                  <a:sysClr val="window" lastClr="FFFFFF"/>
                </a:solidFill>
              </a:rPr>
              <a:t>at CERN</a:t>
            </a:r>
            <a:endParaRPr lang="en-US" dirty="0"/>
          </a:p>
        </p:txBody>
      </p:sp>
      <p:sp>
        <p:nvSpPr>
          <p:cNvPr id="3" name="Google Shape;356;g2bd2f917aa5_0_4">
            <a:extLst>
              <a:ext uri="{FF2B5EF4-FFF2-40B4-BE49-F238E27FC236}">
                <a16:creationId xmlns:a16="http://schemas.microsoft.com/office/drawing/2014/main" id="{C91EB756-D557-6B18-9BCF-6FB97455CFB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  <a:defRPr/>
            </a:pPr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SzPts val="1000"/>
                <a:defRPr/>
              </a:pPr>
              <a:t>6</a:t>
            </a:fld>
            <a:endParaRPr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Picture 13" descr="Picture 6">
            <a:extLst>
              <a:ext uri="{FF2B5EF4-FFF2-40B4-BE49-F238E27FC236}">
                <a16:creationId xmlns:a16="http://schemas.microsoft.com/office/drawing/2014/main" id="{5A492050-C613-4AE7-CAC5-E8B378281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4043" y="3818158"/>
            <a:ext cx="3950621" cy="2420703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B39AAEE-354A-B0E5-3605-33AEC106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BCFE66E-69BB-99C2-894D-E1C8D7E9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G. Velev | 80th Anniversary of the Department of Atomic Physics at Sofia University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BC559-FC40-07CC-9275-AA5D8B76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844" y="1099666"/>
            <a:ext cx="3275969" cy="22997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24B352-FC08-7051-4379-CEDF68767B4B}"/>
              </a:ext>
            </a:extLst>
          </p:cNvPr>
          <p:cNvCxnSpPr>
            <a:cxnSpLocks/>
          </p:cNvCxnSpPr>
          <p:nvPr/>
        </p:nvCxnSpPr>
        <p:spPr>
          <a:xfrm>
            <a:off x="211692" y="2576522"/>
            <a:ext cx="424947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47AC910-3118-523B-DD7F-B3FBD4F8AFF2}"/>
              </a:ext>
            </a:extLst>
          </p:cNvPr>
          <p:cNvSpPr txBox="1">
            <a:spLocks/>
          </p:cNvSpPr>
          <p:nvPr/>
        </p:nvSpPr>
        <p:spPr>
          <a:xfrm>
            <a:off x="5948090" y="3416447"/>
            <a:ext cx="1003877" cy="2564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fontAlgn="base">
              <a:spcBef>
                <a:spcPts val="249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  <a:defRPr/>
            </a:pP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 charset="0"/>
                <a:sym typeface="Arial"/>
              </a:rPr>
              <a:t>Type-II SC</a:t>
            </a:r>
          </a:p>
        </p:txBody>
      </p:sp>
    </p:spTree>
    <p:extLst>
      <p:ext uri="{BB962C8B-B14F-4D97-AF65-F5344CB8AC3E}">
        <p14:creationId xmlns:p14="http://schemas.microsoft.com/office/powerpoint/2010/main" val="101929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1838966-E66D-6042-B87F-DE67CF6E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1823" y="6529781"/>
            <a:ext cx="241905" cy="231140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F9FE3-E9D8-B74F-A6DA-DB62D7DFC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86" y="281398"/>
            <a:ext cx="11589489" cy="433527"/>
          </a:xfrm>
        </p:spPr>
        <p:txBody>
          <a:bodyPr/>
          <a:lstStyle/>
          <a:p>
            <a:r>
              <a:rPr lang="en-US" sz="3400" dirty="0"/>
              <a:t>Muon collider - critical advances in magnet technology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28FBD0C-7EC3-C64D-9A8E-DA8D1614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0868"/>
            <a:ext cx="4114800" cy="365125"/>
          </a:xfrm>
        </p:spPr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7A249-3372-D087-BBD7-ACAF5087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0665B-06D0-5CE9-9F90-969CFDC4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75" y="1494992"/>
            <a:ext cx="4911040" cy="409404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17CC5FA-D8E6-6383-FC50-6B4380FA8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610" y="1185791"/>
            <a:ext cx="5814882" cy="5090318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rgbClr val="FF0000"/>
                </a:solidFill>
              </a:rPr>
              <a:t>Pros: 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Colliding elementary particles 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Lower beam energy than proton–proton machines for the same center-of-mass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parton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energy, relatively low  synchrotron losses 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Site Power  ~ 150-300 MW</a:t>
            </a:r>
          </a:p>
          <a:p>
            <a:pPr marL="457200" lvl="1" indent="0">
              <a:buClr>
                <a:schemeClr val="bg2">
                  <a:lumMod val="10000"/>
                </a:schemeClr>
              </a:buClr>
              <a:buNone/>
            </a:pP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rgbClr val="FF0000"/>
                </a:solidFill>
              </a:rPr>
              <a:t>Cons:</a:t>
            </a: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Radiation is a major consideration: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Study tradeoff in aperture/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bore+shielding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vs magnet radiation hardness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Further advance understanding of radiation hardness of superconductors and magnet materials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Rapid acceleration is critical (at 10Tev ~ 200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ms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):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rgbClr val="000000"/>
                </a:solidFill>
              </a:rPr>
              <a:t>Study fixed-field booster options where applicable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rgbClr val="000000"/>
                </a:solidFill>
              </a:rPr>
              <a:t>Further investigate high dB/dt magnet concepts (dB/dt ~ 4000 T/s)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rgbClr val="000000"/>
                </a:solidFill>
              </a:rPr>
              <a:t>Evaluate acceleration (particularly low-energy) schemes in an integrated approach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Large thermal loads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suggest higher-temperature operation 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Explore all-HTS option</a:t>
            </a: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Explore facility and operational cost models</a:t>
            </a:r>
          </a:p>
          <a:p>
            <a:pPr lvl="1"/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Leverage strong synergies with fusion and High-Field magnets: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Clr>
                <a:schemeClr val="bg2">
                  <a:lumMod val="10000"/>
                </a:schemeClr>
              </a:buCl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Fastest development path for very challenging target and cooling magnets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8AD0AABA-7C31-A7F9-1120-26F8CDD8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769386"/>
            <a:ext cx="5397500" cy="5600700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53C47E-8945-DC33-429F-6A707F5A36FF}"/>
              </a:ext>
            </a:extLst>
          </p:cNvPr>
          <p:cNvCxnSpPr>
            <a:cxnSpLocks/>
          </p:cNvCxnSpPr>
          <p:nvPr/>
        </p:nvCxnSpPr>
        <p:spPr>
          <a:xfrm>
            <a:off x="274192" y="2230160"/>
            <a:ext cx="551008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FB8E96-9D4B-07BC-7B81-C5ED76794389}"/>
              </a:ext>
            </a:extLst>
          </p:cNvPr>
          <p:cNvCxnSpPr>
            <a:cxnSpLocks/>
          </p:cNvCxnSpPr>
          <p:nvPr/>
        </p:nvCxnSpPr>
        <p:spPr>
          <a:xfrm>
            <a:off x="301901" y="3429000"/>
            <a:ext cx="551008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B554FA-5A08-9574-7F72-9A0E1C4789A2}"/>
              </a:ext>
            </a:extLst>
          </p:cNvPr>
          <p:cNvCxnSpPr>
            <a:cxnSpLocks/>
          </p:cNvCxnSpPr>
          <p:nvPr/>
        </p:nvCxnSpPr>
        <p:spPr>
          <a:xfrm>
            <a:off x="274192" y="4606214"/>
            <a:ext cx="551008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EA54A-B8EA-4E86-E119-35C3E7035D79}"/>
              </a:ext>
            </a:extLst>
          </p:cNvPr>
          <p:cNvCxnSpPr>
            <a:cxnSpLocks/>
          </p:cNvCxnSpPr>
          <p:nvPr/>
        </p:nvCxnSpPr>
        <p:spPr>
          <a:xfrm>
            <a:off x="274192" y="5506760"/>
            <a:ext cx="551008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880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CC16-1A7C-A9CF-6A60-A7D44EBF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89" y="240866"/>
            <a:ext cx="12031911" cy="465512"/>
          </a:xfrm>
        </p:spPr>
        <p:txBody>
          <a:bodyPr>
            <a:normAutofit fontScale="90000"/>
          </a:bodyPr>
          <a:lstStyle/>
          <a:p>
            <a:r>
              <a:rPr lang="en-US" dirty="0"/>
              <a:t>The US MDP 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C4DF6-7E89-2AEA-4BC2-A1878119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7057-CAC5-9DA1-9FC9-7605D84C9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G. </a:t>
            </a:r>
            <a:r>
              <a:rPr lang="en-US" dirty="0">
                <a:solidFill>
                  <a:schemeClr val="tx1"/>
                </a:solidFill>
              </a:rPr>
              <a:t>Velev | 80th Anniversary of the Department of Atomic Physics at Sofia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A582A-6E3B-8414-9F16-FC4477F5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21AF8-E00E-1A05-3ACF-DC55A4E68C36}"/>
              </a:ext>
            </a:extLst>
          </p:cNvPr>
          <p:cNvSpPr txBox="1"/>
          <p:nvPr/>
        </p:nvSpPr>
        <p:spPr>
          <a:xfrm>
            <a:off x="221662" y="1840544"/>
            <a:ext cx="3658969" cy="465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dirty="0">
                <a:sym typeface="Calibri"/>
              </a:rPr>
              <a:t>Improve integration for hybrid magnets</a:t>
            </a:r>
          </a:p>
          <a:p>
            <a:pPr defTabSz="171450"/>
            <a:r>
              <a:rPr lang="en-US" sz="1400" dirty="0"/>
              <a:t>Investigate HEP-motivated solenoid designs</a:t>
            </a:r>
            <a:endParaRPr lang="en-US" sz="1400" dirty="0"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5C2F9-5E1E-F872-6E89-6B472B920BAC}"/>
              </a:ext>
            </a:extLst>
          </p:cNvPr>
          <p:cNvSpPr txBox="1"/>
          <p:nvPr/>
        </p:nvSpPr>
        <p:spPr>
          <a:xfrm>
            <a:off x="197931" y="3520628"/>
            <a:ext cx="3324430" cy="4655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dirty="0">
                <a:sym typeface="Calibri"/>
              </a:rPr>
              <a:t>Strengthen linkage between technologies and magnets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F9D09-24CC-0ECC-EBB3-E06EDF675F4A}"/>
              </a:ext>
            </a:extLst>
          </p:cNvPr>
          <p:cNvSpPr txBox="1"/>
          <p:nvPr/>
        </p:nvSpPr>
        <p:spPr>
          <a:xfrm>
            <a:off x="184750" y="5212840"/>
            <a:ext cx="3658969" cy="250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dirty="0">
                <a:sym typeface="Calibri"/>
              </a:rPr>
              <a:t>Align with, and support, collider design efforts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C71A1-329F-BE2C-2D49-62E41DF88849}"/>
              </a:ext>
            </a:extLst>
          </p:cNvPr>
          <p:cNvSpPr txBox="1"/>
          <p:nvPr/>
        </p:nvSpPr>
        <p:spPr>
          <a:xfrm>
            <a:off x="225399" y="1076192"/>
            <a:ext cx="3383710" cy="6809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b="1" dirty="0">
                <a:solidFill>
                  <a:srgbClr val="FF0000"/>
                </a:solidFill>
                <a:sym typeface="Calibri"/>
              </a:rPr>
              <a:t>It is a R&amp;D  program funded of DOE Office of Science</a:t>
            </a:r>
            <a:r>
              <a:rPr lang="en-US" sz="1400" b="1" dirty="0">
                <a:sym typeface="Calibri"/>
              </a:rPr>
              <a:t>. Central focus: develop and test high field magnets for HEP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D8CE-EE4C-0F2C-4FA3-2924AC36D146}"/>
              </a:ext>
            </a:extLst>
          </p:cNvPr>
          <p:cNvSpPr txBox="1"/>
          <p:nvPr/>
        </p:nvSpPr>
        <p:spPr>
          <a:xfrm>
            <a:off x="266269" y="2697878"/>
            <a:ext cx="3023555" cy="6809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b="1" dirty="0">
                <a:sym typeface="Calibri"/>
              </a:rPr>
              <a:t>Support magnets with critical materials, expertise &amp; dev. of new enabling technologies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DDCC-3A1C-7374-DF61-BDE1BF2D6BAD}"/>
              </a:ext>
            </a:extLst>
          </p:cNvPr>
          <p:cNvSpPr txBox="1"/>
          <p:nvPr/>
        </p:nvSpPr>
        <p:spPr>
          <a:xfrm>
            <a:off x="184750" y="4410874"/>
            <a:ext cx="3480521" cy="6809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7145" tIns="17145" rIns="17145" bIns="17145" numCol="1" spcCol="38100" rtlCol="0" anchor="t">
            <a:spAutoFit/>
          </a:bodyPr>
          <a:lstStyle/>
          <a:p>
            <a:pPr defTabSz="171450"/>
            <a:r>
              <a:rPr lang="en-US" sz="1400" b="1" dirty="0">
                <a:sym typeface="Calibri"/>
              </a:rPr>
              <a:t>Forward looking – what is enabled by our advances, and what is achievable for colliders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859AB-E661-1052-612F-B9F6290C2B82}"/>
              </a:ext>
            </a:extLst>
          </p:cNvPr>
          <p:cNvCxnSpPr>
            <a:cxnSpLocks/>
          </p:cNvCxnSpPr>
          <p:nvPr/>
        </p:nvCxnSpPr>
        <p:spPr>
          <a:xfrm>
            <a:off x="197931" y="4199862"/>
            <a:ext cx="332443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D474C0-768F-9590-CF27-187A31C6795C}"/>
              </a:ext>
            </a:extLst>
          </p:cNvPr>
          <p:cNvCxnSpPr>
            <a:cxnSpLocks/>
          </p:cNvCxnSpPr>
          <p:nvPr/>
        </p:nvCxnSpPr>
        <p:spPr>
          <a:xfrm>
            <a:off x="221662" y="2555742"/>
            <a:ext cx="332443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A6B19B-BC9B-1CE1-0BB3-1304BEAA8C22}"/>
              </a:ext>
            </a:extLst>
          </p:cNvPr>
          <p:cNvSpPr txBox="1"/>
          <p:nvPr/>
        </p:nvSpPr>
        <p:spPr>
          <a:xfrm>
            <a:off x="0" y="5955867"/>
            <a:ext cx="11830050" cy="40010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chemeClr val="accent1">
                  <a:lumMod val="50000"/>
                </a:schemeClr>
              </a:gs>
              <a:gs pos="79000">
                <a:srgbClr val="002060"/>
              </a:gs>
              <a:gs pos="100000">
                <a:schemeClr val="bg1">
                  <a:lumMod val="30000"/>
                  <a:lumOff val="7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>
            <a:glow rad="409505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 hangingPunct="0"/>
            <a:r>
              <a:rPr lang="en-US" sz="2000" dirty="0">
                <a:solidFill>
                  <a:schemeClr val="bg1"/>
                </a:solidFill>
                <a:sym typeface="Calibri"/>
              </a:rPr>
              <a:t>Further build collaborations, leverage synergies with US fusion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9602A0-C1A7-864A-E7C2-01DAE89A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14" y="1320021"/>
            <a:ext cx="7257037" cy="4031687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6328EEF-E441-B4B0-4743-CDBE5834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315" y="963261"/>
            <a:ext cx="8008735" cy="4735722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13BD36-4E01-BF48-21C2-3486F8A1021B}"/>
              </a:ext>
            </a:extLst>
          </p:cNvPr>
          <p:cNvSpPr txBox="1"/>
          <p:nvPr/>
        </p:nvSpPr>
        <p:spPr>
          <a:xfrm>
            <a:off x="7263760" y="550547"/>
            <a:ext cx="226123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sym typeface="Calibri"/>
              </a:rPr>
              <a:t>Hybrid magnet – LTS + HTS coils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D2F9A7-9143-4E1F-E117-C285208E15D0}"/>
              </a:ext>
            </a:extLst>
          </p:cNvPr>
          <p:cNvCxnSpPr/>
          <p:nvPr/>
        </p:nvCxnSpPr>
        <p:spPr>
          <a:xfrm flipH="1">
            <a:off x="7162800" y="845127"/>
            <a:ext cx="949036" cy="1787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079B80-368D-5DC0-587E-4AA8CE28A0BA}"/>
              </a:ext>
            </a:extLst>
          </p:cNvPr>
          <p:cNvCxnSpPr>
            <a:cxnSpLocks/>
          </p:cNvCxnSpPr>
          <p:nvPr/>
        </p:nvCxnSpPr>
        <p:spPr>
          <a:xfrm>
            <a:off x="8194938" y="870646"/>
            <a:ext cx="588844" cy="2167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01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Rectangle"/>
          <p:cNvSpPr/>
          <p:nvPr/>
        </p:nvSpPr>
        <p:spPr>
          <a:xfrm>
            <a:off x="-17623" y="6323774"/>
            <a:ext cx="12227245" cy="546096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/>
          </a:p>
        </p:txBody>
      </p:sp>
      <p:pic>
        <p:nvPicPr>
          <p:cNvPr id="717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38" y="6441624"/>
            <a:ext cx="1570469" cy="263615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Nb3Sn accelerator magnet technology is finally being installed in a collider - in the interaction region quadrupoles of the LH-LHC"/>
          <p:cNvSpPr txBox="1">
            <a:spLocks noGrp="1"/>
          </p:cNvSpPr>
          <p:nvPr>
            <p:ph type="title"/>
          </p:nvPr>
        </p:nvSpPr>
        <p:spPr>
          <a:xfrm>
            <a:off x="189738" y="209855"/>
            <a:ext cx="9314309" cy="49107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48056">
              <a:defRPr sz="5400"/>
            </a:pPr>
            <a:r>
              <a:rPr lang="en-US" sz="2700" dirty="0"/>
              <a:t>World MDP result - the 14.5T Nb</a:t>
            </a:r>
            <a:r>
              <a:rPr lang="en-US" sz="2700" baseline="-25000" dirty="0"/>
              <a:t>3</a:t>
            </a:r>
            <a:r>
              <a:rPr lang="en-US" sz="2700" dirty="0"/>
              <a:t>Sn dipole</a:t>
            </a:r>
            <a:endParaRPr sz="2700" dirty="0"/>
          </a:p>
        </p:txBody>
      </p:sp>
      <p:pic>
        <p:nvPicPr>
          <p:cNvPr id="30" name="Picture 5" descr="C:\Users\sasha\Desktop\IMG_7779.JPG">
            <a:extLst>
              <a:ext uri="{FF2B5EF4-FFF2-40B4-BE49-F238E27FC236}">
                <a16:creationId xmlns:a16="http://schemas.microsoft.com/office/drawing/2014/main" id="{4F3CF746-8CB6-354D-A0B3-A676CDDE5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9641" y="696984"/>
            <a:ext cx="3756355" cy="2600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08B8E8-9DE0-FC46-B9EB-CE38339F9092}"/>
              </a:ext>
            </a:extLst>
          </p:cNvPr>
          <p:cNvSpPr txBox="1"/>
          <p:nvPr/>
        </p:nvSpPr>
        <p:spPr>
          <a:xfrm rot="21265144">
            <a:off x="4047136" y="881588"/>
            <a:ext cx="2389297" cy="23083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900" b="1" i="1" dirty="0">
                <a:solidFill>
                  <a:srgbClr val="C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FNAL 14.5T “MDPCT1”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75309-E208-D0A7-DEEC-8BBF6A4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G. Velev | 80th Anniversary of the Department of Atomic Physics at Sofia University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A5870D-9EA8-B9F9-D9E2-93CF50F066C1}"/>
              </a:ext>
            </a:extLst>
          </p:cNvPr>
          <p:cNvGrpSpPr/>
          <p:nvPr/>
        </p:nvGrpSpPr>
        <p:grpSpPr>
          <a:xfrm>
            <a:off x="173682" y="3560508"/>
            <a:ext cx="4772891" cy="2763266"/>
            <a:chOff x="5306290" y="921327"/>
            <a:chExt cx="4772891" cy="276326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9ADB3B8-3B25-5B48-8CDC-DC2F2048F5DB}"/>
                </a:ext>
              </a:extLst>
            </p:cNvPr>
            <p:cNvSpPr/>
            <p:nvPr/>
          </p:nvSpPr>
          <p:spPr>
            <a:xfrm>
              <a:off x="5306290" y="921327"/>
              <a:ext cx="4772891" cy="2763266"/>
            </a:xfrm>
            <a:prstGeom prst="roundRect">
              <a:avLst>
                <a:gd name="adj" fmla="val 7452"/>
              </a:avLst>
            </a:prstGeom>
            <a:solidFill>
              <a:schemeClr val="tx2">
                <a:lumMod val="25000"/>
                <a:lumOff val="75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endParaRPr lang="en-US" sz="900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B2292A-6E50-F4CA-3B55-89F798EC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7348" y="1133732"/>
              <a:ext cx="4081482" cy="2315972"/>
            </a:xfrm>
            <a:prstGeom prst="rect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F8FFD7-093C-2B24-5B23-5FF16422CEC0}"/>
              </a:ext>
            </a:extLst>
          </p:cNvPr>
          <p:cNvSpPr txBox="1"/>
          <p:nvPr/>
        </p:nvSpPr>
        <p:spPr>
          <a:xfrm>
            <a:off x="504740" y="6022874"/>
            <a:ext cx="4426865" cy="33855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sz="1600" i="1" dirty="0">
                <a:solidFill>
                  <a:srgbClr val="282828"/>
                </a:solidFill>
                <a:latin typeface="MuseoSans"/>
              </a:rPr>
              <a:t>A. Zlobin et al, </a:t>
            </a:r>
            <a:r>
              <a:rPr lang="en-US" sz="1600" i="1" dirty="0" err="1">
                <a:solidFill>
                  <a:srgbClr val="282828"/>
                </a:solidFill>
                <a:latin typeface="MuseoSans"/>
              </a:rPr>
              <a:t>doi</a:t>
            </a:r>
            <a:r>
              <a:rPr lang="en-US" sz="1600" i="1" dirty="0">
                <a:solidFill>
                  <a:srgbClr val="282828"/>
                </a:solidFill>
                <a:latin typeface="MuseoSans"/>
              </a:rPr>
              <a:t>: 10.1109/TASC.2020.2967686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22231F2-3FC6-E26A-EB1B-CAD02F94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4/17/26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7EAC66-EFDB-1BF1-C090-FCC52A6B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D082D6-D773-679A-E2E1-DF2A94A292CF}"/>
              </a:ext>
            </a:extLst>
          </p:cNvPr>
          <p:cNvSpPr/>
          <p:nvPr/>
        </p:nvSpPr>
        <p:spPr>
          <a:xfrm>
            <a:off x="5069616" y="3983489"/>
            <a:ext cx="6617644" cy="1975007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2000" b="1" dirty="0"/>
              <a:t> </a:t>
            </a:r>
            <a:r>
              <a:rPr lang="en-US" b="1" dirty="0"/>
              <a:t>MDP Perspective: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Highest priority issue: </a:t>
            </a:r>
            <a:r>
              <a:rPr lang="en-US" b="1" i="1" dirty="0"/>
              <a:t>degradation </a:t>
            </a:r>
            <a:r>
              <a:rPr lang="en-US" dirty="0"/>
              <a:t>mechanisms; design 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Second priority: Initial quench current and </a:t>
            </a:r>
            <a:r>
              <a:rPr lang="en-US" b="1" i="1" dirty="0"/>
              <a:t>memory after thermal cycle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Third priority: </a:t>
            </a:r>
            <a:r>
              <a:rPr lang="en-US" b="1" i="1" dirty="0"/>
              <a:t>Training rate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F39E0F-F9BC-6F37-53C7-12F3F3290CAD}"/>
              </a:ext>
            </a:extLst>
          </p:cNvPr>
          <p:cNvGrpSpPr/>
          <p:nvPr/>
        </p:nvGrpSpPr>
        <p:grpSpPr>
          <a:xfrm>
            <a:off x="7429871" y="680284"/>
            <a:ext cx="4148351" cy="2636137"/>
            <a:chOff x="582975" y="3669238"/>
            <a:chExt cx="4148351" cy="26361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988F29-0797-A1B9-0C79-E17E4F428805}"/>
                </a:ext>
              </a:extLst>
            </p:cNvPr>
            <p:cNvGrpSpPr/>
            <p:nvPr/>
          </p:nvGrpSpPr>
          <p:grpSpPr>
            <a:xfrm>
              <a:off x="582975" y="3669238"/>
              <a:ext cx="4148351" cy="2636137"/>
              <a:chOff x="12796415" y="2765502"/>
              <a:chExt cx="11074629" cy="72411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7103A1D9-DAEE-80BC-3EB6-120A9F8441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96415" y="2765502"/>
                <a:ext cx="11074629" cy="724114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6D146B7F-94BA-295F-9D7D-64F7EB649458}"/>
                  </a:ext>
                </a:extLst>
              </p:cNvPr>
              <p:cNvSpPr/>
              <p:nvPr/>
            </p:nvSpPr>
            <p:spPr>
              <a:xfrm>
                <a:off x="21305983" y="3223313"/>
                <a:ext cx="2207660" cy="547618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33000"/>
                </a:scheme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ctr">
                <a:spAutoFit/>
              </a:bodyPr>
              <a:lstStyle/>
              <a:p>
                <a:pPr defTabSz="228600" hangingPunct="0"/>
                <a:endParaRPr lang="en-US" sz="900" dirty="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975C99EB-E162-C52A-E3E4-53CC19524EDE}"/>
                  </a:ext>
                </a:extLst>
              </p:cNvPr>
              <p:cNvSpPr/>
              <p:nvPr/>
            </p:nvSpPr>
            <p:spPr>
              <a:xfrm>
                <a:off x="15194531" y="7861406"/>
                <a:ext cx="6046816" cy="541596"/>
              </a:xfrm>
              <a:prstGeom prst="roundRect">
                <a:avLst>
                  <a:gd name="adj" fmla="val 11574"/>
                </a:avLst>
              </a:prstGeom>
              <a:solidFill>
                <a:schemeClr val="accent4">
                  <a:lumMod val="20000"/>
                  <a:lumOff val="80000"/>
                  <a:alpha val="33000"/>
                </a:scheme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ctr">
                <a:spAutoFit/>
              </a:bodyPr>
              <a:lstStyle/>
              <a:p>
                <a:pPr defTabSz="228600" hangingPunct="0"/>
                <a:endParaRPr lang="en-US" sz="90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BFD74E2-0DCE-757A-6EAD-B272BF99E151}"/>
                  </a:ext>
                </a:extLst>
              </p:cNvPr>
              <p:cNvSpPr/>
              <p:nvPr/>
            </p:nvSpPr>
            <p:spPr>
              <a:xfrm>
                <a:off x="14365026" y="7845493"/>
                <a:ext cx="639505" cy="561217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  <a:alpha val="33000"/>
                </a:scheme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>
                <a:outerShdw blurRad="76200" dist="381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ctr">
                <a:spAutoFit/>
              </a:bodyPr>
              <a:lstStyle/>
              <a:p>
                <a:pPr defTabSz="228600" hangingPunct="0"/>
                <a:endParaRPr lang="en-US" sz="900">
                  <a:solidFill>
                    <a:srgbClr val="000000"/>
                  </a:solidFill>
                  <a:sym typeface="Calibri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E449A0-E8F9-C225-E33D-D5932FB85BE2}"/>
                  </a:ext>
                </a:extLst>
              </p:cNvPr>
              <p:cNvSpPr txBox="1"/>
              <p:nvPr/>
            </p:nvSpPr>
            <p:spPr>
              <a:xfrm>
                <a:off x="21634645" y="7820214"/>
                <a:ext cx="981976" cy="591798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t">
                <a:spAutoFit/>
              </a:bodyPr>
              <a:lstStyle/>
              <a:p>
                <a:pPr defTabSz="228600" hangingPunct="0"/>
                <a:r>
                  <a:rPr lang="en-US" sz="1100" dirty="0">
                    <a:solidFill>
                      <a:srgbClr val="000000"/>
                    </a:solidFill>
                    <a:sym typeface="Calibri"/>
                  </a:rPr>
                  <a:t>I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B4FA54-8059-25CC-3690-A1786497AB83}"/>
                  </a:ext>
                </a:extLst>
              </p:cNvPr>
              <p:cNvSpPr txBox="1"/>
              <p:nvPr/>
            </p:nvSpPr>
            <p:spPr>
              <a:xfrm>
                <a:off x="14407044" y="7820214"/>
                <a:ext cx="981976" cy="591798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t">
                <a:spAutoFit/>
              </a:bodyPr>
              <a:lstStyle/>
              <a:p>
                <a:pPr defTabSz="228600" hangingPunct="0"/>
                <a:r>
                  <a:rPr lang="en-US" sz="1100" dirty="0">
                    <a:solidFill>
                      <a:srgbClr val="000000"/>
                    </a:solidFill>
                    <a:sym typeface="Calibri"/>
                  </a:rPr>
                  <a:t>II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FF2E1B-E61F-201D-D667-4CBA1E29299C}"/>
                  </a:ext>
                </a:extLst>
              </p:cNvPr>
              <p:cNvSpPr txBox="1"/>
              <p:nvPr/>
            </p:nvSpPr>
            <p:spPr>
              <a:xfrm>
                <a:off x="17306883" y="7820214"/>
                <a:ext cx="981976" cy="591798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2860" tIns="22860" rIns="22860" bIns="22860" numCol="1" spcCol="38100" rtlCol="0" anchor="t">
                <a:spAutoFit/>
              </a:bodyPr>
              <a:lstStyle/>
              <a:p>
                <a:pPr defTabSz="228600" hangingPunct="0"/>
                <a:r>
                  <a:rPr lang="en-US" sz="1100" dirty="0">
                    <a:solidFill>
                      <a:srgbClr val="000000"/>
                    </a:solidFill>
                    <a:sym typeface="Calibri"/>
                  </a:rPr>
                  <a:t>III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19851EB-6E73-567A-8CC7-1E5988C332DF}"/>
                </a:ext>
              </a:extLst>
            </p:cNvPr>
            <p:cNvSpPr txBox="1"/>
            <p:nvPr/>
          </p:nvSpPr>
          <p:spPr>
            <a:xfrm>
              <a:off x="1677227" y="4732855"/>
              <a:ext cx="1930350" cy="1015663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txBody>
            <a:bodyPr wrap="square" lIns="365760" tIns="274320" rIns="365760" bIns="274320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Helvetica" pitchFamily="2" charset="0"/>
                </a:rPr>
                <a:t>14.5 T world record for accelerator-type dipole magnet </a:t>
              </a:r>
            </a:p>
          </p:txBody>
        </p:sp>
      </p:grpSp>
      <p:pic>
        <p:nvPicPr>
          <p:cNvPr id="20" name="Picture 19" descr="A picture containing indoor, hot&#10;&#10;Description automatically generated">
            <a:extLst>
              <a:ext uri="{FF2B5EF4-FFF2-40B4-BE49-F238E27FC236}">
                <a16:creationId xmlns:a16="http://schemas.microsoft.com/office/drawing/2014/main" id="{0ECBACE3-E681-5A4F-AE7A-4AC7AACE1A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54901" y="1949761"/>
            <a:ext cx="1449706" cy="1619608"/>
          </a:xfrm>
          <a:prstGeom prst="rect">
            <a:avLst/>
          </a:prstGeom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C090D6BF-5677-0F58-2297-25D7B714D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39306" y="564872"/>
            <a:ext cx="1680896" cy="16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E08E9805-09EA-E442-BC7A-39F9B35BE742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1B434EB7-C851-D64F-B5FB-282E00DDE655}"/>
    </a:ext>
  </a:extLst>
</a:theme>
</file>

<file path=ppt/theme/theme3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23597</TotalTime>
  <Words>3815</Words>
  <Application>Microsoft Macintosh PowerPoint</Application>
  <PresentationFormat>Widescreen</PresentationFormat>
  <Paragraphs>518</Paragraphs>
  <Slides>40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ＭＳ Ｐゴシック</vt:lpstr>
      <vt:lpstr>Aptos</vt:lpstr>
      <vt:lpstr>Arial</vt:lpstr>
      <vt:lpstr>Calibri</vt:lpstr>
      <vt:lpstr>Courier New</vt:lpstr>
      <vt:lpstr>Franklin Gothic Book</vt:lpstr>
      <vt:lpstr>Franklin Gothic Medium</vt:lpstr>
      <vt:lpstr>Geneva</vt:lpstr>
      <vt:lpstr>Helvetica</vt:lpstr>
      <vt:lpstr>MuseoSans</vt:lpstr>
      <vt:lpstr>Open Sans</vt:lpstr>
      <vt:lpstr>Symbol</vt:lpstr>
      <vt:lpstr>Times New Roman</vt:lpstr>
      <vt:lpstr>Wingdings</vt:lpstr>
      <vt:lpstr>Content Slides</vt:lpstr>
      <vt:lpstr>Section Title and Agenda Slides</vt:lpstr>
      <vt:lpstr>Fermilab_PPT_090915</vt:lpstr>
      <vt:lpstr>Magnet development for future colliders and test facility for US fusion program</vt:lpstr>
      <vt:lpstr>PowerPoint Presentation</vt:lpstr>
      <vt:lpstr>PowerPoint Presentation</vt:lpstr>
      <vt:lpstr>U.S. Magnet Development Program </vt:lpstr>
      <vt:lpstr>Hadron and muon colliders - energy frontier options</vt:lpstr>
      <vt:lpstr>Possible future hadron collider – FCC-hh at CERN at CERN</vt:lpstr>
      <vt:lpstr>Muon collider - critical advances in magnet technology</vt:lpstr>
      <vt:lpstr>The US MDP organization</vt:lpstr>
      <vt:lpstr>World MDP result - the 14.5T Nb3Sn dipole</vt:lpstr>
      <vt:lpstr>LTS degradation - stress-management with goal of &gt;12T</vt:lpstr>
      <vt:lpstr>Magnets impregnated with Wax - Training Results</vt:lpstr>
      <vt:lpstr>Major new result with REBCO HTS using CORC wire</vt:lpstr>
      <vt:lpstr>The dipole field reached record 5.99 T at 6.75 kA, in a 60mm bore</vt:lpstr>
      <vt:lpstr>Summary #1</vt:lpstr>
      <vt:lpstr>MDP Collaboration </vt:lpstr>
      <vt:lpstr>Fermilab Test Facility for U.S. Fusion Programs </vt:lpstr>
      <vt:lpstr>Introduction </vt:lpstr>
      <vt:lpstr>Challenges </vt:lpstr>
      <vt:lpstr>New test facility at Fermilab </vt:lpstr>
      <vt:lpstr>Test Facility – parameters  </vt:lpstr>
      <vt:lpstr>Operational  Modes  </vt:lpstr>
      <vt:lpstr>Pit  Construction</vt:lpstr>
      <vt:lpstr>Cryostat  </vt:lpstr>
      <vt:lpstr>Top and lambda plates </vt:lpstr>
      <vt:lpstr>Quench Protection Architecture</vt:lpstr>
      <vt:lpstr>Quench Protection Cabinets and Boards </vt:lpstr>
      <vt:lpstr>Power Supplies </vt:lpstr>
      <vt:lpstr>Magnet  Specification</vt:lpstr>
      <vt:lpstr>Anti-cryostat and sample holder</vt:lpstr>
      <vt:lpstr>Summary  #2</vt:lpstr>
      <vt:lpstr>Thank you!</vt:lpstr>
      <vt:lpstr>Backup slides</vt:lpstr>
      <vt:lpstr>Nb-Ti  (round wire):</vt:lpstr>
      <vt:lpstr>Coil fabrication  and instrumentation</vt:lpstr>
      <vt:lpstr>Coil assembly, yoking and skinning</vt:lpstr>
      <vt:lpstr>Filled Wax Impregnation Beyond Subscale Models (CCT5W)</vt:lpstr>
      <vt:lpstr>SPARC TFMC (MIT) </vt:lpstr>
      <vt:lpstr>NHMFL: HTS Test-bed</vt:lpstr>
      <vt:lpstr>Nb3Sn Common Coil Dipole for High Current HTS Cable Testing - BNL</vt:lpstr>
      <vt:lpstr>TFD aperture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Gueorgui Velev</dc:creator>
  <cp:lastModifiedBy>Gueorgui Velev</cp:lastModifiedBy>
  <cp:revision>103</cp:revision>
  <cp:lastPrinted>2026-04-13T15:14:00Z</cp:lastPrinted>
  <dcterms:created xsi:type="dcterms:W3CDTF">2026-03-09T15:01:38Z</dcterms:created>
  <dcterms:modified xsi:type="dcterms:W3CDTF">2026-04-17T19:28:40Z</dcterms:modified>
</cp:coreProperties>
</file>