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4" r:id="rId4"/>
    <p:sldId id="273" r:id="rId5"/>
    <p:sldId id="275" r:id="rId6"/>
    <p:sldId id="270" r:id="rId7"/>
    <p:sldId id="258" r:id="rId8"/>
    <p:sldId id="259" r:id="rId9"/>
    <p:sldId id="260" r:id="rId10"/>
    <p:sldId id="267" r:id="rId11"/>
    <p:sldId id="262" r:id="rId12"/>
    <p:sldId id="264" r:id="rId13"/>
    <p:sldId id="261" r:id="rId14"/>
    <p:sldId id="263" r:id="rId15"/>
    <p:sldId id="265" r:id="rId16"/>
    <p:sldId id="272" r:id="rId17"/>
    <p:sldId id="266" r:id="rId18"/>
    <p:sldId id="268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3FEC8-B5E4-47EE-0A7F-4F7A9A04F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DEA5BC-8A3D-75AF-7A0C-215B7D117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FFCD4-8BC8-0A24-92D1-E1F187E62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C76A-C6D3-4E59-866F-DC740A8C265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46687-37EC-9DB5-FB68-5F31BF78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923D8-402E-EC01-2661-4C6767DFD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34C9-47B9-4C02-ADC5-F4E0E01D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90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C2AD2-AA8B-B350-37CF-D7A926DE6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9947BF-B3DB-1E18-6A2E-C2B120B82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ECF19-9B58-456C-C19B-FE551359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C76A-C6D3-4E59-866F-DC740A8C265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086F8-9DDE-D283-9909-F5E48D365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43639-C2DD-D157-A0C8-1B3492CD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34C9-47B9-4C02-ADC5-F4E0E01D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535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DE9B6F-DB5E-60E5-3DE2-834D4CDB9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99A26C-B66E-2B54-E7CE-A49116947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05E97-BE7D-F690-D2C1-FF191BD5D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C76A-C6D3-4E59-866F-DC740A8C265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4A7FC-2EDE-7BB7-D90B-4DE1204FB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1D63C-DA7E-D04C-C01E-211139167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34C9-47B9-4C02-ADC5-F4E0E01D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63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4E551-5C86-019C-657D-F9AFBE4A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C2F0E-BB29-255C-4DCD-59D2BB270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DD88E-5E18-986C-4149-51539288B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C76A-C6D3-4E59-866F-DC740A8C265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C405D-2C22-EA59-6B14-EF9F6FE5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AC84-78B0-1D96-232B-5E35C913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34C9-47B9-4C02-ADC5-F4E0E01D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62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423D-E360-0795-A6B0-C119AC53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087E3-45E2-80C6-925D-9DA063BE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BDC6-9293-542A-E4D7-5C08D9BA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C76A-C6D3-4E59-866F-DC740A8C265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A00D7-60BC-F6E3-D595-02059D125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26F1F-7B9B-0B5D-5C59-EB1B59AB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34C9-47B9-4C02-ADC5-F4E0E01D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05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2FEC6-0B98-CB97-AB9A-97058A9A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182AC-217F-0A10-A209-FA3FA68DF5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EC319-A27F-91F3-F6E1-040673D7C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3D9F2-E9CA-B838-8E3F-BFAEF8B04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C76A-C6D3-4E59-866F-DC740A8C265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58E80-F53A-DE5A-2397-8856425C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9796D-33FA-753A-9076-A76DBAFB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34C9-47B9-4C02-ADC5-F4E0E01D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9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3658F-3DBE-B615-A82D-A837BFFA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16966-E03E-A87D-3C22-FAAB6D94F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268D0-DDE1-DA33-8D15-4BFE13B66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25081-F9BC-668B-5966-D4E66B0A4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93B9BD-600C-917A-62A7-8CACEC99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B25AE6-9F72-19B1-D76F-4B50331A9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C76A-C6D3-4E59-866F-DC740A8C265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F3C13-190D-D81C-B45F-E12E4738B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8C11AB-75A2-BED4-C679-45EEC8C7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34C9-47B9-4C02-ADC5-F4E0E01D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08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282C6-F666-7F99-C3BC-847ACFF8B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22420D-0C0F-B549-C20B-20C8D4D5A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C76A-C6D3-4E59-866F-DC740A8C265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95556-A4C9-3F56-8D08-162F8E1B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9F243-DB0F-96AD-9B4B-18ABF9E7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34C9-47B9-4C02-ADC5-F4E0E01D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06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E8DFE0-6EF8-A91B-A89C-6D11A3D6E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C76A-C6D3-4E59-866F-DC740A8C265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FF7CDE-92FD-1196-1392-4F8097036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76900-2D3E-F3A2-8BDE-4562A72C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34C9-47B9-4C02-ADC5-F4E0E01D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99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EFB38-FE0C-3E9D-19D5-81E672DA0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FE71A-F7FE-AEBD-6464-8DE32E15E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E8B700-5E21-75DA-91F8-5DD92614D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A153C-D55A-3B91-62EC-858246ED2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C76A-C6D3-4E59-866F-DC740A8C265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AAC07-336B-233A-163C-457B38DA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089DB-22F6-1ABE-E0CF-1126A1713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34C9-47B9-4C02-ADC5-F4E0E01D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009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DA7E-9BAC-3FF8-1FE7-69D14C981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2ECD5-EBB7-8EE7-8BF4-0C9D8508CD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495F5-016D-ADFF-2CB1-DF3861F8E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03CF3-B89A-54B2-5218-E2CA5ED6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C76A-C6D3-4E59-866F-DC740A8C265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A9478-991F-665E-A8D8-C4B147DE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C6A3D-8C14-94C6-A63E-05B59745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D34C9-47B9-4C02-ADC5-F4E0E01D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7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5D82A1-C121-367C-6FBD-1F5D80088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200A7-5367-FD73-5498-83A08193F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BFE99-1999-A28C-BED3-21EEA4A3A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7DC76A-C6D3-4E59-866F-DC740A8C265D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732A9-0D40-77CC-6EC6-393F21561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C87B3-B11C-0CB7-AB5B-26FDAAA11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D34C9-47B9-4C02-ADC5-F4E0E01D9C4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55419-F4CB-2F66-5E81-D781D51F495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85566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8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Sensitivity: Internal</a:t>
            </a:r>
          </a:p>
        </p:txBody>
      </p:sp>
    </p:spTree>
    <p:extLst>
      <p:ext uri="{BB962C8B-B14F-4D97-AF65-F5344CB8AC3E}">
        <p14:creationId xmlns:p14="http://schemas.microsoft.com/office/powerpoint/2010/main" val="357260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hyson.phys.uni-sofia.b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stum.phys.uni-sofia.b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hpc-lab.sofiatech.bg/blog/2022/05/03/world-record-for-the-longest-term-reliable-trajectory-for-the-lorenz-system-achieved-on-nestum/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sylabs/singularity" TargetMode="External"/><Relationship Id="rId4" Type="http://schemas.openxmlformats.org/officeDocument/2006/relationships/hyperlink" Target="https://hpc-lab.sofiatech.bg/container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tif"/><Relationship Id="rId7" Type="http://schemas.openxmlformats.org/officeDocument/2006/relationships/image" Target="../media/image7.sv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image" Target="../media/image13.sv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hyson.phys.uni-sofia.b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63F5C7-2C55-0CAF-34C7-A4DE4468D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C4336-D4CF-211B-335C-37789B95C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9E3F01B-9FD5-4BA0-AFDB-06849E6743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bg-BG" sz="4400" dirty="0"/>
              <a:t>От теоретични модели за фазови преходи в атомни и молекулни клъстери до конструкция на паралелни изчислителни клъстери</a:t>
            </a:r>
            <a:endParaRPr lang="en-GB" sz="4400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6776EC7F-F83A-F551-00FB-3E56566C76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/>
              <a:t>д-р Стоян Писов</a:t>
            </a:r>
          </a:p>
          <a:p>
            <a:r>
              <a:rPr lang="bg-BG" dirty="0"/>
              <a:t>Група Монте Карло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293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3EDD9-7EAB-4EB2-A309-0872DCEB9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47F2C4-C81A-AA56-2BE5-05B9A4E19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C6A970-B160-ACDB-F35B-0BE86136A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B81109A-A7EC-0145-647F-8D4D588BF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err="1"/>
              <a:t>Physon</a:t>
            </a:r>
            <a:r>
              <a:rPr lang="en-GB" dirty="0"/>
              <a:t> - </a:t>
            </a:r>
            <a:r>
              <a:rPr lang="bg-BG" dirty="0"/>
              <a:t>Бъдеще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AA0EEC-7073-00E9-6B0E-F67F2C668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bg-BG" dirty="0"/>
              <a:t>Екип</a:t>
            </a:r>
          </a:p>
          <a:p>
            <a:pPr lvl="1" fontAlgn="base"/>
            <a:r>
              <a:rPr lang="bg-BG" dirty="0"/>
              <a:t>Проф дфзн Ани Пройкова</a:t>
            </a:r>
          </a:p>
          <a:p>
            <a:pPr lvl="1" fontAlgn="base"/>
            <a:r>
              <a:rPr lang="bg-BG" dirty="0"/>
              <a:t>Гл. Ас. Д-р Гергана Георгиева</a:t>
            </a:r>
          </a:p>
          <a:p>
            <a:pPr lvl="1" fontAlgn="base"/>
            <a:r>
              <a:rPr lang="bg-BG" dirty="0"/>
              <a:t>Д-р Христо Илиев</a:t>
            </a:r>
          </a:p>
          <a:p>
            <a:pPr lvl="1" fontAlgn="base"/>
            <a:r>
              <a:rPr lang="bg-BG" dirty="0"/>
              <a:t>Бакалавър Бисер Миланов </a:t>
            </a:r>
            <a:endParaRPr lang="ru-RU" dirty="0"/>
          </a:p>
          <a:p>
            <a:pPr fontAlgn="base"/>
            <a:r>
              <a:rPr lang="ru-RU" dirty="0"/>
              <a:t>Страница </a:t>
            </a:r>
            <a:r>
              <a:rPr lang="en-GB" dirty="0">
                <a:hlinkClick r:id="rId4"/>
              </a:rPr>
              <a:t>https://physon.phys.uni-sofia.bg/</a:t>
            </a:r>
            <a:r>
              <a:rPr lang="bg-BG" dirty="0"/>
              <a:t> </a:t>
            </a:r>
          </a:p>
          <a:p>
            <a:pPr fontAlgn="base"/>
            <a:r>
              <a:rPr lang="bg-BG" dirty="0"/>
              <a:t>Проекти</a:t>
            </a:r>
          </a:p>
          <a:p>
            <a:pPr lvl="1" fontAlgn="base"/>
            <a:r>
              <a:rPr lang="en-GB" dirty="0" err="1"/>
              <a:t>UNITe</a:t>
            </a:r>
            <a:r>
              <a:rPr lang="en-GB" dirty="0"/>
              <a:t> </a:t>
            </a:r>
            <a:endParaRPr lang="bg-BG" dirty="0"/>
          </a:p>
          <a:p>
            <a:pPr lvl="1" fontAlgn="base"/>
            <a:r>
              <a:rPr lang="en-GB" dirty="0"/>
              <a:t>EUMaster4HPC</a:t>
            </a:r>
          </a:p>
        </p:txBody>
      </p:sp>
    </p:spTree>
    <p:extLst>
      <p:ext uri="{BB962C8B-B14F-4D97-AF65-F5344CB8AC3E}">
        <p14:creationId xmlns:p14="http://schemas.microsoft.com/office/powerpoint/2010/main" val="207310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3F312-D65A-8461-A5FB-70E7FF9C9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E05D27-D10F-F574-13F9-1CCB6C790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4670B1-FC9D-5A39-ED9B-C05DB4E54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0A277AA-4D3D-4A87-7CA2-C63630FA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	Л</a:t>
            </a:r>
            <a:r>
              <a:rPr lang="ru-RU" dirty="0"/>
              <a:t>абораторията по високо-</a:t>
            </a:r>
            <a:br>
              <a:rPr lang="ru-RU" dirty="0"/>
            </a:br>
            <a:r>
              <a:rPr lang="ru-RU" dirty="0"/>
              <a:t>производителни изчисления към София ТехПарк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E43F-A1D4-9626-C0AF-88E814325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Финансиране</a:t>
            </a:r>
          </a:p>
          <a:p>
            <a:pPr lvl="1"/>
            <a:r>
              <a:rPr lang="ru-RU" dirty="0"/>
              <a:t>Дирекция Регионално развитие, Европейска комисия) съ-автор на проекта проф. Ани Пройкова, ФзФ, АФ</a:t>
            </a:r>
          </a:p>
          <a:p>
            <a:r>
              <a:rPr lang="ru-RU" dirty="0"/>
              <a:t>Предоставяне на изчислителни ресурси</a:t>
            </a:r>
            <a:endParaRPr lang="en-GB" dirty="0"/>
          </a:p>
          <a:p>
            <a:pPr lvl="1"/>
            <a:r>
              <a:rPr lang="ru-RU" dirty="0"/>
              <a:t>Нестум@СофияТех Парк ВПИ клъстер. Вторият по производителност</a:t>
            </a:r>
            <a:r>
              <a:rPr lang="en-GB" dirty="0"/>
              <a:t> </a:t>
            </a:r>
            <a:r>
              <a:rPr lang="ru-RU" dirty="0"/>
              <a:t>клъстер в България</a:t>
            </a:r>
            <a:r>
              <a:rPr lang="en-GB" dirty="0"/>
              <a:t> (2017)</a:t>
            </a:r>
            <a:endParaRPr lang="ru-RU" dirty="0"/>
          </a:p>
          <a:p>
            <a:endParaRPr lang="ru-RU" dirty="0"/>
          </a:p>
          <a:p>
            <a:r>
              <a:rPr lang="ru-RU" dirty="0"/>
              <a:t>Обучение</a:t>
            </a:r>
            <a:endParaRPr lang="en-GB" dirty="0"/>
          </a:p>
          <a:p>
            <a:pPr lvl="1"/>
            <a:r>
              <a:rPr lang="ru-RU" dirty="0"/>
              <a:t>Университетски курсове които са част от академичната програма</a:t>
            </a:r>
            <a:endParaRPr lang="en-GB" dirty="0"/>
          </a:p>
          <a:p>
            <a:pPr lvl="1"/>
            <a:r>
              <a:rPr lang="ru-RU" dirty="0"/>
              <a:t>Ускорени специализиращи курсове</a:t>
            </a:r>
          </a:p>
          <a:p>
            <a:endParaRPr lang="ru-RU" dirty="0"/>
          </a:p>
          <a:p>
            <a:r>
              <a:rPr lang="ru-RU" dirty="0"/>
              <a:t>Развойна дейност</a:t>
            </a:r>
            <a:endParaRPr lang="en-GB" dirty="0"/>
          </a:p>
          <a:p>
            <a:pPr lvl="1"/>
            <a:r>
              <a:rPr lang="ru-RU" dirty="0"/>
              <a:t>Интеграция на потребителски софтуер</a:t>
            </a:r>
            <a:endParaRPr lang="en-GB" dirty="0"/>
          </a:p>
          <a:p>
            <a:pPr lvl="1"/>
            <a:r>
              <a:rPr lang="ru-RU" dirty="0"/>
              <a:t>Развиване на нов софтуер</a:t>
            </a:r>
            <a:endParaRPr lang="en-GB" dirty="0"/>
          </a:p>
          <a:p>
            <a:pPr lvl="1"/>
            <a:r>
              <a:rPr lang="ru-RU" dirty="0"/>
              <a:t>Оптимизация на съществуващ софтуер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904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FE313-D0AB-5734-CA07-DCCAA20AF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354126-E632-35A6-79C5-1CBD7D23A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7C6004-D50E-190B-D411-2BA8D39D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7F671D1-1870-E6F1-3509-1FA4BFDE8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	</a:t>
            </a:r>
            <a:r>
              <a:rPr lang="en-GB" dirty="0" err="1"/>
              <a:t>Nestum</a:t>
            </a:r>
            <a:r>
              <a:rPr lang="en-GB" dirty="0"/>
              <a:t> - </a:t>
            </a:r>
            <a:r>
              <a:rPr lang="bg-BG" dirty="0"/>
              <a:t>Екип</a:t>
            </a:r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3BF8951-E6E9-EB31-CD3F-C1FC2ED52F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8" y="1523320"/>
            <a:ext cx="6204857" cy="465364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D8EDF2-3F18-2270-5E44-B4B54FF16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5971" y="1523320"/>
            <a:ext cx="5007429" cy="4653643"/>
          </a:xfrm>
        </p:spPr>
        <p:txBody>
          <a:bodyPr>
            <a:normAutofit fontScale="70000" lnSpcReduction="20000"/>
          </a:bodyPr>
          <a:lstStyle/>
          <a:p>
            <a:r>
              <a:rPr lang="bg-BG" dirty="0"/>
              <a:t>проф. дфзн Ана Пройкова</a:t>
            </a:r>
          </a:p>
          <a:p>
            <a:r>
              <a:rPr lang="bg-BG" dirty="0"/>
              <a:t>Алекансър Велин</a:t>
            </a:r>
          </a:p>
          <a:p>
            <a:r>
              <a:rPr lang="bg-BG" dirty="0"/>
              <a:t>доц. д-р Елисавета Пенева</a:t>
            </a:r>
          </a:p>
          <a:p>
            <a:r>
              <a:rPr lang="bg-BG" dirty="0"/>
              <a:t>доц. д-р Мирослава Недялкова</a:t>
            </a:r>
          </a:p>
          <a:p>
            <a:r>
              <a:rPr lang="ru-RU" dirty="0"/>
              <a:t>Стоян Писов - 2014 г.- 2021 </a:t>
            </a:r>
          </a:p>
          <a:p>
            <a:r>
              <a:rPr lang="ru-RU" dirty="0"/>
              <a:t>Иво Илиев - 2017 - 2023</a:t>
            </a:r>
          </a:p>
          <a:p>
            <a:r>
              <a:rPr lang="ru-RU" dirty="0"/>
              <a:t>Флавио Байрамовски - 2016, 2018 - 2019</a:t>
            </a:r>
          </a:p>
          <a:p>
            <a:r>
              <a:rPr lang="ru-RU" dirty="0"/>
              <a:t>Методи Панков - 2019 - до сега</a:t>
            </a:r>
          </a:p>
          <a:p>
            <a:r>
              <a:rPr lang="ru-RU" dirty="0"/>
              <a:t>Константин Паенов 2019 - 2023</a:t>
            </a:r>
          </a:p>
          <a:p>
            <a:r>
              <a:rPr lang="ru-RU" dirty="0"/>
              <a:t>Васил Иванов – 2023 - 2024</a:t>
            </a:r>
          </a:p>
          <a:p>
            <a:r>
              <a:rPr lang="ru-RU" dirty="0"/>
              <a:t>Даниел Йорданов (2024 - 2026)</a:t>
            </a:r>
          </a:p>
          <a:p>
            <a:r>
              <a:rPr lang="ru-RU" dirty="0"/>
              <a:t>Александър Велин (2026 - настоящ системен администратор)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62342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0BE67-E373-8D37-C3A1-72C0A7A12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463DD3-4411-0896-FB94-AD6DFF4FB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7E704D-18CC-E18F-1316-B415557A0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F7017DD-F7A9-866A-080C-9E7CD38C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    Инфраструктура - </a:t>
            </a:r>
            <a:r>
              <a:rPr lang="en-GB" dirty="0" err="1"/>
              <a:t>Nestum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C78CC0-DAEE-72AD-028F-D22321F9C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bg-BG" dirty="0"/>
              <a:t>Базиран на компактна </a:t>
            </a:r>
            <a:r>
              <a:rPr lang="en-GB" dirty="0"/>
              <a:t>PC </a:t>
            </a:r>
            <a:r>
              <a:rPr lang="bg-BG" dirty="0"/>
              <a:t>архитектура с 24 изчислителни възела</a:t>
            </a:r>
          </a:p>
          <a:p>
            <a:pPr fontAlgn="base"/>
            <a:endParaRPr lang="bg-BG" dirty="0"/>
          </a:p>
          <a:p>
            <a:pPr fontAlgn="base"/>
            <a:r>
              <a:rPr lang="bg-BG" dirty="0"/>
              <a:t>Всеки изчислителен възел е </a:t>
            </a:r>
            <a:r>
              <a:rPr lang="en-GB" dirty="0"/>
              <a:t>Fujitsu </a:t>
            </a:r>
            <a:r>
              <a:rPr lang="en-GB" dirty="0" err="1"/>
              <a:t>Primergy</a:t>
            </a:r>
            <a:r>
              <a:rPr lang="en-GB" dirty="0"/>
              <a:t> RX2530 M1</a:t>
            </a:r>
          </a:p>
          <a:p>
            <a:pPr lvl="1" fontAlgn="base"/>
            <a:r>
              <a:rPr lang="en-GB" dirty="0"/>
              <a:t>2 x Intel Xeon E5-2698v3@2.3 GHz </a:t>
            </a:r>
            <a:r>
              <a:rPr lang="bg-BG" dirty="0"/>
              <a:t>процесори</a:t>
            </a:r>
            <a:endParaRPr lang="en-GB" dirty="0"/>
          </a:p>
          <a:p>
            <a:pPr lvl="1" fontAlgn="base"/>
            <a:r>
              <a:rPr lang="bg-BG" dirty="0"/>
              <a:t>128 </a:t>
            </a:r>
            <a:r>
              <a:rPr lang="en-GB" dirty="0"/>
              <a:t>GB </a:t>
            </a:r>
            <a:r>
              <a:rPr lang="bg-BG" dirty="0"/>
              <a:t>системна памет</a:t>
            </a:r>
            <a:endParaRPr lang="en-GB" dirty="0"/>
          </a:p>
          <a:p>
            <a:pPr lvl="1" fontAlgn="base"/>
            <a:r>
              <a:rPr lang="bg-BG" dirty="0"/>
              <a:t>128 </a:t>
            </a:r>
            <a:r>
              <a:rPr lang="en-GB" dirty="0"/>
              <a:t>GB </a:t>
            </a:r>
            <a:r>
              <a:rPr lang="bg-BG" dirty="0"/>
              <a:t>твърдотелен диск</a:t>
            </a:r>
          </a:p>
          <a:p>
            <a:pPr fontAlgn="base"/>
            <a:endParaRPr lang="bg-BG" dirty="0"/>
          </a:p>
          <a:p>
            <a:pPr fontAlgn="base"/>
            <a:r>
              <a:rPr lang="bg-BG" dirty="0"/>
              <a:t>Високо-скоростна комуникационна подсистема </a:t>
            </a:r>
            <a:r>
              <a:rPr lang="en-GB" dirty="0" err="1"/>
              <a:t>Infiniband</a:t>
            </a:r>
            <a:r>
              <a:rPr lang="en-GB" dirty="0"/>
              <a:t> </a:t>
            </a:r>
            <a:r>
              <a:rPr lang="bg-BG" dirty="0"/>
              <a:t>с</a:t>
            </a:r>
            <a:r>
              <a:rPr lang="en-GB" dirty="0"/>
              <a:t> </a:t>
            </a:r>
            <a:r>
              <a:rPr lang="bg-BG" dirty="0"/>
              <a:t>пропускателна способност 56 </a:t>
            </a:r>
            <a:r>
              <a:rPr lang="en-GB" dirty="0"/>
              <a:t>Gbps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3.92 TB NAS </a:t>
            </a:r>
            <a:r>
              <a:rPr lang="bg-BG" dirty="0"/>
              <a:t>файлова система базирана на </a:t>
            </a:r>
            <a:r>
              <a:rPr lang="en-GB" dirty="0"/>
              <a:t>RAIDZ2</a:t>
            </a:r>
            <a:endParaRPr lang="bg-BG" dirty="0"/>
          </a:p>
          <a:p>
            <a:pPr fontAlgn="base"/>
            <a:r>
              <a:rPr lang="bg-BG" dirty="0"/>
              <a:t>Страница </a:t>
            </a:r>
            <a:r>
              <a:rPr lang="en-GB" dirty="0">
                <a:hlinkClick r:id="rId4"/>
              </a:rPr>
              <a:t>http://nestum.phys.uni-sofia.bg/</a:t>
            </a:r>
            <a:r>
              <a:rPr lang="bg-BG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963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A16DD-6A66-EE39-E44D-C5A82C11B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97A70-9550-FE63-8CCD-C22A0A96F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505C03-38BB-0F48-C04D-CAF714F81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944D8BB-5DF4-30AF-4278-A77C6B1AF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	</a:t>
            </a:r>
            <a:r>
              <a:rPr lang="en-GB" dirty="0" err="1"/>
              <a:t>Nestum</a:t>
            </a:r>
            <a:r>
              <a:rPr lang="en-GB" dirty="0"/>
              <a:t> - </a:t>
            </a:r>
            <a:r>
              <a:rPr lang="bg-BG" dirty="0"/>
              <a:t>Производителност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AA8858-F8C7-998F-1912-55D34B54E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/>
            <a:r>
              <a:rPr lang="bg-BG" dirty="0"/>
              <a:t>Общ брой процесорни ядра</a:t>
            </a:r>
          </a:p>
          <a:p>
            <a:pPr marL="0" indent="0" algn="ctr" fontAlgn="base">
              <a:buNone/>
            </a:pPr>
            <a:r>
              <a:rPr lang="bg-BG" dirty="0"/>
              <a:t>24 × 2 × 16 </a:t>
            </a:r>
            <a:r>
              <a:rPr lang="en-GB" dirty="0"/>
              <a:t>cores = 768 cores</a:t>
            </a:r>
          </a:p>
          <a:p>
            <a:pPr fontAlgn="base"/>
            <a:endParaRPr lang="en-GB" dirty="0"/>
          </a:p>
          <a:p>
            <a:pPr fontAlgn="base"/>
            <a:r>
              <a:rPr lang="bg-BG" dirty="0"/>
              <a:t>Обща системна памет</a:t>
            </a:r>
          </a:p>
          <a:p>
            <a:pPr marL="0" indent="0" algn="ctr" fontAlgn="base">
              <a:buNone/>
            </a:pPr>
            <a:r>
              <a:rPr lang="bg-BG" dirty="0"/>
              <a:t>24 × 128 </a:t>
            </a:r>
            <a:r>
              <a:rPr lang="en-GB" dirty="0"/>
              <a:t>GB = 3TB </a:t>
            </a:r>
            <a:r>
              <a:rPr lang="bg-BG" dirty="0"/>
              <a:t>или 4 </a:t>
            </a:r>
            <a:r>
              <a:rPr lang="en-GB" dirty="0"/>
              <a:t>GB/core</a:t>
            </a:r>
          </a:p>
          <a:p>
            <a:pPr fontAlgn="base"/>
            <a:endParaRPr lang="en-GB" dirty="0"/>
          </a:p>
          <a:p>
            <a:pPr fontAlgn="base"/>
            <a:r>
              <a:rPr lang="bg-BG" dirty="0"/>
              <a:t>Очаквана максимална (теоретична) производителност</a:t>
            </a:r>
          </a:p>
          <a:p>
            <a:pPr marL="0" indent="0" algn="ctr" fontAlgn="base">
              <a:buNone/>
            </a:pPr>
            <a:r>
              <a:rPr lang="en-GB" dirty="0" err="1"/>
              <a:t>Rmax</a:t>
            </a:r>
            <a:r>
              <a:rPr lang="en-GB" dirty="0"/>
              <a:t> = 768 × 1.9 GHz × 16 flop = 23347 </a:t>
            </a:r>
            <a:r>
              <a:rPr lang="en-GB" dirty="0" err="1"/>
              <a:t>Gflops</a:t>
            </a:r>
            <a:endParaRPr lang="en-GB" dirty="0"/>
          </a:p>
          <a:p>
            <a:pPr fontAlgn="base"/>
            <a:endParaRPr lang="en-GB" dirty="0"/>
          </a:p>
          <a:p>
            <a:pPr fontAlgn="base"/>
            <a:r>
              <a:rPr lang="bg-BG" dirty="0"/>
              <a:t>Измерена пикова производителност (</a:t>
            </a:r>
            <a:r>
              <a:rPr lang="en-GB" dirty="0" err="1"/>
              <a:t>Linpack</a:t>
            </a:r>
            <a:r>
              <a:rPr lang="en-GB" dirty="0"/>
              <a:t> </a:t>
            </a:r>
            <a:r>
              <a:rPr lang="bg-BG" dirty="0"/>
              <a:t>тест за производителност)</a:t>
            </a:r>
          </a:p>
          <a:p>
            <a:pPr marL="0" indent="0" algn="ctr" fontAlgn="base">
              <a:buNone/>
            </a:pPr>
            <a:r>
              <a:rPr lang="en-GB" dirty="0" err="1"/>
              <a:t>Rpeak</a:t>
            </a:r>
            <a:r>
              <a:rPr lang="en-GB" dirty="0"/>
              <a:t> = 19001 </a:t>
            </a:r>
            <a:r>
              <a:rPr lang="en-GB" dirty="0" err="1"/>
              <a:t>Gflops</a:t>
            </a:r>
            <a:endParaRPr lang="en-GB" dirty="0"/>
          </a:p>
          <a:p>
            <a:pPr fontAlgn="base"/>
            <a:endParaRPr lang="en-GB" dirty="0"/>
          </a:p>
          <a:p>
            <a:pPr fontAlgn="base"/>
            <a:r>
              <a:rPr lang="bg-BG" dirty="0"/>
              <a:t>Паралелна ефективност 81 %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8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714B5-079E-6D4A-0941-81A5811E7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19B000-33A6-B0FF-17E9-ED785DF1A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983604-8C49-AD6A-167E-4AFBF120F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E76451E-890A-25BF-3ED7-04FCE2EE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  </a:t>
            </a:r>
            <a:r>
              <a:rPr lang="en-GB" dirty="0" err="1"/>
              <a:t>Nestum</a:t>
            </a:r>
            <a:r>
              <a:rPr lang="bg-BG" dirty="0"/>
              <a:t> – основни проекти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5367D5-334E-E2B3-E45D-1DFEF4C97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6572" y="1825625"/>
            <a:ext cx="11506199" cy="4351338"/>
          </a:xfrm>
        </p:spPr>
        <p:txBody>
          <a:bodyPr>
            <a:noAutofit/>
          </a:bodyPr>
          <a:lstStyle/>
          <a:p>
            <a:r>
              <a:rPr lang="en-US" sz="2400" dirty="0"/>
              <a:t>№ BG16RFOP002-1.005-127-C01 “</a:t>
            </a:r>
            <a:r>
              <a:rPr lang="en-US" sz="2400" i="1" dirty="0"/>
              <a:t>Creation of a system for descriptive and forecast analysis</a:t>
            </a:r>
            <a:r>
              <a:rPr lang="en-US" sz="2400" dirty="0"/>
              <a:t>” with beneficent “FTS Bulgaria” and partner “Research and Development and Innovation Consortium“</a:t>
            </a:r>
            <a:endParaRPr lang="bg-BG" sz="2400" dirty="0"/>
          </a:p>
          <a:p>
            <a:r>
              <a:rPr lang="en-US" sz="2400" dirty="0"/>
              <a:t>H2020 Project 1.09.2017 – 1.09.2018 Teaming Phase 1The HPC Lab team is participating in the project Big Data for Smart Society funded by the European Commission Framework program HORIZON2020</a:t>
            </a:r>
            <a:endParaRPr lang="bg-BG" sz="2400" dirty="0"/>
          </a:p>
          <a:p>
            <a:r>
              <a:rPr lang="en-US" sz="2400" dirty="0"/>
              <a:t>The HPC team and the supercomputer are involved in the project BG05M2OP001-1.001-0004-C01/28.02.2018 (2018-2023) funded by the operational program Science and Education for Smart Growth</a:t>
            </a:r>
            <a:r>
              <a:rPr lang="bg-BG" sz="2400" dirty="0"/>
              <a:t> (</a:t>
            </a:r>
            <a:r>
              <a:rPr lang="en-GB" sz="2400" dirty="0" err="1"/>
              <a:t>UNITe</a:t>
            </a:r>
            <a:r>
              <a:rPr lang="en-GB" sz="2400" dirty="0"/>
              <a:t>)</a:t>
            </a:r>
          </a:p>
          <a:p>
            <a:r>
              <a:rPr lang="ru-RU" sz="2400" dirty="0"/>
              <a:t>ФНИ, “Функционални свойства на нови адсорбенти за радиоактивни</a:t>
            </a:r>
            <a:br>
              <a:rPr lang="ru-RU" sz="2400" dirty="0"/>
            </a:br>
            <a:r>
              <a:rPr lang="ru-RU" sz="2400" dirty="0"/>
              <a:t>благородни газове и пътища за ефективен дизайн с компенсиране на</a:t>
            </a:r>
            <a:br>
              <a:rPr lang="ru-RU" sz="2400" dirty="0"/>
            </a:br>
            <a:r>
              <a:rPr lang="ru-RU" sz="2400" dirty="0"/>
              <a:t>температурната зависимост” КП-06-H58/9 от 22.11.2021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93051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C2270-BBFE-3BC6-982F-1AAED39C1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D67370-A04C-E243-1467-C6D39BD62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7F35F3-E59C-7ECB-4EC8-73AC91A6B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3403685-E7A4-6F0E-D2E1-5F33494C4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  </a:t>
            </a:r>
            <a:r>
              <a:rPr lang="en-GB" dirty="0" err="1"/>
              <a:t>Nestum</a:t>
            </a:r>
            <a:r>
              <a:rPr lang="bg-BG" dirty="0"/>
              <a:t> - използване</a:t>
            </a:r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3607DC2-DBD4-6076-3AFD-1CBAFC8DE4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1813267"/>
            <a:ext cx="5834741" cy="43760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EC7F6-9E60-C1FF-9EC4-ED4AFB8FA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4086" y="1825625"/>
            <a:ext cx="4789714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Hristov, I., Hristova, R., Dimova, S., </a:t>
            </a:r>
            <a:r>
              <a:rPr lang="en-GB" dirty="0" err="1"/>
              <a:t>Armyanov</a:t>
            </a:r>
            <a:r>
              <a:rPr lang="en-GB" dirty="0"/>
              <a:t>, P., </a:t>
            </a:r>
            <a:r>
              <a:rPr lang="en-GB" dirty="0" err="1"/>
              <a:t>Shegunov</a:t>
            </a:r>
            <a:r>
              <a:rPr lang="en-GB" dirty="0"/>
              <a:t>, N., </a:t>
            </a:r>
            <a:r>
              <a:rPr lang="en-GB" dirty="0" err="1"/>
              <a:t>Puzynin</a:t>
            </a:r>
            <a:r>
              <a:rPr lang="en-GB" dirty="0"/>
              <a:t>, I., </a:t>
            </a:r>
            <a:r>
              <a:rPr lang="en-GB" dirty="0" err="1"/>
              <a:t>Puzynina</a:t>
            </a:r>
            <a:r>
              <a:rPr lang="en-GB" dirty="0"/>
              <a:t>, T., Sharipov, Z., </a:t>
            </a:r>
            <a:r>
              <a:rPr lang="en-GB" dirty="0" err="1"/>
              <a:t>Tukhliev</a:t>
            </a:r>
            <a:r>
              <a:rPr lang="en-GB" dirty="0"/>
              <a:t>, Z., </a:t>
            </a:r>
            <a:r>
              <a:rPr lang="en-GB" b="1" i="1" dirty="0"/>
              <a:t>On the efficient parallel computing of long term reliable trajectories for the </a:t>
            </a:r>
            <a:r>
              <a:rPr lang="en-GB" b="1" i="1" dirty="0" err="1"/>
              <a:t>lorenz</a:t>
            </a:r>
            <a:r>
              <a:rPr lang="en-GB" b="1" i="1" dirty="0"/>
              <a:t> system</a:t>
            </a:r>
            <a:r>
              <a:rPr lang="en-GB" dirty="0"/>
              <a:t> (2021) CEUR Workshop Proceedings, 2933, pp. 78-88, SJR (0.177 – 2020) – </a:t>
            </a:r>
            <a:r>
              <a:rPr lang="en-GB" b="1" dirty="0">
                <a:hlinkClick r:id="rId5"/>
              </a:rPr>
              <a:t>World record for the longest term reliable trajectory for the </a:t>
            </a:r>
            <a:r>
              <a:rPr lang="en-GB" b="1" dirty="0" err="1">
                <a:hlinkClick r:id="rId5"/>
              </a:rPr>
              <a:t>lorenz</a:t>
            </a:r>
            <a:r>
              <a:rPr lang="en-GB" b="1" dirty="0">
                <a:hlinkClick r:id="rId5"/>
              </a:rPr>
              <a:t> system achieved on </a:t>
            </a:r>
            <a:r>
              <a:rPr lang="en-GB" b="1" dirty="0" err="1">
                <a:hlinkClick r:id="rId5"/>
              </a:rPr>
              <a:t>Nestum</a:t>
            </a:r>
            <a:r>
              <a:rPr lang="en-GB" b="1" dirty="0">
                <a:hlinkClick r:id="rId5"/>
              </a:rPr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8287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0413B-363D-400A-7609-C21353502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B1E02-C98F-3985-EB79-F323A6927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EDE9A-446C-B365-351C-0CFA720D9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1D5A6FC-AD5F-B262-9AD8-859D694D2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	От академията към бизнеса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A547D-B2A0-EDEC-A0AF-3AF905047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(problem solving </a:t>
            </a:r>
            <a:r>
              <a:rPr lang="en-GB" dirty="0" err="1"/>
              <a:t>a.k.a</a:t>
            </a:r>
            <a:r>
              <a:rPr lang="en-GB" dirty="0"/>
              <a:t> troubleshooting)</a:t>
            </a:r>
          </a:p>
          <a:p>
            <a:r>
              <a:rPr lang="en-GB" dirty="0"/>
              <a:t>Data analysis, visualisation, statistics and probabilities theory</a:t>
            </a:r>
          </a:p>
          <a:p>
            <a:r>
              <a:rPr lang="en-GB" dirty="0"/>
              <a:t>Programming language – object oriented, mathematical libraries, computational methods</a:t>
            </a:r>
          </a:p>
          <a:p>
            <a:r>
              <a:rPr lang="en-GB" dirty="0"/>
              <a:t>IT core skills – networking, Linux shell, software version control, system architecture</a:t>
            </a:r>
          </a:p>
        </p:txBody>
      </p:sp>
    </p:spTree>
    <p:extLst>
      <p:ext uri="{BB962C8B-B14F-4D97-AF65-F5344CB8AC3E}">
        <p14:creationId xmlns:p14="http://schemas.microsoft.com/office/powerpoint/2010/main" val="3066299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A6B64-343F-F387-BE4B-4301A4F2E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FA820A-1D1C-023A-C83C-40B73C8EA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F07CE5-BDE9-D980-F6A4-A665172AE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75480B3-CBE5-CCE4-EA57-E3D18B211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	От академията към бизнеса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93BBB-2CD6-F69C-9670-7D5D7E2790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bg-BG" dirty="0"/>
              <a:t>Монолитен код</a:t>
            </a:r>
          </a:p>
          <a:p>
            <a:r>
              <a:rPr lang="bg-BG" dirty="0"/>
              <a:t>Програмни езици – </a:t>
            </a:r>
            <a:r>
              <a:rPr lang="en-GB" dirty="0"/>
              <a:t>Fortran, C/C++ </a:t>
            </a:r>
            <a:r>
              <a:rPr lang="bg-BG" dirty="0"/>
              <a:t>и</a:t>
            </a:r>
            <a:r>
              <a:rPr lang="en-GB" dirty="0"/>
              <a:t> Python</a:t>
            </a:r>
          </a:p>
          <a:p>
            <a:r>
              <a:rPr lang="bg-BG" dirty="0"/>
              <a:t>Числено интезивни</a:t>
            </a:r>
            <a:endParaRPr lang="en-GB" dirty="0"/>
          </a:p>
          <a:p>
            <a:r>
              <a:rPr lang="en-GB" dirty="0"/>
              <a:t>Submit/batch jobs</a:t>
            </a:r>
          </a:p>
          <a:p>
            <a:r>
              <a:rPr lang="bg-BG" dirty="0"/>
              <a:t>Контейнери за високо-производителна архитектура </a:t>
            </a:r>
            <a:r>
              <a:rPr lang="en-GB" dirty="0">
                <a:hlinkClick r:id="rId4"/>
              </a:rPr>
              <a:t>https://hpc-lab.sofiatech.bg/containers/</a:t>
            </a:r>
            <a:r>
              <a:rPr lang="bg-BG" dirty="0"/>
              <a:t> и </a:t>
            </a:r>
            <a:r>
              <a:rPr lang="en-GB" dirty="0">
                <a:hlinkClick r:id="rId5"/>
              </a:rPr>
              <a:t>https://github.com/sylabs/singularity</a:t>
            </a:r>
            <a:r>
              <a:rPr lang="bg-BG" dirty="0"/>
              <a:t> </a:t>
            </a:r>
          </a:p>
          <a:p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ACC093-3CD9-F285-44D4-124C2EDC34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bg-BG" dirty="0"/>
              <a:t>Микро-архитектура</a:t>
            </a:r>
          </a:p>
          <a:p>
            <a:pPr lvl="1"/>
            <a:r>
              <a:rPr lang="bg-BG" dirty="0"/>
              <a:t>Контейнеризация</a:t>
            </a:r>
          </a:p>
          <a:p>
            <a:pPr lvl="1"/>
            <a:r>
              <a:rPr lang="bg-BG" dirty="0"/>
              <a:t>Облачни услуги</a:t>
            </a:r>
          </a:p>
          <a:p>
            <a:pPr lvl="1"/>
            <a:r>
              <a:rPr lang="bg-BG" dirty="0"/>
              <a:t>Високо ниво на абстракция </a:t>
            </a:r>
            <a:r>
              <a:rPr lang="en-GB" dirty="0"/>
              <a:t>– </a:t>
            </a:r>
            <a:r>
              <a:rPr lang="en-GB" dirty="0" err="1"/>
              <a:t>IaC</a:t>
            </a:r>
            <a:r>
              <a:rPr lang="en-GB" dirty="0"/>
              <a:t>, SaaS</a:t>
            </a:r>
            <a:endParaRPr lang="bg-BG" dirty="0"/>
          </a:p>
          <a:p>
            <a:r>
              <a:rPr lang="bg-BG" dirty="0"/>
              <a:t>Обектно ориентирани програмни езици – </a:t>
            </a:r>
            <a:r>
              <a:rPr lang="en-GB" dirty="0"/>
              <a:t>Java, JavaScript, Rust, Python, PHP, C++, C#</a:t>
            </a:r>
            <a:r>
              <a:rPr lang="bg-BG" dirty="0"/>
              <a:t> и много, много други</a:t>
            </a:r>
          </a:p>
          <a:p>
            <a:r>
              <a:rPr lang="bg-BG" dirty="0"/>
              <a:t>Интезивност по комуникация, памет</a:t>
            </a:r>
            <a:endParaRPr lang="en-GB" dirty="0"/>
          </a:p>
          <a:p>
            <a:r>
              <a:rPr lang="bg-BG" dirty="0"/>
              <a:t>Необходимост от допълнителни сервизи</a:t>
            </a:r>
          </a:p>
          <a:p>
            <a:pPr lvl="1"/>
            <a:r>
              <a:rPr lang="bg-BG" dirty="0"/>
              <a:t>Релационни или плоски бази данни</a:t>
            </a:r>
          </a:p>
          <a:p>
            <a:pPr lvl="1"/>
            <a:r>
              <a:rPr lang="en-GB" dirty="0"/>
              <a:t>Cashing (key value based) Redis, Memcached</a:t>
            </a:r>
          </a:p>
          <a:p>
            <a:pPr lvl="1"/>
            <a:r>
              <a:rPr lang="bg-BG" dirty="0"/>
              <a:t>Обмен данни – </a:t>
            </a:r>
            <a:r>
              <a:rPr lang="en-GB" dirty="0"/>
              <a:t>AMQP, Stomp, Kafka, http, </a:t>
            </a:r>
            <a:r>
              <a:rPr lang="en-GB" dirty="0" err="1"/>
              <a:t>gRPC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2451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386FF-8D07-4DA9-C009-3C3F54804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DAB19-53DE-5668-0512-542830258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AE3549-C305-E6C0-DAF2-C06D7FF12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D869D95-5D2B-B675-2D9A-DFCCCEA22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2766218"/>
            <a:ext cx="10515600" cy="1325563"/>
          </a:xfrm>
        </p:spPr>
        <p:txBody>
          <a:bodyPr/>
          <a:lstStyle/>
          <a:p>
            <a:pPr algn="ctr"/>
            <a:r>
              <a:rPr lang="bg-BG" dirty="0"/>
              <a:t>Благодаря за вниманието 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290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801C7-E0D3-C4FA-6767-9680E77AF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20E4B-A405-A3B4-5CA4-FA1E24D8A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9F9579-5B0B-5108-054C-FF47A7EAF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8F25910-F92E-4E3A-A718-CF983797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Група Монте Карло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7ED3F5-0E82-5C55-530A-353E1174B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Настоящи членове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5AE723-74FF-B313-E800-433F2F569F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-BG" dirty="0"/>
              <a:t>проф. дфзн Ани Пройкова</a:t>
            </a:r>
          </a:p>
          <a:p>
            <a:r>
              <a:rPr lang="bg-BG" dirty="0"/>
              <a:t>проф. дбн Румен Панков</a:t>
            </a:r>
          </a:p>
          <a:p>
            <a:r>
              <a:rPr lang="bg-BG" dirty="0"/>
              <a:t>доц. д-р Веселин Тончев</a:t>
            </a:r>
          </a:p>
          <a:p>
            <a:r>
              <a:rPr lang="bg-BG" dirty="0"/>
              <a:t>доц. д-р Мирослава Недялкова</a:t>
            </a:r>
          </a:p>
          <a:p>
            <a:r>
              <a:rPr lang="bg-BG" dirty="0"/>
              <a:t>доц. д-р Юлия Романова</a:t>
            </a:r>
          </a:p>
          <a:p>
            <a:r>
              <a:rPr lang="bg-BG" dirty="0"/>
              <a:t>д-р Ралица Димитрова</a:t>
            </a:r>
          </a:p>
          <a:p>
            <a:r>
              <a:rPr lang="bg-BG" dirty="0"/>
              <a:t>д-р Калина Димитрова</a:t>
            </a:r>
          </a:p>
          <a:p>
            <a:r>
              <a:rPr lang="bg-BG" dirty="0"/>
              <a:t>д-р Васил Иванов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9ED1B-3B32-C1DD-AEBB-818F4F3D6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bg-BG" dirty="0"/>
              <a:t>Бивши членове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083EB-2CBA-CB69-9954-40CD00BC7FE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-BG" dirty="0"/>
              <a:t>д-р Росен Радев</a:t>
            </a:r>
          </a:p>
          <a:p>
            <a:r>
              <a:rPr lang="bg-BG" dirty="0"/>
              <a:t>д-р Стоян Писов</a:t>
            </a:r>
          </a:p>
          <a:p>
            <a:r>
              <a:rPr lang="bg-BG" dirty="0"/>
              <a:t>д-р Христо Илиев</a:t>
            </a:r>
          </a:p>
          <a:p>
            <a:r>
              <a:rPr lang="bg-BG" dirty="0"/>
              <a:t>Евгения Дайкова</a:t>
            </a:r>
          </a:p>
          <a:p>
            <a:r>
              <a:rPr lang="bg-BG" dirty="0"/>
              <a:t>Добрина Борисова</a:t>
            </a:r>
          </a:p>
          <a:p>
            <a:r>
              <a:rPr lang="bg-BG" dirty="0"/>
              <a:t>Десислава Димова</a:t>
            </a:r>
          </a:p>
          <a:p>
            <a:r>
              <a:rPr lang="bg-BG" dirty="0"/>
              <a:t>Николай Тодоровски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6340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8A1D3-ABA8-0C09-E404-6C321C255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38310-9088-973D-FED0-FA2489E6D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46E212-1ECB-EAA7-4AA7-FC4A79269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CD35B5C-9F7A-E3C0-3ED6-708AC58F6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</a:t>
            </a:r>
            <a:r>
              <a:rPr lang="bg-BG" dirty="0"/>
              <a:t>Основни принципи в числен</a:t>
            </a:r>
            <a:r>
              <a:rPr lang="en-GB" dirty="0"/>
              <a:t>o</a:t>
            </a:r>
            <a:r>
              <a:rPr lang="bg-BG" dirty="0"/>
              <a:t> моделиране на атомни системи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DB95EEF-D8DD-2EF2-56E3-BEBB02495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bg-BG" dirty="0"/>
                  <a:t>Термодинамични и структурни свойства</a:t>
                </a:r>
              </a:p>
              <a:p>
                <a:pPr lvl="1"/>
                <a:r>
                  <a:rPr lang="bg-BG" dirty="0"/>
                  <a:t>Монте Карло симулации</a:t>
                </a:r>
              </a:p>
              <a:p>
                <a:pPr lvl="1"/>
                <a:r>
                  <a:rPr lang="bg-BG" dirty="0"/>
                  <a:t>Молекулна динамика</a:t>
                </a:r>
              </a:p>
              <a:p>
                <a:pPr lvl="1"/>
                <a:r>
                  <a:rPr lang="bg-BG" dirty="0"/>
                  <a:t>Ергодична хипотеза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⟨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bg-BG" b="0" dirty="0"/>
              </a:p>
              <a:p>
                <a:r>
                  <a:rPr lang="bg-BG" dirty="0"/>
                  <a:t>Премсмятния с класически потенциали - </a:t>
                </a:r>
                <a:r>
                  <a:rPr lang="en-US" dirty="0"/>
                  <a:t>GROMOS, AMBER, OPLS-AA/L, </a:t>
                </a:r>
                <a:r>
                  <a:rPr lang="bg-BG" dirty="0"/>
                  <a:t>и</a:t>
                </a:r>
                <a:r>
                  <a:rPr lang="en-US" dirty="0"/>
                  <a:t> CHARMM</a:t>
                </a:r>
                <a:endParaRPr lang="bg-BG" dirty="0"/>
              </a:p>
              <a:p>
                <a:r>
                  <a:rPr lang="bg-BG" dirty="0"/>
                  <a:t>Пресмятания от първи принципи</a:t>
                </a:r>
                <a:endParaRPr lang="en-GB" dirty="0"/>
              </a:p>
              <a:p>
                <a:pPr lvl="1"/>
                <a:r>
                  <a:rPr lang="bg-BG" dirty="0"/>
                  <a:t>Приближение на Борн - Опенхаймер</a:t>
                </a:r>
              </a:p>
              <a:p>
                <a:pPr lvl="1"/>
                <a:r>
                  <a:rPr lang="bg-BG" dirty="0"/>
                  <a:t>Теория на функционала на електронната плътност (</a:t>
                </a:r>
                <a:r>
                  <a:rPr lang="en-GB" dirty="0"/>
                  <a:t>DFT</a:t>
                </a:r>
                <a:r>
                  <a:rPr lang="bg-BG" dirty="0"/>
                  <a:t>)</a:t>
                </a:r>
                <a:r>
                  <a:rPr lang="en-GB" dirty="0"/>
                  <a:t> – </a:t>
                </a:r>
                <a:r>
                  <a:rPr lang="bg-BG" dirty="0"/>
                  <a:t>основното състояние на многоелектронна система се определя напълно от електронната плътност </a:t>
                </a:r>
                <a:r>
                  <a:rPr lang="el-GR" dirty="0"/>
                  <a:t>ρ</a:t>
                </a:r>
                <a:r>
                  <a:rPr lang="bg-BG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bg-BG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r>
                  <a:rPr lang="en-GB" dirty="0"/>
                  <a:t>)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GB" dirty="0"/>
                  <a:t> </a:t>
                </a:r>
                <a:r>
                  <a:rPr lang="el-GR" dirty="0"/>
                  <a:t>φ</a:t>
                </a:r>
                <a:r>
                  <a:rPr lang="en-GB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bg-BG" dirty="0"/>
              </a:p>
              <a:p>
                <a:pPr lvl="1"/>
                <a:r>
                  <a:rPr lang="bg-BG" dirty="0"/>
                  <a:t>Молекулна динамика по метода на Кар и Паринело</a:t>
                </a:r>
                <a:endParaRPr lang="en-GB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DB95EEF-D8DD-2EF2-56E3-BEBB02495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4947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1B8A4-8139-1C67-C965-CBE9F1033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E3C57-5F9B-695D-1691-39DBCA9BA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86E4D6-B014-D560-2F74-1AFC582F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7E5BD47-A009-7771-977B-53BE46A74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/>
              <a:t>Теория на функционала на електронната плътност. Формализъм на Кон и Шам (</a:t>
            </a:r>
            <a:r>
              <a:rPr lang="en-GB" dirty="0"/>
              <a:t>Kohn-Sham)</a:t>
            </a:r>
            <a:br>
              <a:rPr lang="bg-BG" dirty="0"/>
            </a:b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C25014-DA71-0C57-56E6-850A06BE7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bg-BG" dirty="0"/>
              <a:t>Функционал на пълната енергия</a:t>
            </a:r>
          </a:p>
          <a:p>
            <a:pPr marL="0" indent="0" algn="ctr">
              <a:buNone/>
            </a:pPr>
            <a:endParaRPr lang="bg-BG" dirty="0"/>
          </a:p>
          <a:p>
            <a:pPr marL="0" indent="0">
              <a:buNone/>
            </a:pPr>
            <a:r>
              <a:rPr lang="bg-BG" dirty="0"/>
              <a:t>Система уравнения на Кон и Шам</a:t>
            </a:r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r>
              <a:rPr lang="bg-BG" dirty="0"/>
              <a:t>Ефективен едночастичен потенциал</a:t>
            </a:r>
          </a:p>
          <a:p>
            <a:pPr marL="0" indent="0" algn="ctr">
              <a:buNone/>
            </a:pPr>
            <a:endParaRPr lang="bg-BG" dirty="0"/>
          </a:p>
          <a:p>
            <a:pPr marL="0" indent="0" algn="ctr">
              <a:buNone/>
            </a:pPr>
            <a:endParaRPr lang="bg-BG" dirty="0"/>
          </a:p>
          <a:p>
            <a:endParaRPr lang="bg-BG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2689E1-4CA4-1F3F-EAAC-03B2A75BC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6207" y="2272989"/>
            <a:ext cx="7239586" cy="51481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6AFDF36-F311-5E8F-A754-9261C0D05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26228" y="3429000"/>
            <a:ext cx="6939544" cy="8369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4B447CD-F214-88B7-1F68-7B9E2D7DBC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59695" y="5185317"/>
            <a:ext cx="6072609" cy="8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4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D7B1C-A85A-0D8A-8904-1FF44A83A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1D40B8-1B46-1885-3CC7-9BF4A1954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348006-B15B-5915-3294-59AB08099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CCA8DB1-A101-4C77-94B1-5BF20A27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/>
              <a:t>Молекулна динамика по метода на Кар и Паринело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1C19FF-3707-4C43-7813-F2F75C2C0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bg-BG" dirty="0"/>
              <a:t>Разширен Лагранжиан на системата</a:t>
            </a:r>
          </a:p>
          <a:p>
            <a:pPr marL="0" indent="0" algn="ctr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r>
              <a:rPr lang="bg-BG" dirty="0"/>
              <a:t>Уравнения на движение</a:t>
            </a:r>
          </a:p>
          <a:p>
            <a:pPr marL="0" indent="0">
              <a:buNone/>
            </a:pPr>
            <a:endParaRPr lang="bg-BG" dirty="0"/>
          </a:p>
          <a:p>
            <a:pPr marL="0" indent="0" algn="ctr">
              <a:buNone/>
            </a:pPr>
            <a:endParaRPr lang="bg-BG" dirty="0"/>
          </a:p>
          <a:p>
            <a:pPr marL="0" indent="0" algn="ctr">
              <a:buNone/>
            </a:pPr>
            <a:endParaRPr lang="bg-BG" dirty="0"/>
          </a:p>
          <a:p>
            <a:endParaRPr lang="bg-BG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A888A11-CF77-745E-32C6-3C6740B33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987" y="2507702"/>
            <a:ext cx="11048025" cy="99776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63EE13B-424D-9290-189A-94932C236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4251" y="4322485"/>
            <a:ext cx="5643495" cy="14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98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208F7-4A7B-2195-4436-6ECBA5E46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6CA34-084E-6EC9-7214-C245CCA74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93818A-2579-1784-61E4-DC7052C19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DF6AF1B-67CC-2D18-F54F-35006E77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Обучение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ECA128-7898-86B6-DA52-C23E41C16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-BG" dirty="0"/>
              <a:t>Паралелно програмиране с </a:t>
            </a:r>
            <a:r>
              <a:rPr lang="en-GB" dirty="0"/>
              <a:t>MPI</a:t>
            </a:r>
            <a:r>
              <a:rPr lang="bg-BG" dirty="0"/>
              <a:t> (30+0+30) – д-р Христо Илиев</a:t>
            </a:r>
          </a:p>
          <a:p>
            <a:pPr lvl="1"/>
            <a:r>
              <a:rPr lang="bg-BG" dirty="0"/>
              <a:t>специалности РСМТ и ВПИ във ФМИ</a:t>
            </a:r>
            <a:endParaRPr lang="en-GB" dirty="0"/>
          </a:p>
          <a:p>
            <a:pPr lvl="1"/>
            <a:r>
              <a:rPr lang="en-GB" dirty="0"/>
              <a:t>EUMaster4HPC</a:t>
            </a:r>
            <a:endParaRPr lang="bg-BG" dirty="0"/>
          </a:p>
          <a:p>
            <a:pPr marL="457200" lvl="1" indent="0">
              <a:buNone/>
            </a:pPr>
            <a:endParaRPr lang="en-GB" dirty="0"/>
          </a:p>
          <a:p>
            <a:r>
              <a:rPr lang="bg-BG" dirty="0"/>
              <a:t>Увод във високо-производителните изчисления</a:t>
            </a:r>
            <a:r>
              <a:rPr lang="en-GB" dirty="0"/>
              <a:t> </a:t>
            </a:r>
            <a:r>
              <a:rPr lang="bg-BG" dirty="0"/>
              <a:t>(30 + 0 + 15) </a:t>
            </a:r>
            <a:r>
              <a:rPr lang="en-GB" dirty="0"/>
              <a:t>– </a:t>
            </a:r>
            <a:r>
              <a:rPr lang="bg-BG" dirty="0"/>
              <a:t>проф. дфзн Ани Пройкова</a:t>
            </a:r>
          </a:p>
          <a:p>
            <a:pPr lvl="1"/>
            <a:r>
              <a:rPr lang="bg-BG" dirty="0"/>
              <a:t>ФЯЕЧ</a:t>
            </a:r>
            <a:endParaRPr lang="en-GB" dirty="0"/>
          </a:p>
          <a:p>
            <a:pPr lvl="1"/>
            <a:r>
              <a:rPr lang="en-GB" dirty="0"/>
              <a:t>EUMaster4HPC</a:t>
            </a:r>
            <a:endParaRPr lang="bg-BG" dirty="0"/>
          </a:p>
          <a:p>
            <a:pPr lvl="1"/>
            <a:endParaRPr lang="bg-BG" dirty="0"/>
          </a:p>
          <a:p>
            <a:r>
              <a:rPr lang="bg-BG" dirty="0"/>
              <a:t>Обучение като част от други проекти в областта на високо-производителните изчисления</a:t>
            </a:r>
          </a:p>
          <a:p>
            <a:pPr lvl="1"/>
            <a:r>
              <a:rPr lang="en-GB" dirty="0" err="1"/>
              <a:t>UNITe</a:t>
            </a:r>
            <a:r>
              <a:rPr lang="en-GB" dirty="0"/>
              <a:t>, </a:t>
            </a:r>
            <a:r>
              <a:rPr lang="en-GB" dirty="0" err="1"/>
              <a:t>EuroCC</a:t>
            </a:r>
            <a:r>
              <a:rPr lang="en-GB" dirty="0"/>
              <a:t>, EuroCC2, EuroCC3</a:t>
            </a:r>
            <a:endParaRPr lang="bg-BG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789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AC06-3073-DECB-E8F1-7D22F2B89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63A86D-E067-A8BB-B0E3-D8CBBDD8B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A0B7F-37EB-BEDD-D012-4B992D10D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85274CA-B05D-A40A-0C8C-948B97B85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/>
              <a:t>Инфраструктура - </a:t>
            </a:r>
            <a:r>
              <a:rPr lang="en-GB" dirty="0" err="1"/>
              <a:t>Physon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DEEC67-BA22-DAD4-3987-117301743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ru-RU" dirty="0"/>
              <a:t>Physon (2007 - до сега) - компактен 2</a:t>
            </a:r>
            <a:r>
              <a:rPr lang="en-GB" dirty="0"/>
              <a:t>24</a:t>
            </a:r>
            <a:r>
              <a:rPr lang="ru-RU" dirty="0"/>
              <a:t>-ядрен компютърен клъстер. Първоначално изграден и опериран в рамките на договор </a:t>
            </a:r>
            <a:r>
              <a:rPr lang="ru-RU" b="1" dirty="0"/>
              <a:t>Моделиране и анализ на комплексни физични системи</a:t>
            </a:r>
            <a:r>
              <a:rPr lang="ru-RU" dirty="0"/>
              <a:t>, финансиран от Национален Фонд Научни Изследвания</a:t>
            </a:r>
          </a:p>
          <a:p>
            <a:pPr lvl="1" fontAlgn="base"/>
            <a:r>
              <a:rPr lang="ru-RU" dirty="0"/>
              <a:t>ВУ-Ф-205/2006 (р-л проф. дфзн Николай Витанов)</a:t>
            </a:r>
          </a:p>
          <a:p>
            <a:pPr lvl="1" fontAlgn="base"/>
            <a:r>
              <a:rPr lang="ru-RU" dirty="0"/>
              <a:t>НФНИ ДО 02-136/2008 (р-л проф. дфзн Ана Пройкова)</a:t>
            </a:r>
          </a:p>
          <a:p>
            <a:pPr lvl="1" fontAlgn="base"/>
            <a:r>
              <a:rPr lang="ru-RU" dirty="0"/>
              <a:t>ДО 02-167/2008 (р-л проф. дхн Иван Петков)</a:t>
            </a:r>
          </a:p>
          <a:p>
            <a:pPr lvl="1" fontAlgn="base"/>
            <a:r>
              <a:rPr lang="ru-RU" dirty="0"/>
              <a:t>ДДВУ 02/42 (р-л доц. д-р Красимир Митев)</a:t>
            </a:r>
          </a:p>
          <a:p>
            <a:pPr lvl="1" fontAlgn="base"/>
            <a:r>
              <a:rPr lang="ru-RU" dirty="0"/>
              <a:t>ДО 02-90/2008 (р-л проф. дфзн Николай Витанов)</a:t>
            </a:r>
          </a:p>
          <a:p>
            <a:pPr fontAlgn="base"/>
            <a:r>
              <a:rPr lang="ru-RU" dirty="0"/>
              <a:t>Производителност - LINPACK тест измерен във flops (ариметични операции с плаваща запетея на числа с двойна точност за единица време)</a:t>
            </a:r>
          </a:p>
          <a:p>
            <a:pPr lvl="1" fontAlgn="base"/>
            <a:r>
              <a:rPr lang="ru-RU" dirty="0"/>
              <a:t>R</a:t>
            </a:r>
            <a:r>
              <a:rPr lang="ru-RU" baseline="-25000" dirty="0"/>
              <a:t>max</a:t>
            </a:r>
            <a:r>
              <a:rPr lang="ru-RU" dirty="0"/>
              <a:t> = 3.2 T</a:t>
            </a:r>
            <a:r>
              <a:rPr lang="en-GB" dirty="0"/>
              <a:t>f</a:t>
            </a:r>
            <a:r>
              <a:rPr lang="ru-RU" dirty="0"/>
              <a:t>lops</a:t>
            </a:r>
          </a:p>
          <a:p>
            <a:pPr lvl="1" fontAlgn="base"/>
            <a:r>
              <a:rPr lang="ru-RU" dirty="0"/>
              <a:t>R</a:t>
            </a:r>
            <a:r>
              <a:rPr lang="ru-RU" baseline="-25000" dirty="0"/>
              <a:t>peak</a:t>
            </a:r>
            <a:r>
              <a:rPr lang="ru-RU" dirty="0"/>
              <a:t> = 3.5 T</a:t>
            </a:r>
            <a:r>
              <a:rPr lang="en-GB" dirty="0"/>
              <a:t>f</a:t>
            </a:r>
            <a:r>
              <a:rPr lang="ru-RU" dirty="0"/>
              <a:t>lops</a:t>
            </a:r>
          </a:p>
          <a:p>
            <a:pPr fontAlgn="base"/>
            <a:r>
              <a:rPr lang="ru-RU" dirty="0"/>
              <a:t>Страница </a:t>
            </a:r>
            <a:r>
              <a:rPr lang="en-GB" dirty="0">
                <a:hlinkClick r:id="rId4"/>
              </a:rPr>
              <a:t>https://physon.phys.uni-sofia.bg/</a:t>
            </a:r>
            <a:r>
              <a:rPr lang="bg-BG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94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329A8-5861-7577-65C0-185D1BEDF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21629F-B5E5-5376-0A7E-8A977884C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E1F000-6F67-32E6-5E6B-B1AF6E7E2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C5B4754-0740-5F68-D46E-727FD2CE5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/>
              <a:t>Научни направления (групи) - </a:t>
            </a:r>
            <a:r>
              <a:rPr lang="en-GB" dirty="0" err="1"/>
              <a:t>Physon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45772B-33E8-DA79-FC88-3D328FEBB2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ru-RU" dirty="0"/>
              <a:t>Квантова информатика (проф. Н. Витанов)</a:t>
            </a:r>
          </a:p>
          <a:p>
            <a:pPr fontAlgn="base"/>
            <a:r>
              <a:rPr lang="ru-RU" dirty="0"/>
              <a:t>Космология (доц. Пламен Физиев)</a:t>
            </a:r>
          </a:p>
          <a:p>
            <a:pPr fontAlgn="base"/>
            <a:r>
              <a:rPr lang="ru-RU" u="sng" dirty="0"/>
              <a:t>Медицинска физика (доц. К. Митев)</a:t>
            </a:r>
            <a:endParaRPr lang="ru-RU" dirty="0"/>
          </a:p>
          <a:p>
            <a:pPr fontAlgn="base"/>
            <a:r>
              <a:rPr lang="ru-RU" dirty="0"/>
              <a:t>Астрономия (доц. Т. Велев)</a:t>
            </a:r>
          </a:p>
          <a:p>
            <a:pPr fontAlgn="base"/>
            <a:r>
              <a:rPr lang="ru-RU" u="sng" dirty="0"/>
              <a:t>Биофизика (доц. Л. Литов)</a:t>
            </a:r>
            <a:endParaRPr lang="ru-RU" dirty="0"/>
          </a:p>
          <a:p>
            <a:pPr fontAlgn="base"/>
            <a:r>
              <a:rPr lang="ru-RU" dirty="0"/>
              <a:t>Квантова химия (гл. ас. д-р А. Ахмедова)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389280-E90F-43D2-58CF-F30CBBC2CC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ru-RU" u="sng" dirty="0"/>
              <a:t>Неутринна физика (проф. Р. Ценов)</a:t>
            </a:r>
            <a:endParaRPr lang="ru-RU" dirty="0"/>
          </a:p>
          <a:p>
            <a:pPr fontAlgn="base"/>
            <a:r>
              <a:rPr lang="ru-RU" dirty="0"/>
              <a:t>Океанология (доц. Е. Пенева)</a:t>
            </a:r>
          </a:p>
          <a:p>
            <a:pPr fontAlgn="base"/>
            <a:r>
              <a:rPr lang="ru-RU" dirty="0"/>
              <a:t>Метеорология (доц. Г. Герова)</a:t>
            </a:r>
          </a:p>
          <a:p>
            <a:pPr fontAlgn="base"/>
            <a:r>
              <a:rPr lang="ru-RU" u="sng" dirty="0"/>
              <a:t>Нанофизика (проф. А. Пройкова)</a:t>
            </a:r>
            <a:endParaRPr lang="ru-RU" dirty="0"/>
          </a:p>
          <a:p>
            <a:pPr fontAlgn="base"/>
            <a:r>
              <a:rPr lang="ru-RU" dirty="0"/>
              <a:t>Квантова физика (проф. В. Попов)</a:t>
            </a:r>
          </a:p>
          <a:p>
            <a:pPr fontAlgn="base"/>
            <a:r>
              <a:rPr lang="ru-RU" dirty="0"/>
              <a:t>други ...</a:t>
            </a:r>
          </a:p>
        </p:txBody>
      </p:sp>
    </p:spTree>
    <p:extLst>
      <p:ext uri="{BB962C8B-B14F-4D97-AF65-F5344CB8AC3E}">
        <p14:creationId xmlns:p14="http://schemas.microsoft.com/office/powerpoint/2010/main" val="2188260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11A88-0035-E7F6-8BCA-223460E20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8104AC-9985-22CA-B8BE-FC1104A54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12371" cy="101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5AA4F7-7ED9-862A-25D2-1059DBB25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96" y="5185317"/>
            <a:ext cx="1239595" cy="15388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EC23114-FDAF-FCC2-8028-CC515B2F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     Утилизация - </a:t>
            </a:r>
            <a:r>
              <a:rPr lang="en-GB" dirty="0" err="1"/>
              <a:t>Physon</a:t>
            </a:r>
            <a:endParaRPr lang="en-GB" dirty="0"/>
          </a:p>
        </p:txBody>
      </p:sp>
      <p:pic>
        <p:nvPicPr>
          <p:cNvPr id="2" name="table">
            <a:extLst>
              <a:ext uri="{FF2B5EF4-FFF2-40B4-BE49-F238E27FC236}">
                <a16:creationId xmlns:a16="http://schemas.microsoft.com/office/drawing/2014/main" id="{9132A5F8-E123-61AD-7F56-995767495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6943" y="1374418"/>
            <a:ext cx="10021343" cy="476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44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1213</Words>
  <Application>Microsoft Office PowerPoint</Application>
  <PresentationFormat>Widescreen</PresentationFormat>
  <Paragraphs>175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Cambria Math</vt:lpstr>
      <vt:lpstr>Office Theme</vt:lpstr>
      <vt:lpstr>От теоретични модели за фазови преходи в атомни и молекулни клъстери до конструкция на паралелни изчислителни клъстери</vt:lpstr>
      <vt:lpstr>Група Монте Карло</vt:lpstr>
      <vt:lpstr> Основни принципи в численo моделиране на атомни системи</vt:lpstr>
      <vt:lpstr>Теория на функционала на електронната плътност. Формализъм на Кон и Шам (Kohn-Sham) </vt:lpstr>
      <vt:lpstr>Молекулна динамика по метода на Кар и Паринело</vt:lpstr>
      <vt:lpstr>Обучение</vt:lpstr>
      <vt:lpstr>Инфраструктура - Physon</vt:lpstr>
      <vt:lpstr>Научни направления (групи) - Physon</vt:lpstr>
      <vt:lpstr>     Утилизация - Physon</vt:lpstr>
      <vt:lpstr>Physon - Бъдеще</vt:lpstr>
      <vt:lpstr> Лабораторията по високо- производителни изчисления към София ТехПарк</vt:lpstr>
      <vt:lpstr> Nestum - Екип</vt:lpstr>
      <vt:lpstr>    Инфраструктура - Nestum</vt:lpstr>
      <vt:lpstr> Nestum - Производителност</vt:lpstr>
      <vt:lpstr>  Nestum – основни проекти</vt:lpstr>
      <vt:lpstr>  Nestum - използване</vt:lpstr>
      <vt:lpstr> От академията към бизнеса</vt:lpstr>
      <vt:lpstr> От академията към бизнеса</vt:lpstr>
      <vt:lpstr>Благодаря за вниманието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Stoyan Pisov</dc:creator>
  <cp:lastModifiedBy>Stoyan Pisov</cp:lastModifiedBy>
  <cp:revision>4</cp:revision>
  <dcterms:created xsi:type="dcterms:W3CDTF">2026-04-15T20:22:24Z</dcterms:created>
  <dcterms:modified xsi:type="dcterms:W3CDTF">2026-04-18T04:39:42Z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1cd77f9-c127-4203-883e-f7a13c018ab9_Enabled">
    <vt:lpwstr>true</vt:lpwstr>
  </property>
  <property fmtid="{D5CDD505-2E9C-101B-9397-08002B2CF9AE}" pid="3" name="MSIP_Label_31cd77f9-c127-4203-883e-f7a13c018ab9_SetDate">
    <vt:lpwstr>2026-04-17T07:44:47Z</vt:lpwstr>
  </property>
  <property fmtid="{D5CDD505-2E9C-101B-9397-08002B2CF9AE}" pid="4" name="MSIP_Label_31cd77f9-c127-4203-883e-f7a13c018ab9_Method">
    <vt:lpwstr>Standard</vt:lpwstr>
  </property>
  <property fmtid="{D5CDD505-2E9C-101B-9397-08002B2CF9AE}" pid="5" name="MSIP_Label_31cd77f9-c127-4203-883e-f7a13c018ab9_Name">
    <vt:lpwstr>31cd77f9-c127-4203-883e-f7a13c018ab9</vt:lpwstr>
  </property>
  <property fmtid="{D5CDD505-2E9C-101B-9397-08002B2CF9AE}" pid="6" name="MSIP_Label_31cd77f9-c127-4203-883e-f7a13c018ab9_SiteId">
    <vt:lpwstr>4f7d16ef-7616-46a7-9866-fc17a74d8500</vt:lpwstr>
  </property>
  <property fmtid="{D5CDD505-2E9C-101B-9397-08002B2CF9AE}" pid="7" name="MSIP_Label_31cd77f9-c127-4203-883e-f7a13c018ab9_ActionId">
    <vt:lpwstr>7158ffab-bbd9-4ebd-a242-13c56675d585</vt:lpwstr>
  </property>
  <property fmtid="{D5CDD505-2E9C-101B-9397-08002B2CF9AE}" pid="8" name="MSIP_Label_31cd77f9-c127-4203-883e-f7a13c018ab9_ContentBits">
    <vt:lpwstr>2</vt:lpwstr>
  </property>
  <property fmtid="{D5CDD505-2E9C-101B-9397-08002B2CF9AE}" pid="9" name="MSIP_Label_31cd77f9-c127-4203-883e-f7a13c018ab9_Tag">
    <vt:lpwstr>10, 3, 0, 1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Sensitivity: Internal</vt:lpwstr>
  </property>
</Properties>
</file>