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48" r:id="rId3"/>
    <p:sldId id="341" r:id="rId4"/>
    <p:sldId id="343" r:id="rId5"/>
    <p:sldId id="320" r:id="rId6"/>
    <p:sldId id="323" r:id="rId7"/>
    <p:sldId id="339" r:id="rId8"/>
    <p:sldId id="326" r:id="rId9"/>
    <p:sldId id="328" r:id="rId10"/>
    <p:sldId id="330" r:id="rId11"/>
    <p:sldId id="331" r:id="rId12"/>
    <p:sldId id="344" r:id="rId13"/>
    <p:sldId id="338" r:id="rId14"/>
    <p:sldId id="332" r:id="rId15"/>
    <p:sldId id="346" r:id="rId16"/>
    <p:sldId id="347" r:id="rId17"/>
    <p:sldId id="349" r:id="rId18"/>
    <p:sldId id="285" r:id="rId19"/>
    <p:sldId id="340" r:id="rId20"/>
    <p:sldId id="334" r:id="rId21"/>
    <p:sldId id="345" r:id="rId22"/>
    <p:sldId id="333" r:id="rId23"/>
    <p:sldId id="337" r:id="rId24"/>
    <p:sldId id="309" r:id="rId25"/>
    <p:sldId id="321" r:id="rId26"/>
    <p:sldId id="322" r:id="rId27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6D"/>
    <a:srgbClr val="2F4F4F"/>
    <a:srgbClr val="FFC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8" autoAdjust="0"/>
    <p:restoredTop sz="95343" autoAdjust="0"/>
  </p:normalViewPr>
  <p:slideViewPr>
    <p:cSldViewPr snapToGrid="0">
      <p:cViewPr varScale="1">
        <p:scale>
          <a:sx n="95" d="100"/>
          <a:sy n="95" d="100"/>
        </p:scale>
        <p:origin x="89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8E6462C-269E-4920-B08F-5E4043AE5371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61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12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17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14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7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15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860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16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307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17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1136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19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626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20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0287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21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101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22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0875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24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93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891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25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7039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26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300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4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68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5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79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7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14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8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50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9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40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10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55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indent="0" algn="r">
              <a:buNone/>
            </a:pPr>
            <a:fld id="{58E6462C-269E-4920-B08F-5E4043AE5371}" type="slidenum">
              <a:rPr lang="en-US" sz="1400" b="0" strike="noStrike" spc="-1" smtClean="0">
                <a:solidFill>
                  <a:srgbClr val="000000"/>
                </a:solidFill>
                <a:latin typeface="Times New Roman"/>
              </a:rPr>
              <a:t>11</a:t>
            </a:fld>
            <a:endParaRPr lang="en-US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47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0"/>
          <p:cNvSpPr/>
          <p:nvPr/>
        </p:nvSpPr>
        <p:spPr>
          <a:xfrm>
            <a:off x="1087268" y="1257300"/>
            <a:ext cx="7999501" cy="1739312"/>
          </a:xfrm>
          <a:custGeom>
            <a:avLst/>
            <a:gdLst>
              <a:gd name="textAreaLeft" fmla="*/ 0 w 9370800"/>
              <a:gd name="textAreaRight" fmla="*/ 9371880 w 9370800"/>
              <a:gd name="textAreaTop" fmla="*/ 0 h 2909880"/>
              <a:gd name="textAreaBottom" fmla="*/ 2910960 h 2909880"/>
            </a:gdLst>
            <a:ahLst/>
            <a:cxnLst/>
            <a:rect l="textAreaLeft" t="textAreaTop" r="textAreaRight" b="textAreaBottom"/>
            <a:pathLst>
              <a:path w="26037" h="6182">
                <a:moveTo>
                  <a:pt x="1030" y="0"/>
                </a:moveTo>
                <a:lnTo>
                  <a:pt x="1030" y="0"/>
                </a:lnTo>
                <a:cubicBezTo>
                  <a:pt x="849" y="0"/>
                  <a:pt x="672" y="48"/>
                  <a:pt x="515" y="138"/>
                </a:cubicBezTo>
                <a:cubicBezTo>
                  <a:pt x="358" y="228"/>
                  <a:pt x="228" y="358"/>
                  <a:pt x="138" y="515"/>
                </a:cubicBezTo>
                <a:cubicBezTo>
                  <a:pt x="48" y="672"/>
                  <a:pt x="0" y="849"/>
                  <a:pt x="0" y="1030"/>
                </a:cubicBezTo>
                <a:lnTo>
                  <a:pt x="0" y="5150"/>
                </a:lnTo>
                <a:lnTo>
                  <a:pt x="0" y="5151"/>
                </a:lnTo>
                <a:cubicBezTo>
                  <a:pt x="0" y="5332"/>
                  <a:pt x="48" y="5509"/>
                  <a:pt x="138" y="5666"/>
                </a:cubicBezTo>
                <a:cubicBezTo>
                  <a:pt x="228" y="5823"/>
                  <a:pt x="358" y="5953"/>
                  <a:pt x="515" y="6043"/>
                </a:cubicBezTo>
                <a:cubicBezTo>
                  <a:pt x="672" y="6133"/>
                  <a:pt x="849" y="6181"/>
                  <a:pt x="1030" y="6181"/>
                </a:cubicBezTo>
                <a:lnTo>
                  <a:pt x="25005" y="6181"/>
                </a:lnTo>
                <a:lnTo>
                  <a:pt x="25006" y="6181"/>
                </a:lnTo>
                <a:cubicBezTo>
                  <a:pt x="25187" y="6181"/>
                  <a:pt x="25364" y="6133"/>
                  <a:pt x="25521" y="6043"/>
                </a:cubicBezTo>
                <a:cubicBezTo>
                  <a:pt x="25678" y="5953"/>
                  <a:pt x="25808" y="5823"/>
                  <a:pt x="25898" y="5666"/>
                </a:cubicBezTo>
                <a:cubicBezTo>
                  <a:pt x="25988" y="5509"/>
                  <a:pt x="26036" y="5332"/>
                  <a:pt x="26036" y="5151"/>
                </a:cubicBezTo>
                <a:lnTo>
                  <a:pt x="26036" y="1030"/>
                </a:lnTo>
                <a:lnTo>
                  <a:pt x="26036" y="1030"/>
                </a:lnTo>
                <a:lnTo>
                  <a:pt x="26036" y="1030"/>
                </a:lnTo>
                <a:cubicBezTo>
                  <a:pt x="26036" y="849"/>
                  <a:pt x="25988" y="672"/>
                  <a:pt x="25898" y="515"/>
                </a:cubicBezTo>
                <a:cubicBezTo>
                  <a:pt x="25808" y="358"/>
                  <a:pt x="25678" y="228"/>
                  <a:pt x="25521" y="138"/>
                </a:cubicBezTo>
                <a:cubicBezTo>
                  <a:pt x="25364" y="48"/>
                  <a:pt x="25187" y="0"/>
                  <a:pt x="25006" y="0"/>
                </a:cubicBezTo>
                <a:lnTo>
                  <a:pt x="1030" y="0"/>
                </a:lnTo>
              </a:path>
            </a:pathLst>
          </a:cu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127080" dist="102841" dir="2700000">
              <a:srgbClr val="808080">
                <a:alpha val="8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/>
            <a:r>
              <a:rPr lang="ru-RU" sz="3200" b="1" spc="-1" dirty="0" err="1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Compton</a:t>
            </a:r>
            <a:r>
              <a:rPr lang="ru-RU" sz="3200" b="1" spc="-1" dirty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-TDCR система за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1" dirty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светлинния</a:t>
            </a:r>
            <a:r>
              <a:rPr lang="ru-RU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отклик</a:t>
            </a:r>
            <a:r>
              <a:rPr lang="ru-RU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на</a:t>
            </a:r>
            <a:r>
              <a:rPr lang="ru-RU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органични</a:t>
            </a:r>
            <a:r>
              <a:rPr lang="ru-RU" sz="3200" b="1" spc="-1" dirty="0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spc="-1" dirty="0" err="1" smtClean="0">
                <a:solidFill>
                  <a:schemeClr val="bg1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сцинтилатори</a:t>
            </a:r>
            <a:endParaRPr lang="bg-BG" sz="32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" name="TextBox 42"/>
          <p:cNvSpPr/>
          <p:nvPr/>
        </p:nvSpPr>
        <p:spPr>
          <a:xfrm>
            <a:off x="294640" y="3471578"/>
            <a:ext cx="9418320" cy="2198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ts val="3200"/>
              </a:lnSpc>
            </a:pP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В. 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Тодоров</a:t>
            </a:r>
            <a:r>
              <a:rPr lang="en-US" b="1" spc="-1" baseline="30000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P. </a:t>
            </a:r>
            <a:r>
              <a:rPr lang="ru-RU" b="1" spc="-1" dirty="0" err="1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Cassette</a:t>
            </a:r>
            <a:r>
              <a:rPr lang="en-US" b="1" spc="-1" baseline="30000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В. 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Йорданов</a:t>
            </a:r>
            <a:r>
              <a:rPr lang="en-US" b="1" spc="-1" baseline="30000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С. 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Георгиев</a:t>
            </a:r>
            <a:r>
              <a:rPr lang="en-US" b="1" spc="-1" baseline="30000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С. 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Иванов</a:t>
            </a:r>
            <a:r>
              <a:rPr lang="en-US" b="1" spc="-1" baseline="30000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ru-RU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К. </a:t>
            </a:r>
            <a:r>
              <a:rPr lang="ru-RU" b="1" spc="-1" dirty="0" err="1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Митев</a:t>
            </a:r>
            <a:r>
              <a:rPr lang="en-US" b="1" spc="-1" baseline="30000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  <a:p>
            <a:pPr marL="355600" indent="-355600" algn="ctr">
              <a:buAutoNum type="alphaLcParenR"/>
            </a:pPr>
            <a:r>
              <a:rPr lang="bg-BG" sz="1600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Софийски Университет, Физически факултет, кат. Атомна физика</a:t>
            </a:r>
          </a:p>
          <a:p>
            <a:pPr marL="355600" indent="-355600" algn="ctr">
              <a:lnSpc>
                <a:spcPts val="3200"/>
              </a:lnSpc>
              <a:buAutoNum type="alphaLcParenR"/>
            </a:pPr>
            <a:r>
              <a:rPr lang="es-ES" sz="1600" b="1" spc="-1" dirty="0" err="1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Yantel</a:t>
            </a:r>
            <a:r>
              <a:rPr lang="es-ES" sz="1600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LLC, Santa Fe, New </a:t>
            </a:r>
            <a:r>
              <a:rPr lang="es-ES" sz="1600" b="1" spc="-1" dirty="0" err="1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Mexico</a:t>
            </a:r>
            <a:r>
              <a:rPr lang="es-ES" sz="1600" b="1" spc="-1" dirty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ES" sz="1600" b="1" spc="-1" dirty="0" smtClean="0">
                <a:solidFill>
                  <a:srgbClr val="000000"/>
                </a:solidFill>
                <a:latin typeface="Century" panose="020406040505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USA</a:t>
            </a:r>
          </a:p>
          <a:p>
            <a:pPr marL="355600" indent="-355600" algn="ctr">
              <a:lnSpc>
                <a:spcPts val="3200"/>
              </a:lnSpc>
              <a:buAutoNum type="alphaLcParenR"/>
            </a:pPr>
            <a:r>
              <a:rPr lang="ru-RU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600" i="1" spc="-1" dirty="0">
                <a:latin typeface="Century" panose="02040604050505020304" pitchFamily="18" charset="0"/>
                <a:cs typeface="Times New Roman" panose="02020603050405020304" pitchFamily="18" charset="0"/>
              </a:rPr>
              <a:t>„</a:t>
            </a:r>
            <a:r>
              <a:rPr lang="ru-RU" sz="1600" i="1" spc="-1" dirty="0" err="1"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" dirty="0" err="1">
                <a:latin typeface="Century" panose="02040604050505020304" pitchFamily="18" charset="0"/>
                <a:cs typeface="Times New Roman" panose="02020603050405020304" pitchFamily="18" charset="0"/>
              </a:rPr>
              <a:t>Атомна</a:t>
            </a:r>
            <a:r>
              <a:rPr lang="ru-RU" sz="1600" i="1" spc="-1" dirty="0">
                <a:latin typeface="Century" panose="02040604050505020304" pitchFamily="18" charset="0"/>
                <a:cs typeface="Times New Roman" panose="02020603050405020304" pitchFamily="18" charset="0"/>
              </a:rPr>
              <a:t> физика на 80 </a:t>
            </a:r>
            <a:r>
              <a:rPr lang="ru-RU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г</a:t>
            </a:r>
            <a:r>
              <a:rPr lang="bg-BG" sz="1600" i="1" spc="-1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одини</a:t>
            </a:r>
            <a:r>
              <a:rPr lang="ru-RU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bg-BG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София</a:t>
            </a:r>
          </a:p>
          <a:p>
            <a:pPr algn="ctr"/>
            <a:r>
              <a:rPr lang="bg-BG" sz="1600" i="1" spc="-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16-18.04.2026 г.</a:t>
            </a:r>
            <a:endParaRPr lang="bg-BG" sz="1600" b="1" strike="noStrike" spc="-1" dirty="0" smtClean="0">
              <a:latin typeface="Century" panose="020406040505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0417" cy="11911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17" y="24675"/>
            <a:ext cx="1166451" cy="1166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280" y="38466"/>
            <a:ext cx="1072383" cy="1128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Compton-TDCR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система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Тодоров</a:t>
            </a:r>
            <a:endParaRPr lang="bg-BG" sz="1600" i="1" spc="-1" dirty="0">
              <a:solidFill>
                <a:srgbClr val="FFFF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0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82" y="0"/>
            <a:ext cx="4807887" cy="338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39" y="2926080"/>
            <a:ext cx="2066285" cy="238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76" y="3299791"/>
            <a:ext cx="2464695" cy="2014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0" y="670742"/>
            <a:ext cx="4334938" cy="4139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282" y="4804112"/>
            <a:ext cx="4001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1600" dirty="0" err="1" smtClean="0">
                <a:latin typeface="Century" panose="02040604050505020304" pitchFamily="18" charset="0"/>
              </a:rPr>
              <a:t>Колиматор</a:t>
            </a:r>
            <a:r>
              <a:rPr lang="bg-BG" sz="1600" dirty="0" smtClean="0">
                <a:latin typeface="Century" panose="02040604050505020304" pitchFamily="18" charset="0"/>
              </a:rPr>
              <a:t> и симулации направени от</a:t>
            </a:r>
          </a:p>
          <a:p>
            <a:pPr algn="ctr"/>
            <a:r>
              <a:rPr lang="bg-BG" sz="1600" dirty="0" smtClean="0">
                <a:latin typeface="Century" panose="02040604050505020304" pitchFamily="18" charset="0"/>
              </a:rPr>
              <a:t>Симеон Иванов</a:t>
            </a:r>
            <a:endParaRPr lang="en-US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Compton-TDCR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система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Тодоров</a:t>
            </a:r>
            <a:endParaRPr lang="bg-BG" sz="1600" i="1" spc="-1" dirty="0">
              <a:solidFill>
                <a:srgbClr val="FFFF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95223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08" y="219403"/>
            <a:ext cx="4047214" cy="5065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5" y="3118396"/>
            <a:ext cx="2997642" cy="2263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047" y="3071672"/>
            <a:ext cx="2977462" cy="2293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354" y="582011"/>
            <a:ext cx="3575386" cy="2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Подобрение на 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Compton-TDCR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система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95223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80" y="727519"/>
            <a:ext cx="4333460" cy="2782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468000"/>
            <a:ext cx="3482221" cy="4865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518" y="3816761"/>
            <a:ext cx="544840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entury" panose="02040604050505020304" pitchFamily="18" charset="0"/>
              </a:rPr>
              <a:t>Ъпгрейда, направен от </a:t>
            </a:r>
            <a:r>
              <a:rPr lang="bg-BG" i="1" dirty="0" smtClean="0">
                <a:latin typeface="Century" panose="02040604050505020304" pitchFamily="18" charset="0"/>
              </a:rPr>
              <a:t>В. Йорданов</a:t>
            </a:r>
            <a:r>
              <a:rPr lang="bg-BG" dirty="0" smtClean="0">
                <a:latin typeface="Century" panose="02040604050505020304" pitchFamily="18" charset="0"/>
              </a:rPr>
              <a:t> позволява:</a:t>
            </a:r>
          </a:p>
          <a:p>
            <a:pPr>
              <a:spcAft>
                <a:spcPts val="600"/>
              </a:spcAft>
            </a:pPr>
            <a:r>
              <a:rPr lang="bg-BG" b="1" dirty="0" smtClean="0">
                <a:latin typeface="Century" panose="02040604050505020304" pitchFamily="18" charset="0"/>
              </a:rPr>
              <a:t>1</a:t>
            </a:r>
            <a:r>
              <a:rPr lang="bg-BG" b="1" dirty="0" smtClean="0"/>
              <a:t> </a:t>
            </a:r>
            <a:r>
              <a:rPr lang="en-US" b="1" dirty="0" smtClean="0">
                <a:latin typeface="Century" panose="02040604050505020304" pitchFamily="18" charset="0"/>
              </a:rPr>
              <a:t>ROI</a:t>
            </a:r>
            <a:r>
              <a:rPr lang="bg-BG" b="1" dirty="0" smtClean="0">
                <a:latin typeface="Century" panose="020406040505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bg-BG" b="1" dirty="0" smtClean="0"/>
              <a:t> </a:t>
            </a:r>
            <a:r>
              <a:rPr lang="bg-BG" b="1" dirty="0" smtClean="0">
                <a:latin typeface="Century" panose="02040604050505020304" pitchFamily="18" charset="0"/>
              </a:rPr>
              <a:t>8</a:t>
            </a:r>
            <a:r>
              <a:rPr lang="bg-BG" b="1" dirty="0" smtClean="0"/>
              <a:t> </a:t>
            </a:r>
            <a:r>
              <a:rPr lang="en-US" b="1" dirty="0" smtClean="0">
                <a:latin typeface="Century" panose="02040604050505020304" pitchFamily="18" charset="0"/>
              </a:rPr>
              <a:t>ROI </a:t>
            </a:r>
            <a:r>
              <a:rPr lang="bg-BG" b="1" dirty="0" smtClean="0">
                <a:latin typeface="Century" panose="02040604050505020304" pitchFamily="18" charset="0"/>
              </a:rPr>
              <a:t>за едно измерване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Century" panose="02040604050505020304" pitchFamily="18" charset="0"/>
              </a:rPr>
              <a:t>По-бързо измерване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Century" panose="02040604050505020304" pitchFamily="18" charset="0"/>
              </a:rPr>
              <a:t>По-малка чувствителност към нестабилност на коктейла</a:t>
            </a:r>
            <a:endParaRPr lang="en-US" sz="16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5"/>
          <p:cNvSpPr/>
          <p:nvPr/>
        </p:nvSpPr>
        <p:spPr>
          <a:xfrm flipV="1">
            <a:off x="595183" y="2811834"/>
            <a:ext cx="8650520" cy="46883"/>
          </a:xfrm>
          <a:prstGeom prst="rect">
            <a:avLst/>
          </a:prstGeom>
          <a:solidFill>
            <a:srgbClr val="F5AD5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176"/>
          <p:cNvSpPr/>
          <p:nvPr/>
        </p:nvSpPr>
        <p:spPr>
          <a:xfrm>
            <a:off x="436162" y="878197"/>
            <a:ext cx="9025895" cy="2486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bg-BG" sz="40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светлинния отклик на течен сцинтилатор</a:t>
            </a:r>
            <a:endParaRPr lang="en-US" sz="4000" b="1" strike="noStrike" spc="-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светлинния отклик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4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5452" y="933721"/>
                <a:ext cx="3840479" cy="190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bg-BG" sz="1600" dirty="0" smtClean="0">
                    <a:latin typeface="Century" panose="02040604050505020304" pitchFamily="18" charset="0"/>
                    <a:ea typeface="Times New Roman" panose="02020603050405020304" pitchFamily="18" charset="0"/>
                  </a:rPr>
                  <a:t>Средният брой детектирани фотоелектрони като функция на отдадената в сцинтилатора енергия е фитирана с функцията:</a:t>
                </a:r>
              </a:p>
              <a:p>
                <a:pPr algn="just">
                  <a:spcAft>
                    <a:spcPts val="0"/>
                  </a:spcAft>
                </a:pPr>
                <a:endParaRPr lang="en-US" dirty="0">
                  <a:latin typeface="Sofia Sans Light" panose="020B0303060000020004" pitchFamily="34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⋅</m:t>
                      </m:r>
                      <m:nary>
                        <m:naryPr>
                          <m:limLoc m:val="subSup"/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𝑑𝐸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𝑘𝐵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𝑑𝐸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′/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𝑑𝑥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)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bg-BG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52" y="933721"/>
                <a:ext cx="3840479" cy="1907958"/>
              </a:xfrm>
              <a:prstGeom prst="rect">
                <a:avLst/>
              </a:prstGeom>
              <a:blipFill>
                <a:blip r:embed="rId4"/>
                <a:stretch>
                  <a:fillRect l="-794" t="-958" r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2777" y="3041991"/>
                <a:ext cx="2785827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77" y="3041991"/>
                <a:ext cx="2785827" cy="563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9538" y="3806175"/>
                <a:ext cx="214058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8" y="3806175"/>
                <a:ext cx="2140586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2325" y="4628837"/>
                <a:ext cx="1915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25" y="4628837"/>
                <a:ext cx="1915011" cy="276999"/>
              </a:xfrm>
              <a:prstGeom prst="rect">
                <a:avLst/>
              </a:prstGeom>
              <a:blipFill>
                <a:blip r:embed="rId7"/>
                <a:stretch>
                  <a:fillRect l="-955" r="-31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7171" y="577724"/>
            <a:ext cx="250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" panose="02040604050505020304" pitchFamily="18" charset="0"/>
              </a:rPr>
              <a:t>Toluene + PPO (</a:t>
            </a:r>
            <a:r>
              <a:rPr lang="en-US" sz="2000" b="1" baseline="30000" dirty="0" smtClean="0">
                <a:latin typeface="Century" panose="02040604050505020304" pitchFamily="18" charset="0"/>
              </a:rPr>
              <a:t>3</a:t>
            </a:r>
            <a:r>
              <a:rPr lang="en-US" sz="2000" b="1" dirty="0" smtClean="0">
                <a:latin typeface="Century" panose="02040604050505020304" pitchFamily="18" charset="0"/>
              </a:rPr>
              <a:t>H)</a:t>
            </a:r>
            <a:endParaRPr lang="en-US" sz="2000" b="1" dirty="0">
              <a:latin typeface="Century" panose="020406040505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75" y="908959"/>
            <a:ext cx="5796518" cy="44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светлинния отклик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15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0" y="904363"/>
            <a:ext cx="3055764" cy="2348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2" y="904363"/>
            <a:ext cx="3032264" cy="2348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64" y="904363"/>
            <a:ext cx="3032263" cy="234899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14956"/>
              </p:ext>
            </p:extLst>
          </p:nvPr>
        </p:nvGraphicFramePr>
        <p:xfrm>
          <a:off x="327576" y="3330794"/>
          <a:ext cx="9376676" cy="1197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5559">
                  <a:extLst>
                    <a:ext uri="{9D8B030D-6E8A-4147-A177-3AD203B41FA5}">
                      <a16:colId xmlns:a16="http://schemas.microsoft.com/office/drawing/2014/main" val="2189535795"/>
                    </a:ext>
                  </a:extLst>
                </a:gridCol>
                <a:gridCol w="3460820">
                  <a:extLst>
                    <a:ext uri="{9D8B030D-6E8A-4147-A177-3AD203B41FA5}">
                      <a16:colId xmlns:a16="http://schemas.microsoft.com/office/drawing/2014/main" val="4196987734"/>
                    </a:ext>
                  </a:extLst>
                </a:gridCol>
                <a:gridCol w="2790297">
                  <a:extLst>
                    <a:ext uri="{9D8B030D-6E8A-4147-A177-3AD203B41FA5}">
                      <a16:colId xmlns:a16="http://schemas.microsoft.com/office/drawing/2014/main" val="752779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kern="100" dirty="0" err="1" smtClean="0">
                          <a:effectLst/>
                          <a:latin typeface="Century" panose="02040604050505020304" pitchFamily="18" charset="0"/>
                        </a:rPr>
                        <a:t>Сцинтилатор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Century" panose="02040604050505020304" pitchFamily="18" charset="0"/>
                        </a:rPr>
                        <a:t>kB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 eff. </a:t>
                      </a: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variation,</a:t>
                      </a:r>
                      <a:r>
                        <a:rPr lang="bg-BG" sz="1600" kern="100" baseline="0" dirty="0" smtClean="0"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cm/MeV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00" dirty="0">
                          <a:effectLst/>
                          <a:latin typeface="Century" panose="02040604050505020304" pitchFamily="18" charset="0"/>
                        </a:rPr>
                        <a:t>kB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 Compton, </a:t>
                      </a: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cm/MeV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634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" panose="02040604050505020304" pitchFamily="18" charset="0"/>
                        </a:rPr>
                        <a:t>Toluene + PPO (</a:t>
                      </a:r>
                      <a:r>
                        <a:rPr lang="en-US" sz="1600" b="1" baseline="30000" dirty="0" smtClean="0">
                          <a:latin typeface="Century" panose="02040604050505020304" pitchFamily="18" charset="0"/>
                        </a:rPr>
                        <a:t>3</a:t>
                      </a:r>
                      <a:r>
                        <a:rPr lang="en-US" sz="1600" b="1" dirty="0" smtClean="0">
                          <a:latin typeface="Century" panose="02040604050505020304" pitchFamily="18" charset="0"/>
                        </a:rPr>
                        <a:t>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0.0122(4)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0.0122(15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24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entury" panose="02040604050505020304" pitchFamily="18" charset="0"/>
                        </a:rPr>
                        <a:t>Ultima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 Gold AB (</a:t>
                      </a:r>
                      <a:r>
                        <a:rPr lang="en-US" sz="1600" kern="100" baseline="30000" dirty="0">
                          <a:effectLst/>
                          <a:latin typeface="Century" panose="02040604050505020304" pitchFamily="18" charset="0"/>
                        </a:rPr>
                        <a:t>14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C)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0.0080(6)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entury" panose="02040604050505020304" pitchFamily="18" charset="0"/>
                        </a:rPr>
                        <a:t>0.0087(6)</a:t>
                      </a:r>
                      <a:endParaRPr lang="en-US" sz="1600" kern="10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27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entury" panose="02040604050505020304" pitchFamily="18" charset="0"/>
                        </a:rPr>
                        <a:t>Ultima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 Gold (</a:t>
                      </a:r>
                      <a:r>
                        <a:rPr lang="en-US" sz="1600" kern="100" baseline="30000" dirty="0">
                          <a:effectLst/>
                          <a:latin typeface="Century" panose="02040604050505020304" pitchFamily="18" charset="0"/>
                        </a:rPr>
                        <a:t>63</a:t>
                      </a: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Ni)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entury" panose="02040604050505020304" pitchFamily="18" charset="0"/>
                        </a:rPr>
                        <a:t>0.0105(5)</a:t>
                      </a:r>
                      <a:endParaRPr lang="en-US" sz="1600" kern="10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Century" panose="02040604050505020304" pitchFamily="18" charset="0"/>
                        </a:rPr>
                        <a:t>0.0118(9)</a:t>
                      </a:r>
                      <a:endParaRPr lang="en-US" sz="1600" kern="10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6426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effectLst/>
                          <a:latin typeface="Century" panose="02040604050505020304" pitchFamily="18" charset="0"/>
                        </a:rPr>
                        <a:t>Ultima</a:t>
                      </a: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 Gold (</a:t>
                      </a:r>
                      <a:r>
                        <a:rPr lang="en-US" sz="1600" kern="100" baseline="30000" dirty="0" smtClean="0">
                          <a:effectLst/>
                          <a:latin typeface="Century" panose="02040604050505020304" pitchFamily="18" charset="0"/>
                        </a:rPr>
                        <a:t>55</a:t>
                      </a: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Fe)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Century" panose="02040604050505020304" pitchFamily="18" charset="0"/>
                        </a:rPr>
                        <a:t>0.01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entury" panose="02040604050505020304" pitchFamily="18" charset="0"/>
                        </a:rPr>
                        <a:t>0.0111(4)</a:t>
                      </a:r>
                      <a:endParaRPr lang="en-US" sz="1600" kern="100" dirty="0"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301003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6396" y="561347"/>
            <a:ext cx="244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100" dirty="0" err="1">
                <a:latin typeface="Century" panose="02040604050505020304" pitchFamily="18" charset="0"/>
              </a:rPr>
              <a:t>Ultima</a:t>
            </a:r>
            <a:r>
              <a:rPr lang="en-US" b="1" kern="100" dirty="0">
                <a:latin typeface="Century" panose="02040604050505020304" pitchFamily="18" charset="0"/>
              </a:rPr>
              <a:t> Gold AB (</a:t>
            </a:r>
            <a:r>
              <a:rPr lang="en-US" b="1" kern="100" baseline="30000" dirty="0">
                <a:latin typeface="Century" panose="02040604050505020304" pitchFamily="18" charset="0"/>
              </a:rPr>
              <a:t>14</a:t>
            </a:r>
            <a:r>
              <a:rPr lang="en-US" b="1" kern="100" dirty="0">
                <a:latin typeface="Century" panose="02040604050505020304" pitchFamily="18" charset="0"/>
              </a:rPr>
              <a:t>C)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974638" y="563816"/>
            <a:ext cx="2151551" cy="36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kern="100" dirty="0" err="1" smtClean="0">
                <a:latin typeface="Century" panose="02040604050505020304" pitchFamily="18" charset="0"/>
              </a:rPr>
              <a:t>Ultima</a:t>
            </a:r>
            <a:r>
              <a:rPr lang="en-US" b="1" kern="100" dirty="0" smtClean="0">
                <a:latin typeface="Century" panose="02040604050505020304" pitchFamily="18" charset="0"/>
              </a:rPr>
              <a:t> Gold (</a:t>
            </a:r>
            <a:r>
              <a:rPr lang="en-US" b="1" kern="100" baseline="30000" dirty="0" smtClean="0">
                <a:latin typeface="Century" panose="02040604050505020304" pitchFamily="18" charset="0"/>
              </a:rPr>
              <a:t>63</a:t>
            </a:r>
            <a:r>
              <a:rPr lang="en-US" b="1" kern="100" dirty="0" smtClean="0">
                <a:latin typeface="Century" panose="02040604050505020304" pitchFamily="18" charset="0"/>
              </a:rPr>
              <a:t>Ni)</a:t>
            </a:r>
            <a:endParaRPr lang="en-US" sz="1600" b="1" kern="1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6892" y="563816"/>
            <a:ext cx="2161169" cy="364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kern="100" dirty="0" err="1" smtClean="0">
                <a:latin typeface="Century" panose="02040604050505020304" pitchFamily="18" charset="0"/>
              </a:rPr>
              <a:t>Ultima</a:t>
            </a:r>
            <a:r>
              <a:rPr lang="en-US" b="1" kern="100" dirty="0" smtClean="0">
                <a:latin typeface="Century" panose="02040604050505020304" pitchFamily="18" charset="0"/>
              </a:rPr>
              <a:t> Gold (</a:t>
            </a:r>
            <a:r>
              <a:rPr lang="en-US" b="1" kern="100" baseline="30000" dirty="0" smtClean="0">
                <a:latin typeface="Century" panose="02040604050505020304" pitchFamily="18" charset="0"/>
              </a:rPr>
              <a:t>55</a:t>
            </a:r>
            <a:r>
              <a:rPr lang="en-US" b="1" kern="100" dirty="0" smtClean="0">
                <a:latin typeface="Century" panose="02040604050505020304" pitchFamily="18" charset="0"/>
              </a:rPr>
              <a:t>Fe)</a:t>
            </a:r>
            <a:endParaRPr lang="en-US" sz="1600" b="1" kern="1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8310" y="4648871"/>
            <a:ext cx="6779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→ </a:t>
            </a:r>
            <a:r>
              <a:rPr lang="bg-BG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Много добро съгласуване между </a:t>
            </a:r>
            <a:r>
              <a:rPr lang="en-US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Compton-TDCR </a:t>
            </a:r>
            <a:r>
              <a:rPr lang="bg-BG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и измерванията  при промяна на ефективността</a:t>
            </a:r>
            <a:endParaRPr lang="en-US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1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Приложения на изследванията на отклика на 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LS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16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585541"/>
            <a:ext cx="5828960" cy="1895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99" y="3754814"/>
            <a:ext cx="5893261" cy="153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5714"/>
          <a:stretch/>
        </p:blipFill>
        <p:spPr>
          <a:xfrm>
            <a:off x="4610529" y="2149280"/>
            <a:ext cx="5250277" cy="19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Благодарности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16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94" y="765218"/>
            <a:ext cx="1564859" cy="1646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0634" y="765218"/>
            <a:ext cx="64465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g-BG" dirty="0" smtClean="0">
                <a:latin typeface="Century" panose="02040604050505020304" pitchFamily="18" charset="0"/>
              </a:rPr>
              <a:t>Представените </a:t>
            </a:r>
            <a:r>
              <a:rPr lang="bg-BG" dirty="0">
                <a:latin typeface="Century" panose="02040604050505020304" pitchFamily="18" charset="0"/>
              </a:rPr>
              <a:t>резултати са включени в публикации с благодарности към проекта </a:t>
            </a:r>
            <a:r>
              <a:rPr lang="en-US" dirty="0">
                <a:latin typeface="Century" panose="02040604050505020304" pitchFamily="18" charset="0"/>
              </a:rPr>
              <a:t>SUMMIT</a:t>
            </a:r>
            <a:r>
              <a:rPr lang="bg-BG" dirty="0">
                <a:latin typeface="Century" panose="02040604050505020304" pitchFamily="18" charset="0"/>
              </a:rPr>
              <a:t> Финансиран от Европейския съюз и Националния план за Възстановяване и устойчивост на </a:t>
            </a:r>
            <a:r>
              <a:rPr lang="bg-BG" dirty="0" smtClean="0">
                <a:latin typeface="Century" panose="02040604050505020304" pitchFamily="18" charset="0"/>
              </a:rPr>
              <a:t>Република България</a:t>
            </a:r>
            <a:r>
              <a:rPr lang="bg-BG" dirty="0">
                <a:latin typeface="Century" panose="02040604050505020304" pitchFamily="18" charset="0"/>
              </a:rPr>
              <a:t>, проект </a:t>
            </a:r>
            <a:r>
              <a:rPr lang="en-US" dirty="0">
                <a:latin typeface="Century" panose="02040604050505020304" pitchFamily="18" charset="0"/>
              </a:rPr>
              <a:t>N. BG-RRP-2.004-0008-C01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1409" r="25513" b="41132"/>
          <a:stretch>
            <a:fillRect/>
          </a:stretch>
        </p:blipFill>
        <p:spPr bwMode="auto">
          <a:xfrm>
            <a:off x="114002" y="3152494"/>
            <a:ext cx="2042441" cy="8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6781" y="3389123"/>
            <a:ext cx="503872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2000" dirty="0">
                <a:latin typeface="Century" panose="02040604050505020304" pitchFamily="18" charset="0"/>
              </a:rPr>
              <a:t>Част от </a:t>
            </a:r>
            <a:r>
              <a:rPr lang="bg-BG" sz="2000" dirty="0" smtClean="0">
                <a:latin typeface="Century" panose="02040604050505020304" pitchFamily="18" charset="0"/>
              </a:rPr>
              <a:t>закупената апаратура е финансирано </a:t>
            </a:r>
            <a:r>
              <a:rPr lang="bg-BG" sz="2000" dirty="0">
                <a:latin typeface="Century" panose="02040604050505020304" pitchFamily="18" charset="0"/>
              </a:rPr>
              <a:t>от проекта </a:t>
            </a:r>
            <a:r>
              <a:rPr lang="en-US" sz="2000" dirty="0" smtClean="0">
                <a:latin typeface="Century" panose="02040604050505020304" pitchFamily="18" charset="0"/>
              </a:rPr>
              <a:t>SPIRAD</a:t>
            </a:r>
            <a:endParaRPr lang="bg-BG" sz="2000" dirty="0">
              <a:latin typeface="Century" panose="02040604050505020304" pitchFamily="18" charset="0"/>
            </a:endParaRPr>
          </a:p>
          <a:p>
            <a:r>
              <a:rPr lang="bg-BG" sz="2000" dirty="0">
                <a:latin typeface="Century" panose="02040604050505020304" pitchFamily="18" charset="0"/>
              </a:rPr>
              <a:t>Финансиран от ФНИ към </a:t>
            </a:r>
            <a:r>
              <a:rPr lang="bg-BG" sz="2000" dirty="0" smtClean="0">
                <a:latin typeface="Century" panose="02040604050505020304" pitchFamily="18" charset="0"/>
              </a:rPr>
              <a:t>МОН </a:t>
            </a:r>
            <a:endParaRPr 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424"/>
          <p:cNvSpPr/>
          <p:nvPr/>
        </p:nvSpPr>
        <p:spPr>
          <a:xfrm>
            <a:off x="1382760" y="1371600"/>
            <a:ext cx="7313760" cy="200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bg-BG" sz="66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Благодаря за вниманието!</a:t>
            </a:r>
            <a:endParaRPr lang="en-US" sz="66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Оценка на светлинен добив по 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метода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432758" y="5382000"/>
            <a:ext cx="720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3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9645" y="2834770"/>
                <a:ext cx="5896551" cy="622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645" y="2834770"/>
                <a:ext cx="5896551" cy="622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29557" y="956842"/>
                <a:ext cx="35544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 smtClean="0">
                    <a:latin typeface="Century" panose="02040604050505020304" pitchFamily="18" charset="0"/>
                  </a:rPr>
                  <a:t>Вероятност</a:t>
                </a:r>
                <a:r>
                  <a:rPr lang="ru-RU" dirty="0" smtClean="0">
                    <a:latin typeface="Century" panose="02040604050505020304" pitchFamily="18" charset="0"/>
                  </a:rPr>
                  <a:t> </a:t>
                </a:r>
                <a:r>
                  <a:rPr lang="ru-RU" dirty="0">
                    <a:latin typeface="Century" panose="02040604050505020304" pitchFamily="18" charset="0"/>
                  </a:rPr>
                  <a:t>за </a:t>
                </a:r>
                <a:r>
                  <a:rPr lang="ru-RU" dirty="0" smtClean="0">
                    <a:latin typeface="Century" panose="02040604050505020304" pitchFamily="18" charset="0"/>
                  </a:rPr>
                  <a:t>недетектиране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dirty="0" smtClean="0">
                    <a:latin typeface="Century" panose="02040604050505020304" pitchFamily="18" charset="0"/>
                  </a:rPr>
                  <a:t> </a:t>
                </a:r>
                <a:r>
                  <a:rPr lang="ru-RU" dirty="0" err="1" smtClean="0">
                    <a:latin typeface="Century" panose="02040604050505020304" pitchFamily="18" charset="0"/>
                  </a:rPr>
                  <a:t>вероятността</a:t>
                </a:r>
                <a:r>
                  <a:rPr lang="ru-RU" dirty="0" smtClean="0">
                    <a:latin typeface="Century" panose="02040604050505020304" pitchFamily="18" charset="0"/>
                  </a:rPr>
                  <a:t> </a:t>
                </a:r>
                <a:r>
                  <a:rPr lang="ru-RU" dirty="0">
                    <a:latin typeface="Century" panose="02040604050505020304" pitchFamily="18" charset="0"/>
                  </a:rPr>
                  <a:t>за създаване на 0 </a:t>
                </a:r>
                <a:r>
                  <a:rPr lang="ru-RU" dirty="0" err="1" smtClean="0">
                    <a:latin typeface="Century" panose="02040604050505020304" pitchFamily="18" charset="0"/>
                  </a:rPr>
                  <a:t>фотоелектрона</a:t>
                </a:r>
                <a:r>
                  <a:rPr lang="ru-RU" dirty="0" smtClean="0">
                    <a:latin typeface="Century" panose="02040604050505020304" pitchFamily="18" charset="0"/>
                  </a:rPr>
                  <a:t> при </a:t>
                </a:r>
                <a:r>
                  <a:rPr lang="bg-BG" dirty="0" smtClean="0">
                    <a:latin typeface="Century" panose="02040604050505020304" pitchFamily="18" charset="0"/>
                  </a:rPr>
                  <a:t>очаквана</a:t>
                </a:r>
                <a:r>
                  <a:rPr lang="ru-RU" dirty="0" smtClean="0">
                    <a:latin typeface="Century" panose="02040604050505020304" pitchFamily="18" charset="0"/>
                  </a:rPr>
                  <a:t> </a:t>
                </a:r>
                <a:r>
                  <a:rPr lang="ru-RU" dirty="0">
                    <a:latin typeface="Century" panose="02040604050505020304" pitchFamily="18" charset="0"/>
                  </a:rPr>
                  <a:t>средна стойност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𝜈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endParaRPr lang="en-US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557" y="956842"/>
                <a:ext cx="3554473" cy="1200329"/>
              </a:xfrm>
              <a:prstGeom prst="rect">
                <a:avLst/>
              </a:prstGeom>
              <a:blipFill>
                <a:blip r:embed="rId4"/>
                <a:stretch>
                  <a:fillRect l="-515" t="-3553" r="-669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1175" y="3965167"/>
                <a:ext cx="541974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g-BG" dirty="0" smtClean="0">
                    <a:solidFill>
                      <a:srgbClr val="000000"/>
                    </a:solidFill>
                    <a:latin typeface="Century" panose="02040604050505020304" pitchFamily="18" charset="0"/>
                  </a:rPr>
                  <a:t>Вероятността за детектиране е функция на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𝝂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endParaRPr lang="bg-BG" dirty="0" smtClean="0">
                  <a:solidFill>
                    <a:srgbClr val="000000"/>
                  </a:solidFill>
                  <a:latin typeface="Century" panose="02040604050505020304" pitchFamily="18" charset="0"/>
                </a:endParaRPr>
              </a:p>
              <a:p>
                <a:pPr algn="just"/>
                <a:r>
                  <a:rPr lang="bg-BG" dirty="0" smtClean="0">
                    <a:solidFill>
                      <a:srgbClr val="000000"/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bg-BG" dirty="0" smtClean="0">
                    <a:solidFill>
                      <a:srgbClr val="000000"/>
                    </a:solidFill>
                    <a:latin typeface="Century" panose="02040604050505020304" pitchFamily="18" charset="0"/>
                  </a:rPr>
                  <a:t>средният брой фотоелектрони създадени при отдаване на енергия Е в сцинтилатора</a:t>
                </a:r>
                <a:r>
                  <a:rPr lang="en-US" dirty="0" smtClean="0">
                    <a:solidFill>
                      <a:srgbClr val="000000"/>
                    </a:solidFill>
                    <a:latin typeface="Century" panose="020406040505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175" y="3965167"/>
                <a:ext cx="5419745" cy="923330"/>
              </a:xfrm>
              <a:prstGeom prst="rect">
                <a:avLst/>
              </a:prstGeom>
              <a:blipFill>
                <a:blip r:embed="rId5"/>
                <a:stretch>
                  <a:fillRect l="-899" t="-3289" r="-427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8834" y="937962"/>
            <a:ext cx="2281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entury" panose="02040604050505020304" pitchFamily="18" charset="0"/>
              </a:rPr>
              <a:t>Ефективността</a:t>
            </a:r>
            <a:r>
              <a:rPr lang="ru-RU" dirty="0" smtClean="0">
                <a:latin typeface="Century" panose="02040604050505020304" pitchFamily="18" charset="0"/>
              </a:rPr>
              <a:t> за </a:t>
            </a:r>
            <a:r>
              <a:rPr lang="ru-RU" dirty="0" err="1">
                <a:latin typeface="Century" panose="02040604050505020304" pitchFamily="18" charset="0"/>
              </a:rPr>
              <a:t>детектиране</a:t>
            </a:r>
            <a:r>
              <a:rPr lang="ru-RU" dirty="0">
                <a:latin typeface="Century" panose="02040604050505020304" pitchFamily="18" charset="0"/>
              </a:rPr>
              <a:t> е </a:t>
            </a:r>
            <a:r>
              <a:rPr lang="ru-RU" dirty="0" err="1">
                <a:latin typeface="Century" panose="02040604050505020304" pitchFamily="18" charset="0"/>
              </a:rPr>
              <a:t>вероятността</a:t>
            </a:r>
            <a:r>
              <a:rPr lang="ru-RU" dirty="0">
                <a:latin typeface="Century" panose="02040604050505020304" pitchFamily="18" charset="0"/>
              </a:rPr>
              <a:t> за </a:t>
            </a:r>
            <a:r>
              <a:rPr lang="ru-RU" dirty="0" err="1">
                <a:latin typeface="Century" panose="02040604050505020304" pitchFamily="18" charset="0"/>
              </a:rPr>
              <a:t>детектиране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10756" y="799462"/>
            <a:ext cx="2949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entury" panose="02040604050505020304" pitchFamily="18" charset="0"/>
              </a:rPr>
              <a:t>Вероятността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за </a:t>
            </a:r>
            <a:r>
              <a:rPr lang="ru-RU" dirty="0" err="1">
                <a:latin typeface="Century" panose="02040604050505020304" pitchFamily="18" charset="0"/>
              </a:rPr>
              <a:t>детектиране</a:t>
            </a:r>
            <a:r>
              <a:rPr lang="ru-RU" dirty="0">
                <a:latin typeface="Century" panose="02040604050505020304" pitchFamily="18" charset="0"/>
              </a:rPr>
              <a:t> е комплементарна на </a:t>
            </a:r>
            <a:r>
              <a:rPr lang="ru-RU" dirty="0" err="1">
                <a:latin typeface="Century" panose="02040604050505020304" pitchFamily="18" charset="0"/>
              </a:rPr>
              <a:t>вероятността</a:t>
            </a:r>
            <a:r>
              <a:rPr lang="ru-RU" dirty="0">
                <a:latin typeface="Century" panose="02040604050505020304" pitchFamily="18" charset="0"/>
              </a:rPr>
              <a:t> за </a:t>
            </a:r>
            <a:r>
              <a:rPr lang="ru-RU" dirty="0" err="1" smtClean="0">
                <a:latin typeface="Century" panose="02040604050505020304" pitchFamily="18" charset="0"/>
              </a:rPr>
              <a:t>недетектиране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1"/>
          </p:cNvCxnSpPr>
          <p:nvPr/>
        </p:nvCxnSpPr>
        <p:spPr>
          <a:xfrm>
            <a:off x="1259567" y="2138291"/>
            <a:ext cx="910078" cy="1007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 rot="5400000">
            <a:off x="2989292" y="2474160"/>
            <a:ext cx="353636" cy="998219"/>
          </a:xfrm>
          <a:prstGeom prst="leftBrace">
            <a:avLst>
              <a:gd name="adj1" fmla="val 47119"/>
              <a:gd name="adj2" fmla="val 50281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2"/>
            <a:endCxn id="10" idx="1"/>
          </p:cNvCxnSpPr>
          <p:nvPr/>
        </p:nvCxnSpPr>
        <p:spPr>
          <a:xfrm flipH="1">
            <a:off x="3163306" y="2276790"/>
            <a:ext cx="922011" cy="51966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5400000">
            <a:off x="4772071" y="2174082"/>
            <a:ext cx="384114" cy="1191499"/>
          </a:xfrm>
          <a:custGeom>
            <a:avLst/>
            <a:gdLst>
              <a:gd name="connsiteX0" fmla="*/ 353636 w 353636"/>
              <a:gd name="connsiteY0" fmla="*/ 1191499 h 1191499"/>
              <a:gd name="connsiteX1" fmla="*/ 176818 w 353636"/>
              <a:gd name="connsiteY1" fmla="*/ 1030966 h 1191499"/>
              <a:gd name="connsiteX2" fmla="*/ 176818 w 353636"/>
              <a:gd name="connsiteY2" fmla="*/ 753530 h 1191499"/>
              <a:gd name="connsiteX3" fmla="*/ 0 w 353636"/>
              <a:gd name="connsiteY3" fmla="*/ 592997 h 1191499"/>
              <a:gd name="connsiteX4" fmla="*/ 176818 w 353636"/>
              <a:gd name="connsiteY4" fmla="*/ 432464 h 1191499"/>
              <a:gd name="connsiteX5" fmla="*/ 176818 w 353636"/>
              <a:gd name="connsiteY5" fmla="*/ 160533 h 1191499"/>
              <a:gd name="connsiteX6" fmla="*/ 353636 w 353636"/>
              <a:gd name="connsiteY6" fmla="*/ 0 h 1191499"/>
              <a:gd name="connsiteX7" fmla="*/ 353636 w 353636"/>
              <a:gd name="connsiteY7" fmla="*/ 1191499 h 1191499"/>
              <a:gd name="connsiteX0" fmla="*/ 353636 w 353636"/>
              <a:gd name="connsiteY0" fmla="*/ 1191499 h 1191499"/>
              <a:gd name="connsiteX1" fmla="*/ 176818 w 353636"/>
              <a:gd name="connsiteY1" fmla="*/ 1030966 h 1191499"/>
              <a:gd name="connsiteX2" fmla="*/ 176818 w 353636"/>
              <a:gd name="connsiteY2" fmla="*/ 753530 h 1191499"/>
              <a:gd name="connsiteX3" fmla="*/ 0 w 353636"/>
              <a:gd name="connsiteY3" fmla="*/ 592997 h 1191499"/>
              <a:gd name="connsiteX4" fmla="*/ 176818 w 353636"/>
              <a:gd name="connsiteY4" fmla="*/ 432464 h 1191499"/>
              <a:gd name="connsiteX5" fmla="*/ 176818 w 353636"/>
              <a:gd name="connsiteY5" fmla="*/ 160533 h 1191499"/>
              <a:gd name="connsiteX6" fmla="*/ 353636 w 353636"/>
              <a:gd name="connsiteY6" fmla="*/ 0 h 1191499"/>
              <a:gd name="connsiteX0" fmla="*/ 384114 w 384114"/>
              <a:gd name="connsiteY0" fmla="*/ 1191499 h 1191499"/>
              <a:gd name="connsiteX1" fmla="*/ 207296 w 384114"/>
              <a:gd name="connsiteY1" fmla="*/ 1030966 h 1191499"/>
              <a:gd name="connsiteX2" fmla="*/ 207296 w 384114"/>
              <a:gd name="connsiteY2" fmla="*/ 753530 h 1191499"/>
              <a:gd name="connsiteX3" fmla="*/ 30478 w 384114"/>
              <a:gd name="connsiteY3" fmla="*/ 592997 h 1191499"/>
              <a:gd name="connsiteX4" fmla="*/ 207296 w 384114"/>
              <a:gd name="connsiteY4" fmla="*/ 432464 h 1191499"/>
              <a:gd name="connsiteX5" fmla="*/ 207296 w 384114"/>
              <a:gd name="connsiteY5" fmla="*/ 160533 h 1191499"/>
              <a:gd name="connsiteX6" fmla="*/ 384114 w 384114"/>
              <a:gd name="connsiteY6" fmla="*/ 0 h 1191499"/>
              <a:gd name="connsiteX7" fmla="*/ 384114 w 384114"/>
              <a:gd name="connsiteY7" fmla="*/ 1191499 h 1191499"/>
              <a:gd name="connsiteX0" fmla="*/ 384114 w 384114"/>
              <a:gd name="connsiteY0" fmla="*/ 1191499 h 1191499"/>
              <a:gd name="connsiteX1" fmla="*/ 207296 w 384114"/>
              <a:gd name="connsiteY1" fmla="*/ 1030966 h 1191499"/>
              <a:gd name="connsiteX2" fmla="*/ 207296 w 384114"/>
              <a:gd name="connsiteY2" fmla="*/ 753530 h 1191499"/>
              <a:gd name="connsiteX3" fmla="*/ 0 w 384114"/>
              <a:gd name="connsiteY3" fmla="*/ 592997 h 1191499"/>
              <a:gd name="connsiteX4" fmla="*/ 207296 w 384114"/>
              <a:gd name="connsiteY4" fmla="*/ 432464 h 1191499"/>
              <a:gd name="connsiteX5" fmla="*/ 207296 w 384114"/>
              <a:gd name="connsiteY5" fmla="*/ 160533 h 1191499"/>
              <a:gd name="connsiteX6" fmla="*/ 384114 w 384114"/>
              <a:gd name="connsiteY6" fmla="*/ 0 h 11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114" h="1191499" stroke="0" extrusionOk="0">
                <a:moveTo>
                  <a:pt x="384114" y="1191499"/>
                </a:moveTo>
                <a:cubicBezTo>
                  <a:pt x="286460" y="1191499"/>
                  <a:pt x="207296" y="1119626"/>
                  <a:pt x="207296" y="1030966"/>
                </a:cubicBezTo>
                <a:lnTo>
                  <a:pt x="207296" y="753530"/>
                </a:lnTo>
                <a:cubicBezTo>
                  <a:pt x="207296" y="664870"/>
                  <a:pt x="128132" y="592997"/>
                  <a:pt x="30478" y="592997"/>
                </a:cubicBezTo>
                <a:cubicBezTo>
                  <a:pt x="128132" y="592997"/>
                  <a:pt x="207296" y="521124"/>
                  <a:pt x="207296" y="432464"/>
                </a:cubicBezTo>
                <a:lnTo>
                  <a:pt x="207296" y="160533"/>
                </a:lnTo>
                <a:cubicBezTo>
                  <a:pt x="207296" y="71873"/>
                  <a:pt x="286460" y="0"/>
                  <a:pt x="384114" y="0"/>
                </a:cubicBezTo>
                <a:lnTo>
                  <a:pt x="384114" y="1191499"/>
                </a:lnTo>
                <a:close/>
              </a:path>
              <a:path w="384114" h="1191499" fill="none">
                <a:moveTo>
                  <a:pt x="384114" y="1191499"/>
                </a:moveTo>
                <a:cubicBezTo>
                  <a:pt x="286460" y="1191499"/>
                  <a:pt x="207296" y="1119626"/>
                  <a:pt x="207296" y="1030966"/>
                </a:cubicBezTo>
                <a:lnTo>
                  <a:pt x="207296" y="753530"/>
                </a:lnTo>
                <a:cubicBezTo>
                  <a:pt x="207296" y="664870"/>
                  <a:pt x="97654" y="592997"/>
                  <a:pt x="0" y="592997"/>
                </a:cubicBezTo>
                <a:cubicBezTo>
                  <a:pt x="97654" y="592997"/>
                  <a:pt x="207296" y="521124"/>
                  <a:pt x="207296" y="432464"/>
                </a:cubicBezTo>
                <a:lnTo>
                  <a:pt x="207296" y="160533"/>
                </a:lnTo>
                <a:cubicBezTo>
                  <a:pt x="207296" y="71873"/>
                  <a:pt x="286460" y="0"/>
                  <a:pt x="384114" y="0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2" idx="2"/>
            <a:endCxn id="18" idx="3"/>
          </p:cNvCxnSpPr>
          <p:nvPr/>
        </p:nvCxnSpPr>
        <p:spPr>
          <a:xfrm flipH="1">
            <a:off x="4966881" y="2157171"/>
            <a:ext cx="2739913" cy="4206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5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Оценка на светлинен добив по 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метода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„Катедра АФ на 80 години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  <a:endParaRPr lang="bg-BG" sz="1600" i="1" spc="-1" dirty="0">
              <a:solidFill>
                <a:srgbClr val="FFFF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9"/>
          <p:cNvSpPr/>
          <p:nvPr/>
        </p:nvSpPr>
        <p:spPr>
          <a:xfrm>
            <a:off x="9432758" y="5382000"/>
            <a:ext cx="720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7437" y="3798114"/>
                <a:ext cx="1959319" cy="560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37" y="3798114"/>
                <a:ext cx="1959319" cy="560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931" y="4392694"/>
                <a:ext cx="3606846" cy="670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>
                    <a:latin typeface="Century" panose="02040604050505020304" pitchFamily="18" charset="0"/>
                  </a:rPr>
                  <a:t>Вероятност за излъчване на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фотона</a:t>
                </a:r>
                <a:r>
                  <a:rPr lang="en-US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при средно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1" y="4392694"/>
                <a:ext cx="3606846" cy="670761"/>
              </a:xfrm>
              <a:prstGeom prst="rect">
                <a:avLst/>
              </a:prstGeom>
              <a:blipFill>
                <a:blip r:embed="rId4"/>
                <a:stretch>
                  <a:fillRect l="-1520" t="-545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70100" y="3461890"/>
                <a:ext cx="2943562" cy="560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100" y="3461890"/>
                <a:ext cx="2943562" cy="560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62600" y="4085119"/>
                <a:ext cx="38701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g-BG" dirty="0" smtClean="0">
                    <a:latin typeface="Century" panose="02040604050505020304" pitchFamily="18" charset="0"/>
                  </a:rPr>
                  <a:t>Вероятност за създаване на </a:t>
                </a:r>
                <a:r>
                  <a:rPr lang="en-US" b="1" i="1" dirty="0" smtClean="0">
                    <a:latin typeface="Century" panose="02040604050505020304" pitchFamily="18" charset="0"/>
                  </a:rPr>
                  <a:t>n</a:t>
                </a:r>
                <a:r>
                  <a:rPr lang="en-US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фотоелетрона</a:t>
                </a:r>
                <a:r>
                  <a:rPr lang="en-US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при </a:t>
                </a:r>
                <a:r>
                  <a:rPr lang="bg-BG" dirty="0">
                    <a:latin typeface="Century" panose="02040604050505020304" pitchFamily="18" charset="0"/>
                  </a:rPr>
                  <a:t>средно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𝝂</m:t>
                    </m:r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b="1" i="1" dirty="0" smtClean="0">
                    <a:latin typeface="Century" panose="02040604050505020304" pitchFamily="18" charset="0"/>
                  </a:rPr>
                  <a:t>(</a:t>
                </a:r>
                <a:r>
                  <a:rPr lang="en-US" b="1" i="1" dirty="0">
                    <a:latin typeface="Century" panose="02040604050505020304" pitchFamily="18" charset="0"/>
                  </a:rPr>
                  <a:t>E</a:t>
                </a:r>
                <a:r>
                  <a:rPr lang="en-US" b="1" i="1" dirty="0" smtClean="0">
                    <a:latin typeface="Century" panose="020406040505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i="1" dirty="0" smtClean="0">
                    <a:latin typeface="Century" panose="02040604050505020304" pitchFamily="18" charset="0"/>
                  </a:rPr>
                  <a:t> – </a:t>
                </a:r>
                <a:r>
                  <a:rPr lang="bg-BG" i="1" dirty="0" smtClean="0">
                    <a:latin typeface="Century" panose="02040604050505020304" pitchFamily="18" charset="0"/>
                  </a:rPr>
                  <a:t>вероятност за избиване на </a:t>
                </a:r>
                <a:r>
                  <a:rPr lang="bg-BG" i="1" dirty="0" err="1" smtClean="0">
                    <a:latin typeface="Century" panose="02040604050505020304" pitchFamily="18" charset="0"/>
                  </a:rPr>
                  <a:t>фотоелектрон</a:t>
                </a:r>
                <a:endParaRPr lang="en-US" i="1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085119"/>
                <a:ext cx="3870158" cy="1200329"/>
              </a:xfrm>
              <a:prstGeom prst="rect">
                <a:avLst/>
              </a:prstGeom>
              <a:blipFill>
                <a:blip r:embed="rId6"/>
                <a:stretch>
                  <a:fillRect l="-14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54" y="1151132"/>
            <a:ext cx="5694344" cy="2550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2676" y="587945"/>
            <a:ext cx="6319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entury" panose="02040604050505020304" pitchFamily="18" charset="0"/>
              </a:rPr>
              <a:t>TDCR – Triple-to-Double Coincidence Ratio Method</a:t>
            </a:r>
            <a:endParaRPr lang="en-US" sz="2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nHPGe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детектор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Тодоров</a:t>
            </a:r>
            <a:endParaRPr lang="bg-BG" sz="1600" i="1" spc="-1" dirty="0">
              <a:solidFill>
                <a:srgbClr val="FFFF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bg-BG" sz="1600" spc="-1" dirty="0" smtClean="0">
              <a:solidFill>
                <a:srgbClr val="DDDDDD"/>
              </a:solidFill>
              <a:latin typeface="Century" panose="02040604050505020304" pitchFamily="18" charset="0"/>
              <a:ea typeface="DejaVu Sans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93" y="1206924"/>
            <a:ext cx="3275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Настройка на параметрите за формиране на </a:t>
            </a:r>
            <a:r>
              <a:rPr lang="ru-RU" dirty="0" smtClean="0">
                <a:latin typeface="Century" panose="02040604050505020304" pitchFamily="18" charset="0"/>
              </a:rPr>
              <a:t>импулса</a:t>
            </a:r>
            <a:r>
              <a:rPr lang="en-US" dirty="0" smtClean="0">
                <a:latin typeface="Century" panose="02040604050505020304" pitchFamily="18" charset="0"/>
              </a:rPr>
              <a:t>*</a:t>
            </a:r>
            <a:endParaRPr lang="ru-RU" dirty="0" smtClean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3192" b="3487"/>
          <a:stretch/>
        </p:blipFill>
        <p:spPr>
          <a:xfrm>
            <a:off x="77432" y="2000973"/>
            <a:ext cx="3226517" cy="2043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921" b="5289"/>
          <a:stretch/>
        </p:blipFill>
        <p:spPr>
          <a:xfrm>
            <a:off x="3382282" y="1754538"/>
            <a:ext cx="3611301" cy="2444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3462" y="4971996"/>
            <a:ext cx="5900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entury" panose="02040604050505020304" pitchFamily="18" charset="0"/>
              </a:rPr>
              <a:t>*</a:t>
            </a:r>
            <a:r>
              <a:rPr lang="ru-RU" sz="1600" dirty="0" smtClean="0">
                <a:latin typeface="Century" panose="02040604050505020304" pitchFamily="18" charset="0"/>
              </a:rPr>
              <a:t>изследвания </a:t>
            </a:r>
            <a:r>
              <a:rPr lang="ru-RU" sz="1600" dirty="0">
                <a:latin typeface="Century" panose="02040604050505020304" pitchFamily="18" charset="0"/>
              </a:rPr>
              <a:t>на Християна </a:t>
            </a:r>
            <a:r>
              <a:rPr lang="ru-RU" sz="1600" dirty="0" smtClean="0">
                <a:latin typeface="Century" panose="02040604050505020304" pitchFamily="18" charset="0"/>
              </a:rPr>
              <a:t>Стойчева (дипломна работа) 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7824" y="560463"/>
            <a:ext cx="3555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Карта на ефективността за регистрация в пика на пълно поглъщане на линият</a:t>
            </a:r>
            <a:r>
              <a:rPr lang="bg-BG" dirty="0">
                <a:latin typeface="Century" panose="02040604050505020304" pitchFamily="18" charset="0"/>
              </a:rPr>
              <a:t>а</a:t>
            </a:r>
            <a:r>
              <a:rPr lang="bg-BG" dirty="0" smtClean="0">
                <a:latin typeface="Century" panose="02040604050505020304" pitchFamily="18" charset="0"/>
              </a:rPr>
              <a:t>  с енергия 59.54 </a:t>
            </a:r>
            <a:r>
              <a:rPr lang="en-US" dirty="0" smtClean="0">
                <a:latin typeface="Century" panose="02040604050505020304" pitchFamily="18" charset="0"/>
              </a:rPr>
              <a:t>keV </a:t>
            </a:r>
            <a:r>
              <a:rPr lang="bg-BG" dirty="0" smtClean="0">
                <a:latin typeface="Century" panose="02040604050505020304" pitchFamily="18" charset="0"/>
              </a:rPr>
              <a:t>на </a:t>
            </a:r>
            <a:r>
              <a:rPr lang="bg-BG" baseline="30000" dirty="0" smtClean="0">
                <a:latin typeface="Century" panose="02040604050505020304" pitchFamily="18" charset="0"/>
              </a:rPr>
              <a:t>241</a:t>
            </a:r>
            <a:r>
              <a:rPr lang="en-US" dirty="0" smtClean="0">
                <a:latin typeface="Century" panose="02040604050505020304" pitchFamily="18" charset="0"/>
              </a:rPr>
              <a:t>Am*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7384" y="3496683"/>
            <a:ext cx="3034575" cy="18914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5687" y="1760792"/>
            <a:ext cx="28435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Ренгенова снимка на германиевия кристал и криостата около него. Оценените размери на кристала са използвани в МК симулацията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407" y="4481617"/>
            <a:ext cx="55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" panose="02040604050505020304" pitchFamily="18" charset="0"/>
              </a:rPr>
              <a:t>R=0.62%  </a:t>
            </a:r>
            <a:r>
              <a:rPr lang="bg-BG" b="1" dirty="0" smtClean="0">
                <a:latin typeface="Century" panose="02040604050505020304" pitchFamily="18" charset="0"/>
              </a:rPr>
              <a:t>за </a:t>
            </a:r>
            <a:r>
              <a:rPr lang="ru-RU" b="1" dirty="0" smtClean="0">
                <a:latin typeface="Century" panose="02040604050505020304" pitchFamily="18" charset="0"/>
              </a:rPr>
              <a:t>пика </a:t>
            </a:r>
            <a:r>
              <a:rPr lang="ru-RU" b="1" dirty="0">
                <a:latin typeface="Century" panose="02040604050505020304" pitchFamily="18" charset="0"/>
              </a:rPr>
              <a:t>на пълно поглъщане на </a:t>
            </a:r>
            <a:r>
              <a:rPr lang="ru-RU" b="1" baseline="30000" dirty="0" smtClean="0">
                <a:latin typeface="Century" panose="02040604050505020304" pitchFamily="18" charset="0"/>
              </a:rPr>
              <a:t>241</a:t>
            </a:r>
            <a:r>
              <a:rPr lang="ru-RU" b="1" dirty="0" smtClean="0">
                <a:latin typeface="Century" panose="02040604050505020304" pitchFamily="18" charset="0"/>
              </a:rPr>
              <a:t>Am</a:t>
            </a:r>
            <a:endParaRPr lang="en-US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светлинния отклик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5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074" y="1475717"/>
            <a:ext cx="3361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Преди подобряването</a:t>
            </a:r>
            <a:r>
              <a:rPr lang="en-US" sz="2000" dirty="0" smtClean="0">
                <a:solidFill>
                  <a:srgbClr val="0070C0"/>
                </a:solidFill>
                <a:latin typeface="Century" panose="02040604050505020304" pitchFamily="18" charset="0"/>
              </a:rPr>
              <a:t> kB = 0.0111(18) cm/MeV</a:t>
            </a:r>
            <a:endParaRPr lang="bg-BG" sz="2000" dirty="0" smtClean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285750" indent="-285750" algn="just">
              <a:buClr>
                <a:srgbClr val="C00000"/>
              </a:buClr>
              <a:buSzPct val="130000"/>
              <a:buFont typeface="Arial" panose="020B0604020202020204" pitchFamily="34" charset="0"/>
              <a:buChar char="•"/>
            </a:pPr>
            <a:r>
              <a:rPr lang="bg-BG" sz="20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След подобряването</a:t>
            </a:r>
            <a:r>
              <a:rPr lang="en-US" sz="2000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</a:p>
          <a:p>
            <a:pPr marL="179388" indent="90488" algn="just">
              <a:spcAft>
                <a:spcPts val="1200"/>
              </a:spcAft>
              <a:buClr>
                <a:srgbClr val="C00000"/>
              </a:buClr>
              <a:buSzPct val="130000"/>
            </a:pPr>
            <a:r>
              <a:rPr lang="en-US" sz="2000" dirty="0" smtClean="0">
                <a:solidFill>
                  <a:srgbClr val="C00000"/>
                </a:solidFill>
                <a:latin typeface="Century" panose="02040604050505020304" pitchFamily="18" charset="0"/>
              </a:rPr>
              <a:t>kB = 0.0122(15) cm/MeV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06" y="912815"/>
            <a:ext cx="5791521" cy="4469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3654" y="571748"/>
            <a:ext cx="2504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entury" panose="02040604050505020304" pitchFamily="18" charset="0"/>
              </a:rPr>
              <a:t>Toluene </a:t>
            </a:r>
            <a:r>
              <a:rPr lang="en-US" sz="2000" b="1" dirty="0">
                <a:latin typeface="Century" panose="02040604050505020304" pitchFamily="18" charset="0"/>
              </a:rPr>
              <a:t>+ PPO (</a:t>
            </a:r>
            <a:r>
              <a:rPr lang="en-US" sz="2000" b="1" baseline="30000" dirty="0">
                <a:latin typeface="Century" panose="02040604050505020304" pitchFamily="18" charset="0"/>
              </a:rPr>
              <a:t>3</a:t>
            </a:r>
            <a:r>
              <a:rPr lang="en-US" sz="2000" b="1" dirty="0">
                <a:latin typeface="Century" panose="02040604050505020304" pitchFamily="18" charset="0"/>
              </a:rPr>
              <a:t>H)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625265"/>
              </p:ext>
            </p:extLst>
          </p:nvPr>
        </p:nvGraphicFramePr>
        <p:xfrm>
          <a:off x="282420" y="3209756"/>
          <a:ext cx="3567040" cy="128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907">
                  <a:extLst>
                    <a:ext uri="{9D8B030D-6E8A-4147-A177-3AD203B41FA5}">
                      <a16:colId xmlns:a16="http://schemas.microsoft.com/office/drawing/2014/main" val="3779110442"/>
                    </a:ext>
                  </a:extLst>
                </a:gridCol>
                <a:gridCol w="1534133">
                  <a:extLst>
                    <a:ext uri="{9D8B030D-6E8A-4147-A177-3AD203B41FA5}">
                      <a16:colId xmlns:a16="http://schemas.microsoft.com/office/drawing/2014/main" val="1280379412"/>
                    </a:ext>
                  </a:extLst>
                </a:gridCol>
              </a:tblGrid>
              <a:tr h="574986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entury" panose="02040604050505020304" pitchFamily="18" charset="0"/>
                        </a:rPr>
                        <a:t>kB</a:t>
                      </a:r>
                      <a:r>
                        <a:rPr lang="en-US" sz="1800" b="0" baseline="0" dirty="0" smtClean="0">
                          <a:latin typeface="Century" panose="02040604050505020304" pitchFamily="18" charset="0"/>
                        </a:rPr>
                        <a:t> Compton, </a:t>
                      </a:r>
                    </a:p>
                    <a:p>
                      <a:r>
                        <a:rPr lang="en-US" sz="1800" b="0" baseline="0" dirty="0" smtClean="0">
                          <a:latin typeface="Century" panose="02040604050505020304" pitchFamily="18" charset="0"/>
                        </a:rPr>
                        <a:t>cm/MeV</a:t>
                      </a:r>
                      <a:endParaRPr lang="en-US" sz="1800" b="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entury" panose="02040604050505020304" pitchFamily="18" charset="0"/>
                        </a:rPr>
                        <a:t>0.0122(15)</a:t>
                      </a:r>
                      <a:endParaRPr lang="en-US" sz="1800" b="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961077"/>
                  </a:ext>
                </a:extLst>
              </a:tr>
              <a:tr h="57498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" panose="02040604050505020304" pitchFamily="18" charset="0"/>
                        </a:rPr>
                        <a:t>kB eff.</a:t>
                      </a:r>
                      <a:r>
                        <a:rPr lang="en-US" sz="1800" baseline="0" dirty="0" smtClean="0">
                          <a:latin typeface="Century" panose="02040604050505020304" pitchFamily="18" charset="0"/>
                        </a:rPr>
                        <a:t> variation, cm/MeV</a:t>
                      </a:r>
                      <a:endParaRPr lang="en-US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entury" panose="02040604050505020304" pitchFamily="18" charset="0"/>
                        </a:rPr>
                        <a:t>0.0122(4)</a:t>
                      </a:r>
                      <a:endParaRPr lang="en-US" sz="1800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светлинния отклик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18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195" y="839267"/>
            <a:ext cx="376926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 smtClean="0">
                <a:latin typeface="Century" panose="02040604050505020304" pitchFamily="18" charset="0"/>
              </a:rPr>
              <a:t>Наблюдаваме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разликата в оценката </a:t>
            </a:r>
            <a:r>
              <a:rPr lang="ru-RU" dirty="0" smtClean="0">
                <a:latin typeface="Century" panose="02040604050505020304" pitchFamily="18" charset="0"/>
              </a:rPr>
              <a:t>на </a:t>
            </a:r>
            <a:r>
              <a:rPr lang="en-US" i="1" dirty="0" smtClean="0">
                <a:latin typeface="Century" panose="02040604050505020304" pitchFamily="18" charset="0"/>
              </a:rPr>
              <a:t>kB</a:t>
            </a:r>
            <a:r>
              <a:rPr lang="bg-BG" dirty="0" smtClean="0">
                <a:latin typeface="Century" panose="02040604050505020304" pitchFamily="18" charset="0"/>
              </a:rPr>
              <a:t> параметъра при измервания с прозорец на съвпадения с различна дължина</a:t>
            </a:r>
            <a:endParaRPr lang="en-US" dirty="0" smtClean="0">
              <a:latin typeface="Century" panose="020406040505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 smtClean="0">
                <a:latin typeface="Century" panose="02040604050505020304" pitchFamily="18" charset="0"/>
              </a:rPr>
              <a:t>Подобна промяна на </a:t>
            </a:r>
            <a:r>
              <a:rPr lang="en-US" i="1" dirty="0" smtClean="0">
                <a:latin typeface="Century" panose="02040604050505020304" pitchFamily="18" charset="0"/>
              </a:rPr>
              <a:t>kB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параметъра се наблюдава и при измервания с вариране на ефективността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67" y="1039322"/>
            <a:ext cx="5270339" cy="4089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59673" y="639212"/>
            <a:ext cx="2504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entury" panose="02040604050505020304" pitchFamily="18" charset="0"/>
              </a:rPr>
              <a:t>Toluene </a:t>
            </a:r>
            <a:r>
              <a:rPr lang="en-US" sz="2000" b="1" dirty="0">
                <a:latin typeface="Century" panose="02040604050505020304" pitchFamily="18" charset="0"/>
              </a:rPr>
              <a:t>+ PPO (</a:t>
            </a:r>
            <a:r>
              <a:rPr lang="en-US" sz="2000" b="1" baseline="30000" dirty="0">
                <a:latin typeface="Century" panose="02040604050505020304" pitchFamily="18" charset="0"/>
              </a:rPr>
              <a:t>3</a:t>
            </a:r>
            <a:r>
              <a:rPr lang="en-US" sz="2000" b="1" dirty="0">
                <a:latin typeface="Century" panose="02040604050505020304" pitchFamily="18" charset="0"/>
              </a:rPr>
              <a:t>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95" y="3583655"/>
            <a:ext cx="4367545" cy="16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2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5"/>
          <p:cNvSpPr/>
          <p:nvPr/>
        </p:nvSpPr>
        <p:spPr>
          <a:xfrm flipV="1">
            <a:off x="595183" y="3456477"/>
            <a:ext cx="8650520" cy="46883"/>
          </a:xfrm>
          <a:prstGeom prst="rect">
            <a:avLst/>
          </a:prstGeom>
          <a:solidFill>
            <a:srgbClr val="F5AD5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176"/>
          <p:cNvSpPr/>
          <p:nvPr/>
        </p:nvSpPr>
        <p:spPr>
          <a:xfrm>
            <a:off x="824941" y="1016942"/>
            <a:ext cx="8032812" cy="2486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Изследване на влиянието на корекцията за случайни съвпадения при определяне на </a:t>
            </a:r>
            <a:r>
              <a:rPr lang="en-US" sz="3200" b="1" i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kB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при промяна на ефективността със сиви филтри</a:t>
            </a:r>
            <a:endParaRPr lang="en-US" sz="3200" b="1" strike="noStrike" spc="-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Мотивация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Изнесен семинар на катедра Атомна физика, ноември 2025,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911123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1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8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31" y="1209756"/>
            <a:ext cx="87982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Dutsov et al.</a:t>
            </a: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(2020)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предлагат аналитична корекция за случайни съвпадения при измервания с използване на </a:t>
            </a: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TDCR </a:t>
            </a: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метода 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Изследван е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потенциалния </a:t>
            </a:r>
            <a:r>
              <a:rPr lang="ru-RU" dirty="0">
                <a:latin typeface="Century" panose="02040604050505020304" pitchFamily="18" charset="0"/>
                <a:cs typeface="Times New Roman" panose="02020603050405020304" pitchFamily="18" charset="0"/>
              </a:rPr>
              <a:t>ефект на случайните съвпадения върху избора на параметъра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Century" panose="02040604050505020304" pitchFamily="18" charset="0"/>
                <a:cs typeface="Times New Roman" panose="02020603050405020304" pitchFamily="18" charset="0"/>
              </a:rPr>
              <a:t>йонизационно гасене </a:t>
            </a:r>
            <a:r>
              <a:rPr lang="ru-RU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kB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за течни сцинтилатори</a:t>
            </a:r>
            <a:endParaRPr lang="bg-BG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TDCR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измервания, </a:t>
            </a:r>
            <a:r>
              <a:rPr lang="ru-RU" dirty="0">
                <a:latin typeface="Century" panose="02040604050505020304" pitchFamily="18" charset="0"/>
                <a:cs typeface="Times New Roman" panose="02020603050405020304" pitchFamily="18" charset="0"/>
              </a:rPr>
              <a:t>направени чрез вариране на  ефективността с използване на сиви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филтри, бяха анализирани </a:t>
            </a:r>
            <a:r>
              <a:rPr lang="bg-BG" u="sn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без</a:t>
            </a: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със</a:t>
            </a:r>
            <a:r>
              <a:rPr lang="bg-BG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прилагане на корекцията за случайни съвпадения при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определяне на </a:t>
            </a:r>
            <a:r>
              <a:rPr lang="ru-RU" dirty="0">
                <a:latin typeface="Century" panose="02040604050505020304" pitchFamily="18" charset="0"/>
                <a:cs typeface="Times New Roman" panose="02020603050405020304" pitchFamily="18" charset="0"/>
              </a:rPr>
              <a:t>стойността </a:t>
            </a: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на параметъра на йонизационно гасене </a:t>
            </a:r>
            <a:r>
              <a:rPr lang="ru-RU" i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kB</a:t>
            </a:r>
            <a:endParaRPr lang="bg-BG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Анализ на измерванията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Изнесен семинар на катедра Атомна физика, ноември 2025,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3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28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" y="696399"/>
            <a:ext cx="6149388" cy="2763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1" y="2775697"/>
            <a:ext cx="5715000" cy="262473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1" idx="0"/>
            <a:endCxn id="2" idx="2"/>
          </p:cNvCxnSpPr>
          <p:nvPr/>
        </p:nvCxnSpPr>
        <p:spPr>
          <a:xfrm flipV="1">
            <a:off x="2282190" y="3459480"/>
            <a:ext cx="891565" cy="393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3480" y="3852628"/>
            <a:ext cx="221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aseline="30000" dirty="0" smtClean="0">
                <a:latin typeface="Century" panose="02040604050505020304" pitchFamily="18" charset="0"/>
              </a:rPr>
              <a:t>63</a:t>
            </a:r>
            <a:r>
              <a:rPr lang="en-US" dirty="0" smtClean="0">
                <a:latin typeface="Century" panose="02040604050505020304" pitchFamily="18" charset="0"/>
              </a:rPr>
              <a:t>Ni </a:t>
            </a:r>
            <a:r>
              <a:rPr lang="bg-BG" dirty="0" smtClean="0">
                <a:latin typeface="Century" panose="02040604050505020304" pitchFamily="18" charset="0"/>
              </a:rPr>
              <a:t>в</a:t>
            </a:r>
            <a:r>
              <a:rPr lang="en-US" dirty="0" smtClean="0">
                <a:latin typeface="Century" panose="02040604050505020304" pitchFamily="18" charset="0"/>
              </a:rPr>
              <a:t> UltimaGold</a:t>
            </a:r>
            <a:r>
              <a:rPr lang="bg-BG" dirty="0" smtClean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miniTDCR-LNHB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5686" y="1497155"/>
            <a:ext cx="222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aseline="30000" dirty="0" smtClean="0">
                <a:latin typeface="Century" panose="02040604050505020304" pitchFamily="18" charset="0"/>
              </a:rPr>
              <a:t>3</a:t>
            </a:r>
            <a:r>
              <a:rPr lang="en-US" dirty="0">
                <a:latin typeface="Century" panose="02040604050505020304" pitchFamily="18" charset="0"/>
              </a:rPr>
              <a:t>H</a:t>
            </a:r>
            <a:r>
              <a:rPr lang="en-US" dirty="0" smtClean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в</a:t>
            </a:r>
            <a:r>
              <a:rPr lang="en-US" dirty="0" smtClean="0">
                <a:latin typeface="Century" panose="02040604050505020304" pitchFamily="18" charset="0"/>
              </a:rPr>
              <a:t> toluene+PPO</a:t>
            </a:r>
            <a:r>
              <a:rPr lang="bg-BG" dirty="0" smtClean="0">
                <a:latin typeface="Century" panose="02040604050505020304" pitchFamily="18" charset="0"/>
              </a:rPr>
              <a:t>, </a:t>
            </a:r>
            <a:r>
              <a:rPr lang="en-US" dirty="0" smtClean="0">
                <a:latin typeface="Century" panose="02040604050505020304" pitchFamily="18" charset="0"/>
              </a:rPr>
              <a:t>TDCR-SU</a:t>
            </a:r>
            <a:endParaRPr lang="en-US" dirty="0">
              <a:latin typeface="Century" panose="02040604050505020304" pitchFamily="18" charset="0"/>
            </a:endParaRPr>
          </a:p>
        </p:txBody>
      </p:sp>
      <p:cxnSp>
        <p:nvCxnSpPr>
          <p:cNvPr id="14" name="Straight Arrow Connector 13"/>
          <p:cNvCxnSpPr>
            <a:stCxn id="16" idx="2"/>
            <a:endCxn id="4" idx="0"/>
          </p:cNvCxnSpPr>
          <p:nvPr/>
        </p:nvCxnSpPr>
        <p:spPr>
          <a:xfrm flipH="1">
            <a:off x="7109461" y="2143486"/>
            <a:ext cx="1239408" cy="632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Резултати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Изнесен семинар на катедра Атомна физика, ноември 2025,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4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28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66" y="3252992"/>
            <a:ext cx="6427628" cy="202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671" y="575064"/>
            <a:ext cx="80306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Century" panose="02040604050505020304" pitchFamily="18" charset="0"/>
              </a:rPr>
              <a:t>Корекцията за случайни съвпадения не променя оценката на оптимална стойност на </a:t>
            </a:r>
            <a:r>
              <a:rPr lang="en-US" sz="1600" i="1" dirty="0" smtClean="0">
                <a:latin typeface="Century" panose="02040604050505020304" pitchFamily="18" charset="0"/>
              </a:rPr>
              <a:t>kB</a:t>
            </a:r>
            <a:r>
              <a:rPr lang="bg-BG" sz="1600" dirty="0">
                <a:latin typeface="Century" panose="02040604050505020304" pitchFamily="18" charset="0"/>
              </a:rPr>
              <a:t> </a:t>
            </a:r>
            <a:r>
              <a:rPr lang="bg-BG" sz="1600" dirty="0" smtClean="0">
                <a:latin typeface="Century" panose="02040604050505020304" pitchFamily="18" charset="0"/>
              </a:rPr>
              <a:t>параметъра</a:t>
            </a:r>
            <a:endParaRPr lang="en-US" sz="1600" dirty="0" smtClean="0">
              <a:latin typeface="Century" panose="020406040505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Century" panose="02040604050505020304" pitchFamily="18" charset="0"/>
              </a:rPr>
              <a:t>За дадена проба, стойността на </a:t>
            </a:r>
            <a:r>
              <a:rPr lang="en-US" sz="1600" i="1" dirty="0" smtClean="0">
                <a:latin typeface="Century" panose="02040604050505020304" pitchFamily="18" charset="0"/>
              </a:rPr>
              <a:t>kB</a:t>
            </a:r>
            <a:r>
              <a:rPr lang="bg-BG" sz="1600" dirty="0" smtClean="0">
                <a:latin typeface="Century" panose="02040604050505020304" pitchFamily="18" charset="0"/>
              </a:rPr>
              <a:t> варира между различните </a:t>
            </a:r>
            <a:r>
              <a:rPr lang="en-US" sz="1600" dirty="0" smtClean="0">
                <a:latin typeface="Century" panose="02040604050505020304" pitchFamily="18" charset="0"/>
              </a:rPr>
              <a:t>TDCR </a:t>
            </a:r>
            <a:r>
              <a:rPr lang="bg-BG" sz="1600" dirty="0" smtClean="0">
                <a:latin typeface="Century" panose="02040604050505020304" pitchFamily="18" charset="0"/>
              </a:rPr>
              <a:t>системи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dirty="0" smtClean="0">
                <a:latin typeface="Century" panose="02040604050505020304" pitchFamily="18" charset="0"/>
              </a:rPr>
              <a:t>За дадена система и сцинтилатор, стойността на </a:t>
            </a:r>
            <a:r>
              <a:rPr lang="en-US" sz="1600" i="1" dirty="0" smtClean="0">
                <a:latin typeface="Century" panose="02040604050505020304" pitchFamily="18" charset="0"/>
              </a:rPr>
              <a:t>kB</a:t>
            </a:r>
            <a:r>
              <a:rPr lang="en-US" sz="1600" dirty="0" smtClean="0">
                <a:latin typeface="Century" panose="02040604050505020304" pitchFamily="18" charset="0"/>
              </a:rPr>
              <a:t> </a:t>
            </a:r>
            <a:r>
              <a:rPr lang="bg-BG" sz="1600" dirty="0" smtClean="0">
                <a:latin typeface="Century" panose="02040604050505020304" pitchFamily="18" charset="0"/>
              </a:rPr>
              <a:t>варира в зависимост от нуклида в пробата и продължителността на прозореца на съвпадения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Ще продължим теоретичните и експериментални изследвания 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на </a:t>
            </a:r>
            <a:r>
              <a:rPr lang="bg-BG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параметъра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 на </a:t>
            </a:r>
            <a:r>
              <a:rPr lang="bg-BG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йонизационно гасене </a:t>
            </a:r>
            <a:r>
              <a:rPr lang="en-US" sz="1600" i="1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kB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 и </a:t>
            </a:r>
            <a:r>
              <a:rPr lang="ru-RU" sz="1600" dirty="0">
                <a:solidFill>
                  <a:schemeClr val="accent6"/>
                </a:solidFill>
                <a:latin typeface="Century" panose="02040604050505020304" pitchFamily="18" charset="0"/>
              </a:rPr>
              <a:t>за по-добро разбиране на </a:t>
            </a:r>
            <a:r>
              <a:rPr lang="bg-BG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поведението му 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при </a:t>
            </a:r>
            <a:r>
              <a:rPr lang="ru-RU" sz="1600" dirty="0">
                <a:solidFill>
                  <a:schemeClr val="accent6"/>
                </a:solidFill>
                <a:latin typeface="Century" panose="02040604050505020304" pitchFamily="18" charset="0"/>
              </a:rPr>
              <a:t>отчитане на 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йонизационното</a:t>
            </a:r>
            <a:r>
              <a:rPr lang="bg-BG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 гасене</a:t>
            </a:r>
            <a:r>
              <a:rPr lang="ru-RU" sz="1600" dirty="0" smtClean="0">
                <a:solidFill>
                  <a:schemeClr val="accent6"/>
                </a:solidFill>
                <a:latin typeface="Century" panose="02040604050505020304" pitchFamily="18" charset="0"/>
              </a:rPr>
              <a:t> </a:t>
            </a:r>
            <a:r>
              <a:rPr lang="ru-RU" sz="1600" dirty="0">
                <a:solidFill>
                  <a:schemeClr val="accent6"/>
                </a:solidFill>
                <a:latin typeface="Century" panose="02040604050505020304" pitchFamily="18" charset="0"/>
              </a:rPr>
              <a:t>в рамките на TDCR модела</a:t>
            </a:r>
            <a:endParaRPr lang="en-US" sz="1600" dirty="0">
              <a:solidFill>
                <a:schemeClr val="accent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Зависимост между </a:t>
            </a:r>
            <a:r>
              <a:rPr lang="en-US" sz="28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m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и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</a:t>
            </a:r>
            <a:endParaRPr lang="en-US" sz="2800" i="1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„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АФ на 80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432758" y="5382000"/>
            <a:ext cx="720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3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32437" y="1750619"/>
                <a:ext cx="2716769" cy="877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𝑘𝐵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37" y="1750619"/>
                <a:ext cx="2716769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1657" y="2661105"/>
                <a:ext cx="461762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bg-BG" dirty="0" smtClean="0">
                    <a:latin typeface="Century" panose="02040604050505020304" pitchFamily="18" charset="0"/>
                  </a:rPr>
                  <a:t>– среден брой фотони излъчени при отдаване на енергия </a:t>
                </a:r>
                <a:r>
                  <a:rPr lang="bg-BG" i="1" dirty="0" smtClean="0">
                    <a:latin typeface="Century" panose="02040604050505020304" pitchFamily="18" charset="0"/>
                  </a:rPr>
                  <a:t>Е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–</a:t>
                </a:r>
                <a:r>
                  <a:rPr lang="bg-B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  <a:cs typeface="Times New Roman" panose="02020603050405020304" pitchFamily="18" charset="0"/>
                  </a:rPr>
                  <a:t>светлинен добив на сцинтилатора</a:t>
                </a:r>
                <a:endParaRPr lang="en-US" dirty="0" smtClean="0">
                  <a:latin typeface="Century" panose="020406040505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bg-B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bg-BG" dirty="0">
                    <a:latin typeface="Century" panose="02040604050505020304" pitchFamily="18" charset="0"/>
                    <a:cs typeface="Times New Roman" panose="02020603050405020304" pitchFamily="18" charset="0"/>
                  </a:rPr>
                  <a:t>параметър на йонизационно </a:t>
                </a:r>
                <a:r>
                  <a:rPr lang="bg-BG" dirty="0" smtClean="0">
                    <a:latin typeface="Century" panose="02040604050505020304" pitchFamily="18" charset="0"/>
                    <a:cs typeface="Times New Roman" panose="02020603050405020304" pitchFamily="18" charset="0"/>
                  </a:rPr>
                  <a:t>гасене</a:t>
                </a:r>
                <a:endParaRPr lang="en-US" dirty="0" smtClean="0">
                  <a:latin typeface="Century" panose="020406040505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𝑑𝐸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bg-BG" dirty="0" smtClean="0">
                    <a:latin typeface="Century" panose="02040604050505020304" pitchFamily="18" charset="0"/>
                    <a:cs typeface="Times New Roman" panose="02020603050405020304" pitchFamily="18" charset="0"/>
                  </a:rPr>
                  <a:t>спирачна способност на частицата</a:t>
                </a:r>
              </a:p>
              <a:p>
                <a:endParaRPr lang="en-US" dirty="0" smtClean="0">
                  <a:latin typeface="Century" panose="020406040505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g-BG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bg-BG" dirty="0" smtClean="0">
                    <a:solidFill>
                      <a:schemeClr val="accent6">
                        <a:lumMod val="75000"/>
                      </a:schemeClr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Приложима само за бързата </a:t>
                </a:r>
                <a:r>
                  <a:rPr lang="bg-BG" dirty="0" err="1" smtClean="0">
                    <a:solidFill>
                      <a:schemeClr val="accent6">
                        <a:lumMod val="75000"/>
                      </a:schemeClr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сцинтилационна</a:t>
                </a:r>
                <a:r>
                  <a:rPr lang="bg-BG" dirty="0" smtClean="0">
                    <a:solidFill>
                      <a:schemeClr val="accent6">
                        <a:lumMod val="75000"/>
                      </a:schemeClr>
                    </a:solidFill>
                    <a:latin typeface="Century" panose="02040604050505020304" pitchFamily="18" charset="0"/>
                    <a:cs typeface="Times New Roman" panose="02020603050405020304" pitchFamily="18" charset="0"/>
                  </a:rPr>
                  <a:t> компонента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  <a:latin typeface="Century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657" y="2661105"/>
                <a:ext cx="4617623" cy="2585323"/>
              </a:xfrm>
              <a:prstGeom prst="rect">
                <a:avLst/>
              </a:prstGeom>
              <a:blipFill>
                <a:blip r:embed="rId4"/>
                <a:stretch>
                  <a:fillRect l="-1189" t="-1415" r="-39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5163" y="791304"/>
            <a:ext cx="3345407" cy="2170131"/>
            <a:chOff x="109088" y="523782"/>
            <a:chExt cx="3810667" cy="24984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088" y="523782"/>
              <a:ext cx="3810667" cy="249848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58357" y="1903151"/>
                  <a:ext cx="538224" cy="5011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sPre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57" y="1903151"/>
                  <a:ext cx="538224" cy="501163"/>
                </a:xfrm>
                <a:prstGeom prst="rect">
                  <a:avLst/>
                </a:prstGeom>
                <a:blipFill>
                  <a:blip r:embed="rId6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V="1">
              <a:off x="2743200" y="1379220"/>
              <a:ext cx="0" cy="12992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66750" y="1379220"/>
              <a:ext cx="208407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37204" y="3084985"/>
            <a:ext cx="3219658" cy="2178167"/>
            <a:chOff x="1200336" y="3041090"/>
            <a:chExt cx="3516043" cy="23394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0336" y="3041090"/>
              <a:ext cx="3516043" cy="23394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07562" y="4392699"/>
                  <a:ext cx="740395" cy="5021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sPre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562" y="4392699"/>
                  <a:ext cx="740395" cy="502189"/>
                </a:xfrm>
                <a:prstGeom prst="rect">
                  <a:avLst/>
                </a:prstGeom>
                <a:blipFill>
                  <a:blip r:embed="rId8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V="1">
              <a:off x="2506980" y="4823460"/>
              <a:ext cx="0" cy="24003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653540" y="4819650"/>
              <a:ext cx="85725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 rot="19024600">
            <a:off x="3334416" y="3842940"/>
            <a:ext cx="185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Century" panose="02040604050505020304" pitchFamily="18" charset="0"/>
              </a:rPr>
              <a:t>Не се описва с</a:t>
            </a:r>
            <a:endParaRPr lang="en-US" dirty="0">
              <a:latin typeface="Century" panose="02040604050505020304" pitchFamily="18" charset="0"/>
            </a:endParaRPr>
          </a:p>
        </p:txBody>
      </p:sp>
      <p:cxnSp>
        <p:nvCxnSpPr>
          <p:cNvPr id="22" name="Straight Arrow Connector 21"/>
          <p:cNvCxnSpPr>
            <a:endCxn id="4" idx="1"/>
          </p:cNvCxnSpPr>
          <p:nvPr/>
        </p:nvCxnSpPr>
        <p:spPr>
          <a:xfrm flipV="1">
            <a:off x="3397600" y="2189393"/>
            <a:ext cx="2734837" cy="24002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5323" y="2893901"/>
            <a:ext cx="4336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 + T1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 + S0 –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забавена флуоресценция</a:t>
            </a:r>
            <a:endParaRPr lang="en-US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089" y="544192"/>
            <a:ext cx="3461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entury" panose="02040604050505020304" pitchFamily="18" charset="0"/>
                <a:cs typeface="Times New Roman" panose="02020603050405020304" pitchFamily="18" charset="0"/>
              </a:rPr>
              <a:t>S1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S0 + h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бърза флуоресценция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3" idx="3"/>
            <a:endCxn id="4" idx="1"/>
          </p:cNvCxnSpPr>
          <p:nvPr/>
        </p:nvCxnSpPr>
        <p:spPr>
          <a:xfrm>
            <a:off x="3500570" y="1876370"/>
            <a:ext cx="2631867" cy="313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403927">
            <a:off x="3516023" y="1536863"/>
            <a:ext cx="146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latin typeface="Century" panose="02040604050505020304" pitchFamily="18" charset="0"/>
              </a:rPr>
              <a:t>Описва се с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8200" y="1333674"/>
            <a:ext cx="2501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latin typeface="Century" panose="02040604050505020304" pitchFamily="18" charset="0"/>
              </a:rPr>
              <a:t>Формула на </a:t>
            </a:r>
            <a:r>
              <a:rPr lang="bg-BG" sz="2000" b="1" dirty="0" err="1" smtClean="0">
                <a:latin typeface="Century" panose="02040604050505020304" pitchFamily="18" charset="0"/>
              </a:rPr>
              <a:t>Бъркс</a:t>
            </a:r>
            <a:endParaRPr lang="en-US" sz="2000" b="1" dirty="0">
              <a:latin typeface="Century" panose="02040604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7651" y="631555"/>
            <a:ext cx="4877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rgbClr val="FF0000"/>
                </a:solidFill>
                <a:latin typeface="Century" panose="02040604050505020304" pitchFamily="18" charset="0"/>
              </a:rPr>
              <a:t>Светлинният</a:t>
            </a:r>
            <a:r>
              <a:rPr lang="ru-RU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dirty="0" smtClean="0">
                <a:solidFill>
                  <a:srgbClr val="FF0000"/>
                </a:solidFill>
                <a:latin typeface="Century" panose="02040604050505020304" pitchFamily="18" charset="0"/>
              </a:rPr>
              <a:t>отклик не е линеен спрямо отдадената енергия</a:t>
            </a:r>
            <a:endParaRPr lang="bg-BG" dirty="0">
              <a:solidFill>
                <a:srgbClr val="FF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21" y="4940839"/>
            <a:ext cx="181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" panose="02040604050505020304" pitchFamily="18" charset="0"/>
              </a:rPr>
              <a:t>Mater. Adv., </a:t>
            </a:r>
            <a:endParaRPr lang="bg-BG" sz="1400" dirty="0" smtClean="0">
              <a:latin typeface="Century" panose="02040604050505020304" pitchFamily="18" charset="0"/>
            </a:endParaRPr>
          </a:p>
          <a:p>
            <a:r>
              <a:rPr lang="en-US" sz="1400" dirty="0" smtClean="0">
                <a:latin typeface="Century" panose="02040604050505020304" pitchFamily="18" charset="0"/>
              </a:rPr>
              <a:t>2022,</a:t>
            </a:r>
            <a:r>
              <a:rPr lang="bg-BG" sz="1400" dirty="0" smtClean="0">
                <a:latin typeface="Century" panose="02040604050505020304" pitchFamily="18" charset="0"/>
              </a:rPr>
              <a:t> </a:t>
            </a:r>
            <a:r>
              <a:rPr lang="en-US" sz="1400" dirty="0" smtClean="0">
                <a:latin typeface="Century" panose="02040604050505020304" pitchFamily="18" charset="0"/>
              </a:rPr>
              <a:t>3</a:t>
            </a:r>
            <a:r>
              <a:rPr lang="en-US" sz="1400" dirty="0">
                <a:latin typeface="Century" panose="02040604050505020304" pitchFamily="18" charset="0"/>
              </a:rPr>
              <a:t>, 5871</a:t>
            </a:r>
          </a:p>
        </p:txBody>
      </p:sp>
    </p:spTree>
    <p:extLst>
      <p:ext uri="{BB962C8B-B14F-4D97-AF65-F5344CB8AC3E}">
        <p14:creationId xmlns:p14="http://schemas.microsoft.com/office/powerpoint/2010/main" val="32394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1242" y="4209276"/>
            <a:ext cx="7638559" cy="1172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666"/>
            <a:ext cx="4260064" cy="3230728"/>
          </a:xfrm>
          <a:prstGeom prst="rect">
            <a:avLst/>
          </a:prstGeom>
        </p:spPr>
      </p:pic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Модел на свободния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параметър </a:t>
            </a:r>
            <a:r>
              <a:rPr lang="bg-BG" sz="2800" spc="-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endParaRPr lang="en-US" sz="2800" spc="-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„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АФ на 80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432758" y="5382000"/>
            <a:ext cx="720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4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601" y="3780172"/>
            <a:ext cx="524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спектър на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-излъчващ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9956" y="4491655"/>
                <a:ext cx="399261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g-BG" dirty="0" smtClean="0">
                    <a:latin typeface="Century" panose="02040604050505020304" pitchFamily="18" charset="0"/>
                  </a:rPr>
                  <a:t>В модела на свободния параметър числено намираме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𝝂𝜶</m:t>
                    </m:r>
                  </m:oMath>
                </a14:m>
                <a:r>
                  <a:rPr lang="bg-BG" dirty="0">
                    <a:latin typeface="Century" panose="02040604050505020304" pitchFamily="18" charset="0"/>
                  </a:rPr>
                  <a:t>, така че</a:t>
                </a:r>
                <a:r>
                  <a:rPr lang="bg-B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956" y="4491655"/>
                <a:ext cx="3992611" cy="646331"/>
              </a:xfrm>
              <a:prstGeom prst="rect">
                <a:avLst/>
              </a:prstGeom>
              <a:blipFill>
                <a:blip r:embed="rId4"/>
                <a:stretch>
                  <a:fillRect l="-1374" t="-5660" r="-213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2567" y="4328820"/>
                <a:ext cx="3187148" cy="97200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bg-BG" sz="2000" dirty="0" smtClean="0">
                    <a:latin typeface="Century" panose="02040604050505020304" pitchFamily="18" charset="0"/>
                  </a:rPr>
                  <a:t>пресметнатите</a:t>
                </a:r>
                <a:r>
                  <a:rPr lang="bg-BG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bg-BG" sz="2000" dirty="0" smtClean="0"/>
                  <a:t> </a:t>
                </a:r>
                <a:r>
                  <a:rPr lang="en-US" sz="2000" dirty="0" smtClean="0"/>
                  <a:t>= </a:t>
                </a:r>
                <a:r>
                  <a:rPr lang="bg-BG" sz="2000" dirty="0" smtClean="0">
                    <a:latin typeface="Century" panose="02040604050505020304" pitchFamily="18" charset="0"/>
                  </a:rPr>
                  <a:t>експерименталното</a:t>
                </a:r>
                <a:r>
                  <a:rPr lang="bg-BG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bg-BG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67" y="4328820"/>
                <a:ext cx="3187148" cy="972000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84209" y="2234724"/>
                <a:ext cx="3404778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209" y="2234724"/>
                <a:ext cx="3404778" cy="723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11753" y="2974962"/>
                <a:ext cx="3477234" cy="720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53" y="2974962"/>
                <a:ext cx="3477234" cy="720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8081" y="1282078"/>
                <a:ext cx="2444195" cy="80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𝑘𝐵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𝑑𝐸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81" y="1282078"/>
                <a:ext cx="2444195" cy="80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96778" y="604970"/>
            <a:ext cx="503872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описва броя </a:t>
            </a:r>
            <a:r>
              <a:rPr lang="bg-BG" dirty="0" err="1" smtClean="0">
                <a:latin typeface="Century" panose="02040604050505020304" pitchFamily="18" charset="0"/>
              </a:rPr>
              <a:t>фотоелектрони</a:t>
            </a:r>
            <a:r>
              <a:rPr lang="bg-BG" dirty="0" smtClean="0">
                <a:latin typeface="Century" panose="02040604050505020304" pitchFamily="18" charset="0"/>
              </a:rPr>
              <a:t> </a:t>
            </a:r>
            <a:r>
              <a:rPr lang="ru-RU" dirty="0" smtClean="0">
                <a:latin typeface="Century" panose="02040604050505020304" pitchFamily="18" charset="0"/>
              </a:rPr>
              <a:t>на </a:t>
            </a:r>
            <a:r>
              <a:rPr lang="ru-RU" dirty="0" err="1">
                <a:latin typeface="Century" panose="02040604050505020304" pitchFamily="18" charset="0"/>
              </a:rPr>
              <a:t>keV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отдадена енергия</a:t>
            </a:r>
            <a:endParaRPr lang="bg-BG" dirty="0">
              <a:latin typeface="Century" panose="020406040505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867" y="3766736"/>
            <a:ext cx="230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 panose="02040604050505020304" pitchFamily="18" charset="0"/>
              </a:rPr>
              <a:t>D=AB+BC+AC-2T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Как избираме </a:t>
            </a:r>
            <a:r>
              <a:rPr lang="en-US" sz="28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kB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параметъра</a:t>
            </a:r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?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5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129" y="727392"/>
            <a:ext cx="4106158" cy="1584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856" y="2589018"/>
            <a:ext cx="2212704" cy="2487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853" y="675122"/>
            <a:ext cx="5011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latin typeface="Century" panose="02040604050505020304" pitchFamily="18" charset="0"/>
              </a:rPr>
              <a:t>Променяме ефективността със сиви филтри като извършваме серия от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ru-RU" dirty="0">
                <a:latin typeface="Century" panose="02040604050505020304" pitchFamily="18" charset="0"/>
              </a:rPr>
              <a:t>TDCR </a:t>
            </a:r>
            <a:r>
              <a:rPr lang="bg-BG" dirty="0" smtClean="0">
                <a:latin typeface="Century" panose="02040604050505020304" pitchFamily="18" charset="0"/>
              </a:rPr>
              <a:t>измервания</a:t>
            </a:r>
            <a:r>
              <a:rPr lang="ru-RU" dirty="0" smtClean="0">
                <a:latin typeface="Century" panose="02040604050505020304" pitchFamily="18" charset="0"/>
              </a:rPr>
              <a:t> </a:t>
            </a:r>
            <a:r>
              <a:rPr lang="bg-BG" dirty="0" smtClean="0">
                <a:latin typeface="Century" panose="02040604050505020304" pitchFamily="18" charset="0"/>
              </a:rPr>
              <a:t>на една</a:t>
            </a:r>
            <a:r>
              <a:rPr lang="ru-RU" dirty="0" smtClean="0">
                <a:latin typeface="Century" panose="02040604050505020304" pitchFamily="18" charset="0"/>
              </a:rPr>
              <a:t> проба, </a:t>
            </a:r>
            <a:r>
              <a:rPr lang="ru-RU" dirty="0">
                <a:latin typeface="Century" panose="02040604050505020304" pitchFamily="18" charset="0"/>
              </a:rPr>
              <a:t>за да се получи различна </a:t>
            </a:r>
            <a:r>
              <a:rPr lang="ru-RU" dirty="0" smtClean="0">
                <a:latin typeface="Century" panose="02040604050505020304" pitchFamily="18" charset="0"/>
              </a:rPr>
              <a:t>ефективност за </a:t>
            </a:r>
            <a:r>
              <a:rPr lang="bg-BG" dirty="0" err="1" smtClean="0">
                <a:latin typeface="Century" panose="02040604050505020304" pitchFamily="18" charset="0"/>
              </a:rPr>
              <a:t>детектиране</a:t>
            </a:r>
            <a:endParaRPr lang="bg-BG" dirty="0">
              <a:latin typeface="Century" panose="02040604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2" y="2018607"/>
            <a:ext cx="5312454" cy="2761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732" y="4902770"/>
            <a:ext cx="452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 smtClean="0">
                <a:solidFill>
                  <a:srgbClr val="FF0000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Избираме </a:t>
            </a:r>
            <a:r>
              <a:rPr lang="en-US" sz="2000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kB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, за което </a:t>
            </a:r>
            <a:r>
              <a:rPr lang="en-US" sz="2000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~ </a:t>
            </a:r>
            <a:r>
              <a:rPr lang="en-US" sz="2000" dirty="0" err="1" smtClean="0">
                <a:solidFill>
                  <a:srgbClr val="FF0000"/>
                </a:solidFill>
                <a:latin typeface="Century" panose="02040604050505020304" pitchFamily="18" charset="0"/>
              </a:rPr>
              <a:t>const</a:t>
            </a:r>
            <a:endParaRPr lang="en-US" sz="20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5"/>
          <p:cNvSpPr/>
          <p:nvPr/>
        </p:nvSpPr>
        <p:spPr>
          <a:xfrm flipV="1">
            <a:off x="595183" y="2811834"/>
            <a:ext cx="8650520" cy="46883"/>
          </a:xfrm>
          <a:prstGeom prst="rect">
            <a:avLst/>
          </a:prstGeom>
          <a:solidFill>
            <a:srgbClr val="F5AD5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Box 176"/>
          <p:cNvSpPr/>
          <p:nvPr/>
        </p:nvSpPr>
        <p:spPr>
          <a:xfrm>
            <a:off x="513347" y="653993"/>
            <a:ext cx="8812566" cy="2486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Compton-TDCR 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спектрометър за охарактеризиране на </a:t>
            </a:r>
          </a:p>
          <a:p>
            <a:pPr algn="ctr">
              <a:lnSpc>
                <a:spcPct val="100000"/>
              </a:lnSpc>
              <a:buNone/>
            </a:pPr>
            <a:r>
              <a:rPr lang="bg-BG" sz="3200" b="1" spc="-1" dirty="0" err="1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течносцинтилационни</a:t>
            </a:r>
            <a:r>
              <a:rPr lang="bg-BG" sz="3200" b="1" spc="-1" dirty="0" smtClean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коктейли</a:t>
            </a:r>
            <a:endParaRPr lang="en-US" sz="3200" b="1" strike="noStrike" spc="-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Принцип на метода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„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 АФ на 80 години</a:t>
            </a:r>
            <a:r>
              <a:rPr lang="ru-RU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432758" y="5382000"/>
            <a:ext cx="720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7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" y="876840"/>
            <a:ext cx="4518857" cy="39532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34065" y="876840"/>
            <a:ext cx="4421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smtClean="0">
                <a:latin typeface="Century" panose="02040604050505020304" pitchFamily="18" charset="0"/>
              </a:rPr>
              <a:t>Гама-квант се разсейва чрез </a:t>
            </a:r>
            <a:r>
              <a:rPr lang="bg-BG" dirty="0" err="1" smtClean="0">
                <a:latin typeface="Century" panose="02040604050505020304" pitchFamily="18" charset="0"/>
              </a:rPr>
              <a:t>Комптънов</a:t>
            </a:r>
            <a:r>
              <a:rPr lang="bg-BG" dirty="0" smtClean="0">
                <a:latin typeface="Century" panose="02040604050505020304" pitchFamily="18" charset="0"/>
              </a:rPr>
              <a:t> ефект в </a:t>
            </a:r>
            <a:r>
              <a:rPr lang="bg-BG" dirty="0" err="1" smtClean="0">
                <a:latin typeface="Century" panose="02040604050505020304" pitchFamily="18" charset="0"/>
              </a:rPr>
              <a:t>сцинтилатора</a:t>
            </a:r>
            <a:endParaRPr lang="bg-BG" dirty="0" smtClean="0">
              <a:latin typeface="Century" panose="020406040505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smtClean="0">
                <a:latin typeface="Century" panose="02040604050505020304" pitchFamily="18" charset="0"/>
              </a:rPr>
              <a:t>Енергията на разсеяния фотон се измерва с </a:t>
            </a:r>
            <a:r>
              <a:rPr lang="en-US" dirty="0" err="1" smtClean="0">
                <a:latin typeface="Century" panose="02040604050505020304" pitchFamily="18" charset="0"/>
              </a:rPr>
              <a:t>nHPGe</a:t>
            </a:r>
            <a:endParaRPr lang="en-US" dirty="0" smtClean="0">
              <a:latin typeface="Century" panose="020406040505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4996" y="2243427"/>
                <a:ext cx="2099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96" y="2243427"/>
                <a:ext cx="20997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4065" y="2832345"/>
                <a:ext cx="4553790" cy="117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bg-BG" dirty="0" smtClean="0"/>
                  <a:t> </a:t>
                </a:r>
                <a:r>
                  <a:rPr lang="bg-B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̶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dirty="0" smtClean="0"/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енергия на </a:t>
                </a:r>
                <a:r>
                  <a:rPr lang="bg-BG" dirty="0" err="1" smtClean="0">
                    <a:latin typeface="Century" panose="02040604050505020304" pitchFamily="18" charset="0"/>
                  </a:rPr>
                  <a:t>комптъновия</a:t>
                </a:r>
                <a:r>
                  <a:rPr lang="bg-BG" dirty="0" smtClean="0">
                    <a:latin typeface="Century" panose="02040604050505020304" pitchFamily="18" charset="0"/>
                  </a:rPr>
                  <a:t> електрон</a:t>
                </a:r>
              </a:p>
              <a:p>
                <a14:m>
                  <m:oMath xmlns:m="http://schemas.openxmlformats.org/officeDocument/2006/math">
                    <m:r>
                      <a:rPr lang="bg-BG" sz="2000" b="0" i="1" smtClean="0">
                        <a:latin typeface="Cambria Math" panose="02040503050406030204" pitchFamily="18" charset="0"/>
                      </a:rPr>
                      <m:t>Е</m:t>
                    </m:r>
                  </m:oMath>
                </a14:m>
                <a:r>
                  <a:rPr lang="bg-BG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̶</a:t>
                </a:r>
                <a:r>
                  <a:rPr lang="bg-B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 енергия </a:t>
                </a:r>
                <a:r>
                  <a:rPr lang="bg-BG" dirty="0">
                    <a:latin typeface="Century" panose="02040604050505020304" pitchFamily="18" charset="0"/>
                  </a:rPr>
                  <a:t>на </a:t>
                </a:r>
                <a:r>
                  <a:rPr lang="bg-BG" dirty="0" smtClean="0">
                    <a:latin typeface="Century" panose="02040604050505020304" pitchFamily="18" charset="0"/>
                  </a:rPr>
                  <a:t>гама кванта</a:t>
                </a:r>
              </a:p>
              <a:p>
                <a:pPr marL="449263" indent="-449263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bg-BG" dirty="0" smtClean="0">
                    <a:latin typeface="Century" panose="02040604050505020304" pitchFamily="18" charset="0"/>
                  </a:rPr>
                  <a:t> </a:t>
                </a:r>
                <a:r>
                  <a:rPr lang="bg-B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̶</a:t>
                </a:r>
                <a:r>
                  <a:rPr lang="bg-B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dirty="0" smtClean="0">
                    <a:latin typeface="Century" panose="02040604050505020304" pitchFamily="18" charset="0"/>
                  </a:rPr>
                  <a:t> енергия на </a:t>
                </a:r>
                <a:r>
                  <a:rPr lang="bg-BG" dirty="0" err="1" smtClean="0">
                    <a:latin typeface="Century" panose="02040604050505020304" pitchFamily="18" charset="0"/>
                  </a:rPr>
                  <a:t>компътоново</a:t>
                </a:r>
                <a:r>
                  <a:rPr lang="bg-BG" dirty="0" smtClean="0">
                    <a:latin typeface="Century" panose="02040604050505020304" pitchFamily="18" charset="0"/>
                  </a:rPr>
                  <a:t> разсеяния гама квант</a:t>
                </a:r>
                <a:endParaRPr lang="en-US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065" y="2832345"/>
                <a:ext cx="4553790" cy="1178977"/>
              </a:xfrm>
              <a:prstGeom prst="rect">
                <a:avLst/>
              </a:prstGeom>
              <a:blipFill>
                <a:blip r:embed="rId5"/>
                <a:stretch>
                  <a:fillRect l="-1874" t="-5181" r="-669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38968" y="4169353"/>
            <a:ext cx="4553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Изследваме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светлинния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отклик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при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известна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енергия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на</a:t>
            </a:r>
            <a:r>
              <a:rPr lang="ru-RU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bg-BG" sz="2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електрона</a:t>
            </a:r>
            <a:endParaRPr lang="bg-BG" sz="20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en-US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TDCR </a:t>
            </a:r>
            <a:r>
              <a:rPr lang="bg-BG" sz="28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канал</a:t>
            </a:r>
            <a:endParaRPr lang="en-US" sz="2800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Тодоров</a:t>
            </a: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8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0286" y="1154328"/>
            <a:ext cx="2241946" cy="2545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625" y="610063"/>
            <a:ext cx="255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" panose="02040604050505020304" pitchFamily="18" charset="0"/>
              </a:rPr>
              <a:t>3 </a:t>
            </a:r>
            <a:r>
              <a:rPr lang="bg-BG" dirty="0" smtClean="0">
                <a:latin typeface="Century" panose="02040604050505020304" pitchFamily="18" charset="0"/>
              </a:rPr>
              <a:t>ФЕУ-та </a:t>
            </a:r>
            <a:r>
              <a:rPr lang="en-US" dirty="0" smtClean="0">
                <a:latin typeface="Century" panose="02040604050505020304" pitchFamily="18" charset="0"/>
              </a:rPr>
              <a:t>Hamamatsu R331-05 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580" y="3869556"/>
            <a:ext cx="1919578" cy="1383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0793" y="544317"/>
            <a:ext cx="454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Анализатор </a:t>
            </a:r>
            <a:r>
              <a:rPr lang="en-US" dirty="0" smtClean="0">
                <a:latin typeface="Century" panose="02040604050505020304" pitchFamily="18" charset="0"/>
              </a:rPr>
              <a:t>nanoTDCR+, </a:t>
            </a:r>
          </a:p>
          <a:p>
            <a:pPr algn="ctr"/>
            <a:r>
              <a:rPr lang="en-US" dirty="0" smtClean="0">
                <a:latin typeface="Century" panose="02040604050505020304" pitchFamily="18" charset="0"/>
              </a:rPr>
              <a:t>YANTEL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4" b="5048"/>
          <a:stretch/>
        </p:blipFill>
        <p:spPr>
          <a:xfrm>
            <a:off x="7158227" y="2504540"/>
            <a:ext cx="2695880" cy="2870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215" y="3451447"/>
            <a:ext cx="2235880" cy="19235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541" y="2805116"/>
            <a:ext cx="15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Оптична камера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889" y="1152531"/>
            <a:ext cx="2647218" cy="11834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340" y="4099753"/>
            <a:ext cx="223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CAEN </a:t>
            </a:r>
            <a:r>
              <a:rPr lang="en-US" dirty="0" smtClean="0">
                <a:latin typeface="Century" panose="02040604050505020304" pitchFamily="18" charset="0"/>
              </a:rPr>
              <a:t>DT1470ET</a:t>
            </a:r>
            <a:r>
              <a:rPr lang="bg-BG" dirty="0" smtClean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bg-BG" dirty="0" smtClean="0">
                <a:latin typeface="Century" panose="02040604050505020304" pitchFamily="18" charset="0"/>
              </a:rPr>
              <a:t>4 канален модул</a:t>
            </a:r>
          </a:p>
          <a:p>
            <a:pPr algn="ctr"/>
            <a:r>
              <a:rPr lang="bg-BG" dirty="0" smtClean="0">
                <a:latin typeface="Century" panose="02040604050505020304" pitchFamily="18" charset="0"/>
              </a:rPr>
              <a:t> за ВН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98" y="1096533"/>
            <a:ext cx="2427057" cy="22479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78459" y="657309"/>
            <a:ext cx="270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Отклик на фотокатода на </a:t>
            </a:r>
            <a:r>
              <a:rPr lang="en-US" dirty="0" smtClean="0">
                <a:latin typeface="Century" panose="02040604050505020304" pitchFamily="18" charset="0"/>
              </a:rPr>
              <a:t>R331-05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5"/>
          <p:cNvSpPr/>
          <p:nvPr/>
        </p:nvSpPr>
        <p:spPr>
          <a:xfrm>
            <a:off x="0" y="0"/>
            <a:ext cx="10080625" cy="46800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en-US" sz="2400" spc="-1" dirty="0" err="1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nHPGe</a:t>
            </a:r>
            <a:r>
              <a:rPr lang="en-US" sz="24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детектор </a:t>
            </a:r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за </a:t>
            </a:r>
            <a:r>
              <a:rPr lang="bg-BG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измерване</a:t>
            </a:r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на </a:t>
            </a:r>
            <a:r>
              <a:rPr lang="bg-BG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енергията</a:t>
            </a:r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на </a:t>
            </a:r>
            <a:r>
              <a:rPr lang="bg-BG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разсеяния</a:t>
            </a:r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400" dirty="0" smtClean="0">
                <a:solidFill>
                  <a:schemeClr val="bg1"/>
                </a:solidFill>
                <a:latin typeface="Century" panose="02040604050505020304" pitchFamily="18" charset="0"/>
              </a:rPr>
              <a:t>-квант</a:t>
            </a:r>
            <a:endParaRPr lang="en-US" sz="2400" spc="-1" dirty="0">
              <a:solidFill>
                <a:schemeClr val="bg1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47"/>
          <p:cNvSpPr/>
          <p:nvPr/>
        </p:nvSpPr>
        <p:spPr>
          <a:xfrm>
            <a:off x="0" y="5415670"/>
            <a:ext cx="10079280" cy="254880"/>
          </a:xfrm>
          <a:prstGeom prst="rect">
            <a:avLst/>
          </a:prstGeom>
          <a:solidFill>
            <a:srgbClr val="324A6D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0">
            <a:noAutofit/>
          </a:bodyPr>
          <a:lstStyle/>
          <a:p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Конференция „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Катедра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АФ на 80 </a:t>
            </a:r>
            <a:r>
              <a:rPr lang="ru-RU" sz="1600" i="1" spc="-1" dirty="0" err="1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“</a:t>
            </a:r>
            <a:r>
              <a:rPr lang="bg-BG" sz="1600" i="1" spc="-1" dirty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, април 2026, Владислав </a:t>
            </a:r>
            <a:r>
              <a:rPr lang="bg-BG" sz="1600" i="1" spc="-1" dirty="0" smtClean="0">
                <a:solidFill>
                  <a:srgbClr val="FFFF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Тодоров</a:t>
            </a:r>
            <a:endParaRPr lang="bg-BG" sz="1600" i="1" spc="-1" dirty="0">
              <a:solidFill>
                <a:srgbClr val="FFFF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49"/>
          <p:cNvSpPr/>
          <p:nvPr/>
        </p:nvSpPr>
        <p:spPr>
          <a:xfrm>
            <a:off x="9324000" y="5382000"/>
            <a:ext cx="82800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9</a:t>
            </a:r>
            <a:r>
              <a:rPr lang="bg-BG" sz="1600" b="0" strike="noStrike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bg-BG" sz="1600" b="0" strike="noStrike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/ </a:t>
            </a:r>
            <a:r>
              <a:rPr lang="bg-BG" sz="1600" spc="-1" dirty="0" smtClean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r>
              <a:rPr lang="en-US" sz="1600" spc="-1" dirty="0">
                <a:solidFill>
                  <a:srgbClr val="DDDDDD"/>
                </a:solidFill>
                <a:latin typeface="Century" panose="02040604050505020304" pitchFamily="18" charset="0"/>
                <a:ea typeface="DejaVu Sans"/>
                <a:cs typeface="Times New Roman" panose="02020603050405020304" pitchFamily="18" charset="0"/>
              </a:rPr>
              <a:t>2</a:t>
            </a:r>
            <a:endParaRPr lang="en-US" sz="1400" b="0" strike="noStrike" spc="-1" dirty="0">
              <a:solidFill>
                <a:srgbClr val="000000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6" y="676943"/>
            <a:ext cx="2743885" cy="2362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7" y="2736008"/>
            <a:ext cx="3329525" cy="21312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692" y="4453322"/>
            <a:ext cx="4313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Цифрова обработка на импулсите от предусилвателя на </a:t>
            </a:r>
            <a:r>
              <a:rPr lang="en-US" dirty="0" smtClean="0">
                <a:latin typeface="Century" panose="02040604050505020304" pitchFamily="18" charset="0"/>
              </a:rPr>
              <a:t>nHPGe (</a:t>
            </a:r>
            <a:r>
              <a:rPr lang="en-US" dirty="0">
                <a:latin typeface="Century" panose="02040604050505020304" pitchFamily="18" charset="0"/>
              </a:rPr>
              <a:t>transistor </a:t>
            </a:r>
            <a:r>
              <a:rPr lang="en-US" dirty="0" smtClean="0">
                <a:latin typeface="Century" panose="02040604050505020304" pitchFamily="18" charset="0"/>
              </a:rPr>
              <a:t>reset) </a:t>
            </a:r>
            <a:r>
              <a:rPr lang="bg-BG" dirty="0" smtClean="0">
                <a:latin typeface="Century" panose="02040604050505020304" pitchFamily="18" charset="0"/>
              </a:rPr>
              <a:t>и многоканален анализатор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663" y="676943"/>
            <a:ext cx="3034575" cy="1891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15921" b="5289"/>
          <a:stretch/>
        </p:blipFill>
        <p:spPr>
          <a:xfrm>
            <a:off x="6309249" y="2350313"/>
            <a:ext cx="3428751" cy="23210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068" y="4632369"/>
            <a:ext cx="4344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" panose="02040604050505020304" pitchFamily="18" charset="0"/>
              </a:rPr>
              <a:t>R=0.62%  </a:t>
            </a:r>
            <a:r>
              <a:rPr lang="bg-BG" b="1" dirty="0">
                <a:latin typeface="Century" panose="02040604050505020304" pitchFamily="18" charset="0"/>
              </a:rPr>
              <a:t>за </a:t>
            </a:r>
            <a:r>
              <a:rPr lang="ru-RU" b="1" dirty="0">
                <a:latin typeface="Century" panose="02040604050505020304" pitchFamily="18" charset="0"/>
              </a:rPr>
              <a:t>пика на </a:t>
            </a:r>
            <a:r>
              <a:rPr lang="ru-RU" b="1" dirty="0" err="1">
                <a:latin typeface="Century" panose="02040604050505020304" pitchFamily="18" charset="0"/>
              </a:rPr>
              <a:t>пълно</a:t>
            </a:r>
            <a:r>
              <a:rPr lang="ru-RU" b="1" dirty="0">
                <a:latin typeface="Century" panose="02040604050505020304" pitchFamily="18" charset="0"/>
              </a:rPr>
              <a:t> </a:t>
            </a:r>
            <a:r>
              <a:rPr lang="ru-RU" b="1" dirty="0" err="1">
                <a:latin typeface="Century" panose="02040604050505020304" pitchFamily="18" charset="0"/>
              </a:rPr>
              <a:t>поглъщане</a:t>
            </a:r>
            <a:r>
              <a:rPr lang="ru-RU" b="1" dirty="0">
                <a:latin typeface="Century" panose="02040604050505020304" pitchFamily="18" charset="0"/>
              </a:rPr>
              <a:t> на </a:t>
            </a:r>
            <a:r>
              <a:rPr lang="ru-RU" b="1" baseline="30000" dirty="0">
                <a:latin typeface="Century" panose="02040604050505020304" pitchFamily="18" charset="0"/>
              </a:rPr>
              <a:t>241</a:t>
            </a:r>
            <a:r>
              <a:rPr lang="ru-RU" b="1" dirty="0">
                <a:latin typeface="Century" panose="02040604050505020304" pitchFamily="18" charset="0"/>
              </a:rPr>
              <a:t>Am</a:t>
            </a:r>
            <a:endParaRPr lang="en-US" b="1" dirty="0">
              <a:latin typeface="Century" panose="020406040505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4757" y="773539"/>
            <a:ext cx="2900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latin typeface="Century" panose="02040604050505020304" pitchFamily="18" charset="0"/>
              </a:rPr>
              <a:t>Оценените </a:t>
            </a:r>
            <a:r>
              <a:rPr lang="bg-BG" dirty="0">
                <a:latin typeface="Century" panose="02040604050505020304" pitchFamily="18" charset="0"/>
              </a:rPr>
              <a:t>размери на кристала са използвани в МК </a:t>
            </a:r>
            <a:r>
              <a:rPr lang="bg-BG" dirty="0" smtClean="0">
                <a:latin typeface="Century" panose="02040604050505020304" pitchFamily="18" charset="0"/>
              </a:rPr>
              <a:t>симулация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3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18107</TotalTime>
  <Words>1314</Words>
  <Application>Microsoft Office PowerPoint</Application>
  <PresentationFormat>Custom</PresentationFormat>
  <Paragraphs>214</Paragraphs>
  <Slides>26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Century</vt:lpstr>
      <vt:lpstr>DejaVu Sans</vt:lpstr>
      <vt:lpstr>Sofia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Vladislav Todorov</dc:creator>
  <dc:description/>
  <cp:lastModifiedBy>Vladislav</cp:lastModifiedBy>
  <cp:revision>639</cp:revision>
  <dcterms:created xsi:type="dcterms:W3CDTF">2021-07-12T13:07:08Z</dcterms:created>
  <dcterms:modified xsi:type="dcterms:W3CDTF">2026-04-17T14:04:32Z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Notes">
    <vt:i4>2</vt:i4>
  </property>
  <property fmtid="{D5CDD505-2E9C-101B-9397-08002B2CF9AE}" pid="4" name="PresentationFormat">
    <vt:lpwstr>Custom</vt:lpwstr>
  </property>
  <property fmtid="{D5CDD505-2E9C-101B-9397-08002B2CF9AE}" pid="5" name="Slides">
    <vt:i4>22</vt:i4>
  </property>
</Properties>
</file>