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6"/>
  </p:notesMasterIdLst>
  <p:sldIdLst>
    <p:sldId id="256" r:id="rId2"/>
    <p:sldId id="326" r:id="rId3"/>
    <p:sldId id="369" r:id="rId4"/>
    <p:sldId id="378" r:id="rId5"/>
    <p:sldId id="380" r:id="rId6"/>
    <p:sldId id="357" r:id="rId7"/>
    <p:sldId id="361" r:id="rId8"/>
    <p:sldId id="371" r:id="rId9"/>
    <p:sldId id="370" r:id="rId10"/>
    <p:sldId id="362" r:id="rId11"/>
    <p:sldId id="372" r:id="rId12"/>
    <p:sldId id="377" r:id="rId13"/>
    <p:sldId id="382" r:id="rId14"/>
    <p:sldId id="3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D5400C-8006-E908-0653-1317A7E729A9}" name="GENTLE MANNE of LEISURE:" initials="GMoL" userId="8ee2e162c7618a5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TLE MANNE of LEISURE:" initials="GM" lastIdx="11" clrIdx="0">
    <p:extLst>
      <p:ext uri="{19B8F6BF-5375-455C-9EA6-DF929625EA0E}">
        <p15:presenceInfo xmlns:p15="http://schemas.microsoft.com/office/powerpoint/2012/main" userId="8ee2e162c7618a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47" autoAdjust="0"/>
  </p:normalViewPr>
  <p:slideViewPr>
    <p:cSldViewPr snapToGrid="0">
      <p:cViewPr varScale="1">
        <p:scale>
          <a:sx n="102" d="100"/>
          <a:sy n="102" d="100"/>
        </p:scale>
        <p:origin x="9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5C94B-7855-4CAC-A2E4-A5653C80FA1B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80DF-3DD0-4294-A96B-79909FF69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8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5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FDB5-A029-FB57-A373-CFCC9315C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AA230-15F5-B9DA-E270-A1D66A55C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AF6BD-C070-7910-6C08-D4D5D2DD3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6BA0-D219-C7D1-C577-9D953636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8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0416B-39F6-80D8-B78C-76FD1ED7C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A77CA-6DE5-7F6F-4C3D-7BB291AB8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A535E3-DAD6-9D71-B12D-329B4DEC5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6525E-6371-64DD-F234-92BBE6819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32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E190C-9F57-A89E-0F5B-04877DA7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FD65A-9ADF-05ED-07FE-CF35C7984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87E86-9557-5445-EFD1-A136B7123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ROC Curves – performance graph for binary classification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A316E-6308-0BEA-09B9-F26A5784A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B1145-B608-944D-FFF2-97986772D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8F7CB-EDBC-9434-580C-62F6DE701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56C92-590C-1D37-BB2B-A21654FE6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11C6-46F8-1644-9470-2282BB08C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5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66BE-8D68-547C-5143-4DA40DB3C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0E7CD-85F0-3DCD-D2C5-346347796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31E1F-B857-B20C-CB52-C5D4A805E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EFF28-B5A7-FD33-D55A-C4B3DF223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7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A271-89F3-3933-6A7C-EC4C2EAA7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C7E02-D180-697A-6C51-790F101B3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FFCDE-895B-6BD3-54E9-FB0D44005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8111E-BEBA-5CEE-BB21-026BBC17E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F8497-E6BA-61B4-65BA-91B4905E9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28140-F2DF-472C-3740-32E5CE4F6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56F18-944A-EA54-2460-1D15002EE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5ECC-76CB-4CC1-3E08-19D6B0C0B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6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18C25-51C2-BFF3-5BFC-AB1D554CE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CBD52-2363-883E-FFEE-44A4AD197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B5C97-B957-1C4F-80FA-28FCAD512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A2FFF-BBF7-CF1A-9684-6091C1B78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4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F282-085A-7736-BC43-8E800295D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B53CF-56C3-6AA5-7B76-8652C43B5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7A2B6-A62F-4037-0EBB-35D153EE5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108AD-AA93-BC92-F548-5919DD4D7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0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BDB5-1856-2E81-0855-799789A4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A10005-0E72-2684-FB74-B375C88E2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07EF3-D277-80F6-E4F4-C44BB94BE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Mag 0.15T</a:t>
            </a:r>
          </a:p>
          <a:p>
            <a:r>
              <a:rPr lang="en-GB" dirty="0"/>
              <a:t>Tr: SSDs, 10microm acc.</a:t>
            </a:r>
          </a:p>
          <a:p>
            <a:r>
              <a:rPr lang="en-GB" dirty="0"/>
              <a:t>TOF: </a:t>
            </a:r>
            <a:r>
              <a:rPr lang="en-GB" dirty="0" err="1"/>
              <a:t>scint</a:t>
            </a:r>
            <a:r>
              <a:rPr lang="en-GB" dirty="0"/>
              <a:t> paddles;</a:t>
            </a:r>
          </a:p>
          <a:p>
            <a:r>
              <a:rPr lang="en-GB" dirty="0"/>
              <a:t>TRD: prop tubes;</a:t>
            </a:r>
          </a:p>
          <a:p>
            <a:r>
              <a:rPr lang="en-GB" dirty="0"/>
              <a:t>RICH: n~1.33, n~1.05; beta &gt;0.75, &gt;0.95</a:t>
            </a:r>
          </a:p>
          <a:p>
            <a:r>
              <a:rPr lang="en-GB" dirty="0"/>
              <a:t>ECAL: lead foil/</a:t>
            </a:r>
            <a:r>
              <a:rPr lang="en-GB" dirty="0" err="1"/>
              <a:t>scint</a:t>
            </a:r>
            <a:r>
              <a:rPr lang="en-GB" dirty="0"/>
              <a:t> sandwich 17RL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B6700-DD9C-8C8E-FE06-F07B54FDD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3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49B8A-8630-988B-5A87-AE4ACE9F7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F65FD-D1CC-560D-FB07-D3CA4735A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BE221-0300-00E9-0553-FC1AAB775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1D2C3-C796-08AE-E59F-3E8DEC9FB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2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80C8F-60A4-FB6F-0586-FD39B49D2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C28B8-8D70-7662-CB29-4F769B7B8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701C9-2F24-0AB5-499F-94FAAB990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Разработени са модели, включващи тъмната материя като източник на антипротони</a:t>
            </a:r>
            <a:endParaRPr lang="en-US" dirty="0"/>
          </a:p>
          <a:p>
            <a:r>
              <a:rPr lang="bg-BG" dirty="0"/>
              <a:t>Но никой от тях не дава много по-добро съответствие с експерименталните данни – нужна е още работа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1656E-DCD8-90AF-1FB0-7DBBE5458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7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7B98B-FF1C-A521-94B5-D8CE9E9AE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C18890-0A82-B8D9-7FCA-D7A70B1C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430A4-A87D-C611-AA67-4FFC095C5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C254C-DC5F-AED4-3DDF-FF1F3CD44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880DF-3DD0-4294-A96B-79909FF69A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6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5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7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5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0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4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CEC4-DF0E-4CB0-B5D5-0FBE068BAAE9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C94C-80AC-462A-9188-F6946E36E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F03B8A-DF13-4BFC-9A9C-3D64B144D5E8}"/>
              </a:ext>
            </a:extLst>
          </p:cNvPr>
          <p:cNvSpPr/>
          <p:nvPr/>
        </p:nvSpPr>
        <p:spPr>
          <a:xfrm>
            <a:off x="0" y="2785524"/>
            <a:ext cx="12191999" cy="157113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8A3B1-27E6-4584-8EA9-064520370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848" y="2759253"/>
            <a:ext cx="6014301" cy="1571135"/>
          </a:xfrm>
        </p:spPr>
        <p:txBody>
          <a:bodyPr anchor="ctr" anchorCtr="0">
            <a:noAutofit/>
          </a:bodyPr>
          <a:lstStyle/>
          <a:p>
            <a:r>
              <a:rPr lang="bg-BG" sz="3200" b="1" dirty="0">
                <a:latin typeface="Palatino Linotype" panose="02040502050505030304" pitchFamily="18" charset="0"/>
              </a:rPr>
              <a:t>ИЗСЛЕДВАНЕ НА</a:t>
            </a:r>
            <a:br>
              <a:rPr lang="bg-BG" sz="3200" b="1" dirty="0">
                <a:latin typeface="Palatino Linotype" panose="02040502050505030304" pitchFamily="18" charset="0"/>
              </a:rPr>
            </a:br>
            <a:r>
              <a:rPr lang="bg-BG" sz="3200" b="1" dirty="0">
                <a:latin typeface="Palatino Linotype" panose="02040502050505030304" pitchFamily="18" charset="0"/>
              </a:rPr>
              <a:t>ЛЕКА АНТИМАТЕРИЯ</a:t>
            </a:r>
            <a:br>
              <a:rPr lang="bg-BG" sz="3200" b="1" dirty="0">
                <a:latin typeface="Palatino Linotype" panose="02040502050505030304" pitchFamily="18" charset="0"/>
              </a:rPr>
            </a:br>
            <a:r>
              <a:rPr lang="bg-BG" sz="3200" b="1" dirty="0">
                <a:latin typeface="Palatino Linotype" panose="02040502050505030304" pitchFamily="18" charset="0"/>
              </a:rPr>
              <a:t>С ДЕТЕКТОРА </a:t>
            </a:r>
            <a:r>
              <a:rPr lang="en-US" sz="3200" b="1" dirty="0">
                <a:latin typeface="Palatino Linotype" panose="02040502050505030304" pitchFamily="18" charset="0"/>
              </a:rPr>
              <a:t>AMS-02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0B1A5-A76A-4A6D-A35C-821F643201BF}"/>
              </a:ext>
            </a:extLst>
          </p:cNvPr>
          <p:cNvSpPr/>
          <p:nvPr/>
        </p:nvSpPr>
        <p:spPr>
          <a:xfrm>
            <a:off x="0" y="6363093"/>
            <a:ext cx="12192000" cy="494907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	Георги Василев, кат. „Атомна физика“												</a:t>
            </a:r>
            <a:r>
              <a:rPr lang="en-US" sz="2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04.2025</a:t>
            </a:r>
            <a:r>
              <a:rPr lang="en-GB" sz="2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E0584-3E5E-D928-0FED-4348BB175A42}"/>
              </a:ext>
            </a:extLst>
          </p:cNvPr>
          <p:cNvGrpSpPr/>
          <p:nvPr/>
        </p:nvGrpSpPr>
        <p:grpSpPr>
          <a:xfrm>
            <a:off x="2213717" y="-18521"/>
            <a:ext cx="7945427" cy="2777774"/>
            <a:chOff x="2431701" y="0"/>
            <a:chExt cx="7945427" cy="27777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26AB86-85AA-6845-6329-C8EF5AA8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701" y="10771"/>
              <a:ext cx="2767003" cy="27605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4834BE-878E-6523-A320-34D512A5E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087" r="-18087"/>
            <a:stretch>
              <a:fillRect/>
            </a:stretch>
          </p:blipFill>
          <p:spPr>
            <a:xfrm>
              <a:off x="7610130" y="0"/>
              <a:ext cx="2766998" cy="27454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0EE4AB-7DFC-8C2F-7038-4F6992EC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704" y="10771"/>
              <a:ext cx="2767003" cy="276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59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241055-6F4C-6330-B371-2C48DBC75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E376EEB-B7FE-F0B0-A50E-383D513D9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85" y="2808842"/>
            <a:ext cx="5451968" cy="3222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E5B48-F358-834B-336B-D3DFEF8E56B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i="1" u="sng" dirty="0">
                <a:latin typeface="Palatino Linotype" panose="02040502050505030304" pitchFamily="18" charset="0"/>
              </a:rPr>
              <a:t>Дейност на българската група</a:t>
            </a:r>
            <a:endParaRPr lang="en-GB" sz="3200" b="1" i="1" u="sng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6CBCB-F684-2E41-756E-89182830D38D}"/>
              </a:ext>
            </a:extLst>
          </p:cNvPr>
          <p:cNvSpPr txBox="1"/>
          <p:nvPr/>
        </p:nvSpPr>
        <p:spPr>
          <a:xfrm>
            <a:off x="457200" y="584775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Търсенето на първични антидеутрони в енергетичен обхват </a:t>
            </a:r>
            <a:r>
              <a:rPr lang="en-US" sz="2000" dirty="0">
                <a:latin typeface="Palatino Linotype" panose="02040502050505030304" pitchFamily="18" charset="0"/>
              </a:rPr>
              <a:t>&lt;1-1.5 GeV</a:t>
            </a:r>
            <a:r>
              <a:rPr lang="bg-BG" sz="2000" dirty="0">
                <a:latin typeface="Palatino Linotype" panose="02040502050505030304" pitchFamily="18" charset="0"/>
              </a:rPr>
              <a:t> е една от дейностите на българската група.</a:t>
            </a:r>
            <a:endParaRPr lang="en-US" sz="2000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Дотук, използвайки различни селекционни критерии и методи за отбор, е направен анализ на около 6</a:t>
            </a:r>
            <a:r>
              <a:rPr lang="en-US" sz="2000" dirty="0">
                <a:latin typeface="Palatino Linotype" panose="02040502050505030304" pitchFamily="18" charset="0"/>
              </a:rPr>
              <a:t>0% </a:t>
            </a:r>
            <a:r>
              <a:rPr lang="bg-BG" sz="2000" dirty="0">
                <a:latin typeface="Palatino Linotype" panose="02040502050505030304" pitchFamily="18" charset="0"/>
              </a:rPr>
              <a:t>от натрупаните от детектора данни.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endParaRPr lang="bg-BG" sz="2000" dirty="0">
              <a:latin typeface="Palatino Linotype" panose="02040502050505030304" pitchFamily="18" charset="0"/>
            </a:endParaRPr>
          </a:p>
          <a:p>
            <a:pPr algn="just"/>
            <a:endParaRPr lang="bg-BG" sz="2000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До момента не са детектирани такива събития</a:t>
            </a:r>
            <a:r>
              <a:rPr lang="en-US" sz="2000" dirty="0">
                <a:latin typeface="Palatino Linotype" panose="0204050205050503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63FA63-774F-7C48-6728-44605C8B8D65}"/>
                  </a:ext>
                </a:extLst>
              </p:cNvPr>
              <p:cNvSpPr txBox="1"/>
              <p:nvPr/>
            </p:nvSpPr>
            <p:spPr>
              <a:xfrm>
                <a:off x="2269617" y="2771133"/>
                <a:ext cx="182590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𝑻𝑶𝑭</m:t>
                        </m:r>
                      </m:sub>
                    </m:sSub>
                  </m:oMath>
                </a14:m>
                <a:r>
                  <a:rPr lang="en-US" sz="2200" b="1" i="1" dirty="0">
                    <a:latin typeface="Palatino Linotype" panose="02040502050505030304" pitchFamily="18" charset="0"/>
                  </a:rPr>
                  <a:t> (R&lt;0)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63FA63-774F-7C48-6728-44605C8B8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17" y="2771133"/>
                <a:ext cx="1825904" cy="338554"/>
              </a:xfrm>
              <a:prstGeom prst="rect">
                <a:avLst/>
              </a:prstGeom>
              <a:blipFill>
                <a:blip r:embed="rId4"/>
                <a:stretch>
                  <a:fillRect t="-27273" b="-50909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B3EFB-512A-4E41-E6C5-74E9676070F6}"/>
                  </a:ext>
                </a:extLst>
              </p:cNvPr>
              <p:cNvSpPr txBox="1"/>
              <p:nvPr/>
            </p:nvSpPr>
            <p:spPr>
              <a:xfrm>
                <a:off x="4611221" y="5811427"/>
                <a:ext cx="1297332" cy="220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𝑮𝒆𝑽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b="1" i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B3EFB-512A-4E41-E6C5-74E967607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221" y="5811427"/>
                <a:ext cx="1297332" cy="220253"/>
              </a:xfrm>
              <a:prstGeom prst="rect">
                <a:avLst/>
              </a:prstGeom>
              <a:blipFill>
                <a:blip r:embed="rId7"/>
                <a:stretch>
                  <a:fillRect t="-150000" r="-939" b="-23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4D2AFB-F793-FBA5-A4D2-197207D31B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553" y="2808842"/>
            <a:ext cx="5451968" cy="32228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A933AD-248C-B7F9-9230-EAFF81BBE0A6}"/>
                  </a:ext>
                </a:extLst>
              </p:cNvPr>
              <p:cNvSpPr txBox="1"/>
              <p:nvPr/>
            </p:nvSpPr>
            <p:spPr>
              <a:xfrm>
                <a:off x="7720970" y="2771134"/>
                <a:ext cx="182590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𝑹𝑰𝑪𝑯</m:t>
                        </m:r>
                      </m:sub>
                    </m:sSub>
                  </m:oMath>
                </a14:m>
                <a:r>
                  <a:rPr lang="en-US" sz="2200" b="1" i="1" dirty="0">
                    <a:latin typeface="Palatino Linotype" panose="02040502050505030304" pitchFamily="18" charset="0"/>
                  </a:rPr>
                  <a:t> (R&lt;0)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A933AD-248C-B7F9-9230-EAFF81BB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70" y="2771134"/>
                <a:ext cx="1825904" cy="338554"/>
              </a:xfrm>
              <a:prstGeom prst="rect">
                <a:avLst/>
              </a:prstGeom>
              <a:blipFill>
                <a:blip r:embed="rId9"/>
                <a:stretch>
                  <a:fillRect t="-27273" r="-1003" b="-50909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9EFD3-4416-D782-86E3-7120F1336B76}"/>
                  </a:ext>
                </a:extLst>
              </p:cNvPr>
              <p:cNvSpPr txBox="1"/>
              <p:nvPr/>
            </p:nvSpPr>
            <p:spPr>
              <a:xfrm>
                <a:off x="10062574" y="5811428"/>
                <a:ext cx="1297332" cy="220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𝑮𝒆𝑽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b="1" i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9EFD3-4416-D782-86E3-7120F1336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574" y="5811428"/>
                <a:ext cx="1297332" cy="220253"/>
              </a:xfrm>
              <a:prstGeom prst="rect">
                <a:avLst/>
              </a:prstGeom>
              <a:blipFill>
                <a:blip r:embed="rId10"/>
                <a:stretch>
                  <a:fillRect t="-150000" r="-939" b="-238889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3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A4ED1-C948-ED50-DD0F-B964E39C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B8C23-C3C4-1381-C3B9-4A21FDFD638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i="1" dirty="0">
                <a:latin typeface="Palatino Linotype" panose="02040502050505030304" pitchFamily="18" charset="0"/>
              </a:rPr>
              <a:t>Дейност на българската група</a:t>
            </a:r>
            <a:endParaRPr lang="en-GB" sz="3200" b="1" i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FB944-C741-C786-A434-FDBAC58330CF}"/>
              </a:ext>
            </a:extLst>
          </p:cNvPr>
          <p:cNvSpPr txBox="1"/>
          <p:nvPr/>
        </p:nvSpPr>
        <p:spPr>
          <a:xfrm>
            <a:off x="457200" y="584775"/>
            <a:ext cx="11277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i="1" dirty="0">
                <a:latin typeface="Palatino Linotype" panose="02040502050505030304" pitchFamily="18" charset="0"/>
              </a:rPr>
              <a:t>Проблеми</a:t>
            </a:r>
            <a:r>
              <a:rPr lang="en-US" sz="2000" b="1" i="1" dirty="0">
                <a:latin typeface="Palatino Linotype" panose="0204050205050503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bg-BG" sz="2000" b="1" dirty="0">
                <a:latin typeface="Palatino Linotype" panose="02040502050505030304" pitchFamily="18" charset="0"/>
              </a:rPr>
              <a:t>Липса на данни </a:t>
            </a:r>
            <a:r>
              <a:rPr lang="en-US" sz="2000" dirty="0">
                <a:latin typeface="Palatino Linotype" panose="02040502050505030304" pitchFamily="18" charset="0"/>
              </a:rPr>
              <a:t>– </a:t>
            </a:r>
            <a:r>
              <a:rPr lang="bg-BG" sz="2000" dirty="0">
                <a:latin typeface="Palatino Linotype" panose="02040502050505030304" pitchFamily="18" charset="0"/>
              </a:rPr>
              <a:t>събитията антиматерия са редки</a:t>
            </a:r>
            <a:r>
              <a:rPr lang="en-US" sz="2000" dirty="0">
                <a:latin typeface="Palatino Linotype" panose="0204050205050503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bg-BG" sz="2000" b="1" dirty="0">
                <a:latin typeface="Palatino Linotype" panose="02040502050505030304" pitchFamily="18" charset="0"/>
              </a:rPr>
              <a:t>Значителен фон</a:t>
            </a:r>
            <a:r>
              <a:rPr lang="bg-BG" sz="2000" dirty="0">
                <a:latin typeface="Palatino Linotype" panose="02040502050505030304" pitchFamily="18" charset="0"/>
              </a:rPr>
              <a:t> към антидеутронния сигнал </a:t>
            </a:r>
            <a:r>
              <a:rPr lang="en-US" sz="2000" dirty="0">
                <a:latin typeface="Palatino Linotype" panose="02040502050505030304" pitchFamily="18" charset="0"/>
              </a:rPr>
              <a:t>(</a:t>
            </a:r>
            <a:r>
              <a:rPr lang="bg-BG" sz="2000" dirty="0">
                <a:latin typeface="Palatino Linotype" panose="02040502050505030304" pitchFamily="18" charset="0"/>
              </a:rPr>
              <a:t>антипротони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bg-BG" sz="2000" dirty="0">
                <a:latin typeface="Palatino Linotype" panose="02040502050505030304" pitchFamily="18" charset="0"/>
              </a:rPr>
              <a:t>електрони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bg-BG" sz="2000" dirty="0">
                <a:latin typeface="Palatino Linotype" panose="02040502050505030304" pitchFamily="18" charset="0"/>
              </a:rPr>
              <a:t>зарядово-объркани протони, и други частици, породени от взаимодействия с детектора</a:t>
            </a:r>
            <a:r>
              <a:rPr lang="en-US" sz="2000" dirty="0">
                <a:latin typeface="Palatino Linotype" panose="02040502050505030304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en-US" sz="2000" i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i="1" dirty="0">
                <a:latin typeface="Palatino Linotype" panose="02040502050505030304" pitchFamily="18" charset="0"/>
              </a:rPr>
              <a:t>Стандартните методи за селекция са недостатъчни</a:t>
            </a:r>
            <a:r>
              <a:rPr lang="en-US" sz="2000" i="1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sz="2000" i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b="1" i="1" dirty="0">
                <a:latin typeface="Palatino Linotype" panose="02040502050505030304" pitchFamily="18" charset="0"/>
              </a:rPr>
              <a:t>Групата прилага </a:t>
            </a:r>
            <a:r>
              <a:rPr lang="en-US" sz="2000" b="1" i="1" dirty="0">
                <a:latin typeface="Palatino Linotype" panose="02040502050505030304" pitchFamily="18" charset="0"/>
              </a:rPr>
              <a:t>ML </a:t>
            </a:r>
            <a:r>
              <a:rPr lang="bg-BG" sz="2000" b="1" i="1" dirty="0">
                <a:latin typeface="Palatino Linotype" panose="02040502050505030304" pitchFamily="18" charset="0"/>
              </a:rPr>
              <a:t>методи</a:t>
            </a:r>
            <a:r>
              <a:rPr lang="en-US" sz="2000" b="1" i="1" dirty="0">
                <a:latin typeface="Palatino Linotype" panose="02040502050505030304" pitchFamily="18" charset="0"/>
              </a:rPr>
              <a:t> </a:t>
            </a:r>
            <a:r>
              <a:rPr lang="bg-BG" sz="2000" b="1" i="1" dirty="0">
                <a:latin typeface="Palatino Linotype" panose="02040502050505030304" pitchFamily="18" charset="0"/>
              </a:rPr>
              <a:t>за разделянето на протони от деутрони</a:t>
            </a:r>
            <a:r>
              <a:rPr lang="en-US" sz="2000" b="1" i="1" dirty="0">
                <a:latin typeface="Palatino Linotype" panose="02040502050505030304" pitchFamily="18" charset="0"/>
              </a:rPr>
              <a:t>: </a:t>
            </a:r>
            <a:r>
              <a:rPr lang="bg-BG" sz="2000" b="1" i="1" dirty="0">
                <a:latin typeface="Palatino Linotype" panose="02040502050505030304" pitchFamily="18" charset="0"/>
              </a:rPr>
              <a:t>многослоен персептрон</a:t>
            </a:r>
            <a:r>
              <a:rPr lang="en-US" sz="2000" b="1" i="1" dirty="0">
                <a:latin typeface="Palatino Linotype" panose="02040502050505030304" pitchFamily="18" charset="0"/>
              </a:rPr>
              <a:t> (MLP):</a:t>
            </a:r>
            <a:endParaRPr lang="bg-BG" sz="2000" b="1" i="1" dirty="0">
              <a:latin typeface="Palatino Linotype" panose="02040502050505030304" pitchFamily="18" charset="0"/>
            </a:endParaRPr>
          </a:p>
          <a:p>
            <a:pPr algn="just"/>
            <a:endParaRPr lang="en-US" sz="2000" b="1" i="1" dirty="0">
              <a:latin typeface="Palatino Linotype" panose="02040502050505030304" pitchFamily="18" charset="0"/>
            </a:endParaRPr>
          </a:p>
          <a:p>
            <a:pPr algn="just"/>
            <a:r>
              <a:rPr lang="it-IT" sz="2000" i="1" dirty="0">
                <a:latin typeface="Palatino Linotype" panose="02040502050505030304" pitchFamily="18" charset="0"/>
              </a:rPr>
              <a:t>Georgi Vasilev, Galina Vankova-Kirilova, Galina Bozhkova,</a:t>
            </a:r>
            <a:r>
              <a:rPr lang="en-US" sz="2000" i="1" dirty="0">
                <a:latin typeface="Palatino Linotype" panose="02040502050505030304" pitchFamily="18" charset="0"/>
              </a:rPr>
              <a:t> </a:t>
            </a:r>
            <a:r>
              <a:rPr lang="en-GB" sz="2000" b="1" i="1" dirty="0">
                <a:latin typeface="Palatino Linotype" panose="02040502050505030304" pitchFamily="18" charset="0"/>
              </a:rPr>
              <a:t>Optimization of singly-charged particles identification with the AMS02 RICH detector by a machine learning method</a:t>
            </a:r>
            <a:endParaRPr lang="bg-BG" sz="2000" b="1" i="1" dirty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i="1" dirty="0" err="1">
                <a:latin typeface="Palatino Linotype" panose="02040502050505030304" pitchFamily="18" charset="0"/>
              </a:rPr>
              <a:t>Astroparticle</a:t>
            </a:r>
            <a:r>
              <a:rPr lang="fr-FR" sz="2000" i="1" dirty="0">
                <a:latin typeface="Palatino Linotype" panose="02040502050505030304" pitchFamily="18" charset="0"/>
              </a:rPr>
              <a:t> </a:t>
            </a:r>
            <a:r>
              <a:rPr lang="fr-FR" sz="2000" i="1" dirty="0" err="1">
                <a:latin typeface="Palatino Linotype" panose="02040502050505030304" pitchFamily="18" charset="0"/>
              </a:rPr>
              <a:t>Physics</a:t>
            </a:r>
            <a:r>
              <a:rPr lang="fr-FR" sz="2000" i="1" dirty="0">
                <a:latin typeface="Palatino Linotype" panose="02040502050505030304" pitchFamily="18" charset="0"/>
              </a:rPr>
              <a:t> 171 (2025) 103134</a:t>
            </a:r>
            <a:endParaRPr lang="en-US" sz="2000" i="1" dirty="0">
              <a:latin typeface="Palatino Linotype" panose="02040502050505030304" pitchFamily="18" charset="0"/>
            </a:endParaRPr>
          </a:p>
          <a:p>
            <a:pPr algn="just"/>
            <a:endParaRPr lang="en-US" sz="2000" b="1" i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b="1" i="1" dirty="0">
                <a:latin typeface="Palatino Linotype" panose="02040502050505030304" pitchFamily="18" charset="0"/>
              </a:rPr>
              <a:t>Същият метод би могъл да се приложи за отделянето на антипротони от антидеутрони</a:t>
            </a:r>
            <a:r>
              <a:rPr lang="en-GB" sz="2000" b="1" i="1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GB" sz="2000" b="1" i="1" dirty="0">
              <a:latin typeface="Palatino Linotype" panose="02040502050505030304" pitchFamily="18" charset="0"/>
            </a:endParaRPr>
          </a:p>
          <a:p>
            <a:pPr algn="just"/>
            <a:endParaRPr lang="en-GB" sz="2000" b="1" i="1" dirty="0"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BD5289-6ECE-EEF6-9ACA-65D33766F575}"/>
              </a:ext>
            </a:extLst>
          </p:cNvPr>
          <p:cNvSpPr/>
          <p:nvPr/>
        </p:nvSpPr>
        <p:spPr>
          <a:xfrm>
            <a:off x="507476" y="3655734"/>
            <a:ext cx="11227324" cy="93325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814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76AAAE-B713-941B-E70B-78FEF52E7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D29BFF-C160-8542-5BEC-280D81EC39F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i="1" dirty="0">
                <a:latin typeface="Palatino Linotype" panose="02040502050505030304" pitchFamily="18" charset="0"/>
              </a:rPr>
              <a:t>Многослоен персептрон – деутрони</a:t>
            </a:r>
            <a:endParaRPr lang="en-GB" sz="3200" b="1" i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95F16-110C-D69F-9BE9-4D0C3FFC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78" y="687635"/>
            <a:ext cx="7051249" cy="2372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30022-DB8C-C9EC-9095-24E328B2F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24" y="584775"/>
            <a:ext cx="4369339" cy="275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14446-0B54-BB06-6C4B-041E5A775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053" y="3595851"/>
            <a:ext cx="8191893" cy="2985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B6AAE1-6346-FACA-BC29-F47ABCD9AF49}"/>
              </a:ext>
            </a:extLst>
          </p:cNvPr>
          <p:cNvSpPr txBox="1"/>
          <p:nvPr/>
        </p:nvSpPr>
        <p:spPr>
          <a:xfrm>
            <a:off x="486379" y="3098312"/>
            <a:ext cx="70512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latin typeface="Palatino Linotype" panose="02040502050505030304" pitchFamily="18" charset="0"/>
              </a:rPr>
              <a:t>ROC </a:t>
            </a:r>
            <a:r>
              <a:rPr lang="bg-BG" sz="1600" b="1" dirty="0">
                <a:latin typeface="Palatino Linotype" panose="02040502050505030304" pitchFamily="18" charset="0"/>
              </a:rPr>
              <a:t>криви за случаите на </a:t>
            </a:r>
            <a:r>
              <a:rPr lang="en-US" sz="1600" b="1" dirty="0" err="1">
                <a:latin typeface="Palatino Linotype" panose="02040502050505030304" pitchFamily="18" charset="0"/>
              </a:rPr>
              <a:t>NaF</a:t>
            </a:r>
            <a:r>
              <a:rPr lang="en-US" sz="1600" b="1" dirty="0">
                <a:latin typeface="Palatino Linotype" panose="02040502050505030304" pitchFamily="18" charset="0"/>
              </a:rPr>
              <a:t> </a:t>
            </a:r>
            <a:r>
              <a:rPr lang="bg-BG" sz="1600" b="1" dirty="0">
                <a:latin typeface="Palatino Linotype" panose="02040502050505030304" pitchFamily="18" charset="0"/>
              </a:rPr>
              <a:t>и</a:t>
            </a:r>
            <a:r>
              <a:rPr lang="en-US" sz="1600" b="1" dirty="0">
                <a:latin typeface="Palatino Linotype" panose="02040502050505030304" pitchFamily="18" charset="0"/>
              </a:rPr>
              <a:t> Aerogel </a:t>
            </a:r>
            <a:r>
              <a:rPr lang="bg-BG" sz="1600" b="1" dirty="0">
                <a:latin typeface="Palatino Linotype" panose="02040502050505030304" pitchFamily="18" charset="0"/>
              </a:rPr>
              <a:t>радиаторите на </a:t>
            </a:r>
            <a:r>
              <a:rPr lang="en-US" sz="1600" b="1" dirty="0">
                <a:latin typeface="Palatino Linotype" panose="02040502050505030304" pitchFamily="18" charset="0"/>
              </a:rPr>
              <a:t>RICH</a:t>
            </a:r>
            <a:endParaRPr lang="bg-BG" sz="1600" b="1" dirty="0">
              <a:latin typeface="Palatino Linotype" panose="02040502050505030304" pitchFamily="18" charset="0"/>
            </a:endParaRPr>
          </a:p>
          <a:p>
            <a:pPr algn="ctr"/>
            <a:r>
              <a:rPr lang="bg-BG" sz="1600" b="1" dirty="0">
                <a:latin typeface="Palatino Linotype" panose="02040502050505030304" pitchFamily="18" charset="0"/>
              </a:rPr>
              <a:t>И за двата случая &gt;8</a:t>
            </a:r>
            <a:r>
              <a:rPr lang="en-US" sz="1600" b="1" dirty="0">
                <a:latin typeface="Palatino Linotype" panose="02040502050505030304" pitchFamily="18" charset="0"/>
              </a:rPr>
              <a:t>5</a:t>
            </a:r>
            <a:r>
              <a:rPr lang="bg-BG" sz="1600" b="1" dirty="0">
                <a:latin typeface="Palatino Linotype" panose="02040502050505030304" pitchFamily="18" charset="0"/>
              </a:rPr>
              <a:t>% ефективност при</a:t>
            </a:r>
            <a:r>
              <a:rPr lang="en-US" sz="1600" b="1" dirty="0">
                <a:latin typeface="Palatino Linotype" panose="02040502050505030304" pitchFamily="18" charset="0"/>
              </a:rPr>
              <a:t> </a:t>
            </a:r>
            <a:r>
              <a:rPr lang="bg-BG" sz="1600" b="1" dirty="0">
                <a:latin typeface="Palatino Linotype" panose="02040502050505030304" pitchFamily="18" charset="0"/>
              </a:rPr>
              <a:t>&gt;80% елиминиране на фона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3ED14-02EC-0416-DE2E-E0D22DE9F160}"/>
              </a:ext>
            </a:extLst>
          </p:cNvPr>
          <p:cNvSpPr txBox="1"/>
          <p:nvPr/>
        </p:nvSpPr>
        <p:spPr>
          <a:xfrm>
            <a:off x="6526492" y="3335650"/>
            <a:ext cx="7051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600" b="1" dirty="0">
                <a:latin typeface="Palatino Linotype" panose="02040502050505030304" pitchFamily="18" charset="0"/>
              </a:rPr>
              <a:t>Разпределение сигнал-фон </a:t>
            </a:r>
            <a:r>
              <a:rPr lang="en-US" sz="1600" b="1" dirty="0">
                <a:latin typeface="Palatino Linotype" panose="02040502050505030304" pitchFamily="18" charset="0"/>
              </a:rPr>
              <a:t>(</a:t>
            </a:r>
            <a:r>
              <a:rPr lang="en-US" sz="1600" b="1" dirty="0" err="1">
                <a:latin typeface="Palatino Linotype" panose="02040502050505030304" pitchFamily="18" charset="0"/>
              </a:rPr>
              <a:t>NaF</a:t>
            </a:r>
            <a:r>
              <a:rPr lang="en-US" sz="1600" b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11B99-CDDE-6C7B-8812-392D91C95788}"/>
              </a:ext>
            </a:extLst>
          </p:cNvPr>
          <p:cNvSpPr txBox="1"/>
          <p:nvPr/>
        </p:nvSpPr>
        <p:spPr>
          <a:xfrm>
            <a:off x="1215272" y="6580994"/>
            <a:ext cx="101931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g-BG" sz="1600" b="1" dirty="0">
                <a:latin typeface="Palatino Linotype" panose="02040502050505030304" pitchFamily="18" charset="0"/>
              </a:rPr>
              <a:t>Резултати след прилагането на </a:t>
            </a:r>
            <a:r>
              <a:rPr lang="en-US" sz="1600" b="1" dirty="0">
                <a:latin typeface="Palatino Linotype" panose="02040502050505030304" pitchFamily="18" charset="0"/>
              </a:rPr>
              <a:t>MLP</a:t>
            </a:r>
            <a:r>
              <a:rPr lang="bg-BG" sz="1600" b="1" dirty="0">
                <a:latin typeface="Palatino Linotype" panose="02040502050505030304" pitchFamily="18" charset="0"/>
              </a:rPr>
              <a:t>: ясно видим деутронен пик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2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B0D39-69BD-0C74-DD1E-990DABB1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4BE460-B69C-E18E-8D61-6FB6DBB93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8" t="7996" r="7444" b="250"/>
          <a:stretch>
            <a:fillRect/>
          </a:stretch>
        </p:blipFill>
        <p:spPr bwMode="auto">
          <a:xfrm>
            <a:off x="6096000" y="2831544"/>
            <a:ext cx="5638800" cy="37412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72049-5468-9689-3BAA-15AA3FD53B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2" b="-8423"/>
          <a:stretch>
            <a:fillRect/>
          </a:stretch>
        </p:blipFill>
        <p:spPr bwMode="auto">
          <a:xfrm>
            <a:off x="457200" y="2831544"/>
            <a:ext cx="5638800" cy="37412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ECA83-3584-C2C9-362A-AAB1B1F7521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i="1" dirty="0">
                <a:latin typeface="Palatino Linotype" panose="02040502050505030304" pitchFamily="18" charset="0"/>
              </a:rPr>
              <a:t>Дейност на българската група</a:t>
            </a:r>
            <a:endParaRPr lang="en-GB" sz="3200" b="1" i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C3B96-5908-4212-FEE1-35E4308ACB24}"/>
              </a:ext>
            </a:extLst>
          </p:cNvPr>
          <p:cNvSpPr txBox="1"/>
          <p:nvPr/>
        </p:nvSpPr>
        <p:spPr>
          <a:xfrm>
            <a:off x="457200" y="584775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Palatino Linotype" panose="02040502050505030304" pitchFamily="18" charset="0"/>
              </a:rPr>
              <a:t>При </a:t>
            </a:r>
            <a:r>
              <a:rPr lang="bg-BG" sz="2000" b="1" dirty="0">
                <a:latin typeface="Palatino Linotype" panose="02040502050505030304" pitchFamily="18" charset="0"/>
              </a:rPr>
              <a:t>енергии около 1-2 </a:t>
            </a:r>
            <a:r>
              <a:rPr lang="en-US" sz="2000" b="1" dirty="0">
                <a:latin typeface="Palatino Linotype" panose="02040502050505030304" pitchFamily="18" charset="0"/>
              </a:rPr>
              <a:t>TeV</a:t>
            </a:r>
            <a:r>
              <a:rPr lang="bg-BG" sz="2000" b="1" dirty="0">
                <a:latin typeface="Palatino Linotype" panose="02040502050505030304" pitchFamily="18" charset="0"/>
              </a:rPr>
              <a:t> реконструкцията на позитрони е силно затруднена. </a:t>
            </a:r>
            <a:endParaRPr lang="en-US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en-US" sz="2000" b="1" dirty="0">
                <a:latin typeface="Palatino Linotype" panose="02040502050505030304" pitchFamily="18" charset="0"/>
              </a:rPr>
              <a:t>AMS</a:t>
            </a:r>
            <a:r>
              <a:rPr lang="bg-BG" sz="2000" b="1" dirty="0">
                <a:latin typeface="Palatino Linotype" panose="02040502050505030304" pitchFamily="18" charset="0"/>
              </a:rPr>
              <a:t> разработва нови методи за реконструкция. Българската група прилага </a:t>
            </a:r>
            <a:r>
              <a:rPr lang="en-US" sz="2000" b="1" dirty="0">
                <a:latin typeface="Palatino Linotype" panose="02040502050505030304" pitchFamily="18" charset="0"/>
              </a:rPr>
              <a:t>MLP </a:t>
            </a:r>
            <a:r>
              <a:rPr lang="bg-BG" sz="2000" b="1" dirty="0">
                <a:latin typeface="Palatino Linotype" panose="02040502050505030304" pitchFamily="18" charset="0"/>
              </a:rPr>
              <a:t>за разделяне на протони от позитрони в целия енергетичен диапазон. </a:t>
            </a:r>
          </a:p>
          <a:p>
            <a:pPr marL="342900" indent="-342900" algn="just">
              <a:buFontTx/>
              <a:buChar char="-"/>
            </a:pPr>
            <a:r>
              <a:rPr lang="bg-BG" sz="2000" b="1" i="1" dirty="0">
                <a:latin typeface="Palatino Linotype" panose="02040502050505030304" pitchFamily="18" charset="0"/>
              </a:rPr>
              <a:t>Успешно приложение при енергии до </a:t>
            </a:r>
            <a:r>
              <a:rPr lang="en-US" sz="2000" b="1" i="1" dirty="0">
                <a:latin typeface="Palatino Linotype" panose="02040502050505030304" pitchFamily="18" charset="0"/>
              </a:rPr>
              <a:t>350</a:t>
            </a:r>
            <a:r>
              <a:rPr lang="bg-BG" sz="2000" b="1" i="1" dirty="0">
                <a:latin typeface="Palatino Linotype" panose="02040502050505030304" pitchFamily="18" charset="0"/>
              </a:rPr>
              <a:t> </a:t>
            </a:r>
            <a:r>
              <a:rPr lang="en-US" sz="2000" b="1" i="1" dirty="0">
                <a:latin typeface="Palatino Linotype" panose="02040502050505030304" pitchFamily="18" charset="0"/>
              </a:rPr>
              <a:t>GeV.</a:t>
            </a:r>
            <a:r>
              <a:rPr lang="bg-BG" sz="2000" b="1" i="1" dirty="0">
                <a:latin typeface="Palatino Linotype" panose="02040502050505030304" pitchFamily="18" charset="0"/>
              </a:rPr>
              <a:t> Над 350</a:t>
            </a:r>
            <a:r>
              <a:rPr lang="en-US" sz="2000" b="1" i="1" dirty="0">
                <a:latin typeface="Palatino Linotype" panose="02040502050505030304" pitchFamily="18" charset="0"/>
              </a:rPr>
              <a:t> GeV </a:t>
            </a:r>
            <a:r>
              <a:rPr lang="bg-BG" sz="2000" b="1" i="1" dirty="0">
                <a:latin typeface="Palatino Linotype" panose="02040502050505030304" pitchFamily="18" charset="0"/>
              </a:rPr>
              <a:t>наличната експериментална статистика е недостатъчна</a:t>
            </a:r>
            <a:r>
              <a:rPr lang="en-US" sz="2000" i="1" dirty="0">
                <a:latin typeface="Palatino Linotype" panose="02040502050505030304" pitchFamily="18" charset="0"/>
              </a:rPr>
              <a:t>.</a:t>
            </a:r>
            <a:r>
              <a:rPr lang="bg-BG" sz="2000" i="1" dirty="0">
                <a:latin typeface="Palatino Linotype" panose="02040502050505030304" pitchFamily="18" charset="0"/>
              </a:rPr>
              <a:t> </a:t>
            </a: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Планираното надстрояване на детектора ще увеличи обема от данни за високи енергии.</a:t>
            </a:r>
          </a:p>
        </p:txBody>
      </p:sp>
    </p:spTree>
    <p:extLst>
      <p:ext uri="{BB962C8B-B14F-4D97-AF65-F5344CB8AC3E}">
        <p14:creationId xmlns:p14="http://schemas.microsoft.com/office/powerpoint/2010/main" val="148179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34074-E838-544A-B6ED-15922EEED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4E5969-0CAC-7F8F-1D4F-A0343E3F3159}"/>
              </a:ext>
            </a:extLst>
          </p:cNvPr>
          <p:cNvSpPr/>
          <p:nvPr/>
        </p:nvSpPr>
        <p:spPr>
          <a:xfrm>
            <a:off x="0" y="2785524"/>
            <a:ext cx="12191999" cy="157113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24671-A017-8F69-4EAD-85D0909E2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804045"/>
            <a:ext cx="12192000" cy="1571135"/>
          </a:xfrm>
        </p:spPr>
        <p:txBody>
          <a:bodyPr anchor="ctr" anchorCtr="0">
            <a:noAutofit/>
          </a:bodyPr>
          <a:lstStyle/>
          <a:p>
            <a:r>
              <a:rPr lang="bg-BG" sz="3200" b="1" dirty="0">
                <a:latin typeface="Palatino Linotype" panose="02040502050505030304" pitchFamily="18" charset="0"/>
              </a:rPr>
              <a:t>БЛАГОДАРЯ ЗА ВНИМАНИЕТО!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30AEE-43F5-7913-C78A-BEFB94413034}"/>
              </a:ext>
            </a:extLst>
          </p:cNvPr>
          <p:cNvSpPr/>
          <p:nvPr/>
        </p:nvSpPr>
        <p:spPr>
          <a:xfrm>
            <a:off x="0" y="6363093"/>
            <a:ext cx="12192000" cy="494907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	Георги Василев, кат. „Атомна физика“												</a:t>
            </a:r>
            <a:r>
              <a:rPr lang="en-US" sz="2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04.2025</a:t>
            </a:r>
            <a:r>
              <a:rPr lang="en-GB" sz="220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71047E-D8EE-A6D5-F550-95A53A4D27BD}"/>
              </a:ext>
            </a:extLst>
          </p:cNvPr>
          <p:cNvGrpSpPr/>
          <p:nvPr/>
        </p:nvGrpSpPr>
        <p:grpSpPr>
          <a:xfrm>
            <a:off x="2213717" y="-18521"/>
            <a:ext cx="7945427" cy="2777774"/>
            <a:chOff x="2431701" y="0"/>
            <a:chExt cx="7945427" cy="27777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2A63E8-8FE6-0D3E-4CF2-24BA9195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701" y="10771"/>
              <a:ext cx="2767003" cy="2760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5F14FE-0A1C-E939-43D3-14495EE7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087" r="-18087"/>
            <a:stretch>
              <a:fillRect/>
            </a:stretch>
          </p:blipFill>
          <p:spPr>
            <a:xfrm>
              <a:off x="7610130" y="0"/>
              <a:ext cx="2766998" cy="27454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A71D87-9791-738D-5A8A-4942246DC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704" y="10771"/>
              <a:ext cx="2767003" cy="276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78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130B6F-679B-5C4D-A519-318B8FC9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4FAA3-A1E1-FB3E-E44E-31804A98780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dirty="0">
                <a:latin typeface="Palatino Linotype" panose="02040502050505030304" pitchFamily="18" charset="0"/>
              </a:rPr>
              <a:t>СЪДЪРЖАНИЕ</a:t>
            </a:r>
            <a:endParaRPr lang="en-GB" sz="2800" b="1" i="1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78A43-E417-6E0B-9B04-AF02C3F1075D}"/>
              </a:ext>
            </a:extLst>
          </p:cNvPr>
          <p:cNvSpPr txBox="1"/>
          <p:nvPr/>
        </p:nvSpPr>
        <p:spPr>
          <a:xfrm>
            <a:off x="457200" y="584775"/>
            <a:ext cx="11277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endParaRPr lang="bg-BG" sz="2200" b="1" dirty="0">
              <a:latin typeface="Palatino Linotype" panose="0204050205050503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bg-BG" sz="2200" b="1" dirty="0">
                <a:latin typeface="Palatino Linotype" panose="02040502050505030304" pitchFamily="18" charset="0"/>
              </a:rPr>
              <a:t>Космически лъчи и тъмна материя</a:t>
            </a:r>
            <a:endParaRPr lang="en-US" sz="2200" b="1" dirty="0">
              <a:latin typeface="Palatino Linotype" panose="0204050205050503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200" b="1" dirty="0">
              <a:latin typeface="Palatino Linotype" panose="0204050205050503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bg-BG" sz="2200" b="1" dirty="0">
                <a:latin typeface="Palatino Linotype" panose="02040502050505030304" pitchFamily="18" charset="0"/>
              </a:rPr>
              <a:t>Детекторът</a:t>
            </a:r>
            <a:r>
              <a:rPr lang="en-US" sz="2200" b="1" dirty="0">
                <a:latin typeface="Palatino Linotype" panose="02040502050505030304" pitchFamily="18" charset="0"/>
              </a:rPr>
              <a:t> AMS-02</a:t>
            </a:r>
          </a:p>
          <a:p>
            <a:pPr marL="457200" indent="-457200">
              <a:buFontTx/>
              <a:buAutoNum type="arabicPeriod"/>
            </a:pPr>
            <a:endParaRPr lang="en-US" sz="2200" b="1" dirty="0">
              <a:latin typeface="Palatino Linotype" panose="0204050205050503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bg-BG" sz="2200" b="1" dirty="0">
                <a:latin typeface="Palatino Linotype" panose="02040502050505030304" pitchFamily="18" charset="0"/>
              </a:rPr>
              <a:t>Експериментални резултати, получени от колаборацията </a:t>
            </a:r>
            <a:r>
              <a:rPr lang="en-US" sz="2200" b="1" dirty="0">
                <a:latin typeface="Palatino Linotype" panose="02040502050505030304" pitchFamily="18" charset="0"/>
              </a:rPr>
              <a:t>AMS</a:t>
            </a:r>
            <a:endParaRPr lang="bg-BG" sz="2200" b="1" dirty="0">
              <a:latin typeface="Palatino Linotype" panose="0204050205050503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200" b="1" dirty="0">
              <a:latin typeface="Palatino Linotype" panose="0204050205050503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bg-BG" sz="2200" b="1" dirty="0">
                <a:latin typeface="Palatino Linotype" panose="02040502050505030304" pitchFamily="18" charset="0"/>
              </a:rPr>
              <a:t>Дейност на българската група</a:t>
            </a:r>
            <a:endParaRPr lang="en-US" sz="2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99058-8D45-14D8-0EB9-15BC844B4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AE5E6-9B57-B34B-77D1-D8191F93E82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u="sng" dirty="0">
                <a:latin typeface="Palatino Linotype" panose="02040502050505030304" pitchFamily="18" charset="0"/>
              </a:rPr>
              <a:t>Космически лъчи</a:t>
            </a:r>
            <a:endParaRPr lang="en-GB" sz="2800" b="1" i="1" u="sng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9168A-8FBD-706C-4E1F-5EA1ACF0EDF3}"/>
              </a:ext>
            </a:extLst>
          </p:cNvPr>
          <p:cNvSpPr txBox="1"/>
          <p:nvPr/>
        </p:nvSpPr>
        <p:spPr>
          <a:xfrm>
            <a:off x="-2" y="6339493"/>
            <a:ext cx="4656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Cosmic rays</a:t>
            </a:r>
          </a:p>
          <a:p>
            <a:pPr algn="ctr"/>
            <a:r>
              <a:rPr lang="bg-BG" sz="1400" i="1" dirty="0">
                <a:latin typeface="Palatino Linotype" panose="02040502050505030304" pitchFamily="18" charset="0"/>
              </a:rPr>
              <a:t>Източник: Колаборацията </a:t>
            </a:r>
            <a:r>
              <a:rPr lang="en-US" sz="1400" i="1" dirty="0">
                <a:latin typeface="Palatino Linotype" panose="02040502050505030304" pitchFamily="18" charset="0"/>
              </a:rPr>
              <a:t>AMS</a:t>
            </a:r>
            <a:endParaRPr lang="en-150" sz="1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A2AEB-C9CB-B0A7-3FF5-E8FA722A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3220"/>
            <a:ext cx="4656841" cy="5810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7A467-B790-3816-7378-E066BD6CB3FD}"/>
              </a:ext>
            </a:extLst>
          </p:cNvPr>
          <p:cNvSpPr txBox="1"/>
          <p:nvPr/>
        </p:nvSpPr>
        <p:spPr>
          <a:xfrm>
            <a:off x="5012702" y="523220"/>
            <a:ext cx="68234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Космическите лъчи (КЛ) са частици и античастици, разпространяващи се в Космоса</a:t>
            </a:r>
            <a:r>
              <a:rPr lang="en-US" sz="2000" b="1" dirty="0">
                <a:latin typeface="Palatino Linotype" panose="02040502050505030304" pitchFamily="18" charset="0"/>
              </a:rPr>
              <a:t> –</a:t>
            </a:r>
            <a:r>
              <a:rPr lang="bg-BG" sz="2000" b="1" dirty="0">
                <a:latin typeface="Palatino Linotype" panose="02040502050505030304" pitchFamily="18" charset="0"/>
              </a:rPr>
              <a:t> е, </a:t>
            </a:r>
            <a:r>
              <a:rPr lang="en-US" sz="2000" b="1" dirty="0">
                <a:latin typeface="Palatino Linotype" panose="02040502050505030304" pitchFamily="18" charset="0"/>
              </a:rPr>
              <a:t>p, d, He </a:t>
            </a:r>
            <a:r>
              <a:rPr lang="bg-BG" sz="2000" b="1" dirty="0">
                <a:latin typeface="Palatino Linotype" panose="02040502050505030304" pitchFamily="18" charset="0"/>
              </a:rPr>
              <a:t>и по-тежки ядра...</a:t>
            </a:r>
            <a:endParaRPr lang="en-US" sz="2000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Два главни типа</a:t>
            </a:r>
            <a:r>
              <a:rPr lang="en-US" sz="2000" dirty="0">
                <a:latin typeface="Palatino Linotype" panose="0204050205050503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bg-BG" sz="2000" dirty="0">
                <a:latin typeface="Palatino Linotype" panose="02040502050505030304" pitchFamily="18" charset="0"/>
              </a:rPr>
              <a:t>Първични – породени от източник;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bg-BG" sz="2000" dirty="0">
                <a:latin typeface="Palatino Linotype" panose="02040502050505030304" pitchFamily="18" charset="0"/>
              </a:rPr>
              <a:t>Вторични – породени от взаимодействието на първичните лъчи с междузвездната среда (МС).</a:t>
            </a:r>
            <a:endParaRPr lang="en-US" sz="2000" dirty="0">
              <a:latin typeface="Palatino Linotype" panose="02040502050505030304" pitchFamily="18" charset="0"/>
            </a:endParaRPr>
          </a:p>
          <a:p>
            <a:pPr algn="just"/>
            <a:r>
              <a:rPr lang="en-US" sz="2000" b="1" dirty="0">
                <a:latin typeface="Palatino Linotype" panose="02040502050505030304" pitchFamily="18" charset="0"/>
              </a:rPr>
              <a:t>AMS – </a:t>
            </a:r>
            <a:r>
              <a:rPr lang="bg-BG" sz="2000" b="1" dirty="0">
                <a:latin typeface="Palatino Linotype" panose="02040502050505030304" pitchFamily="18" charset="0"/>
              </a:rPr>
              <a:t>най-прецизният детектор на КЛ</a:t>
            </a:r>
            <a:r>
              <a:rPr lang="en-US" sz="2000" b="1" dirty="0">
                <a:latin typeface="Palatino Linotype" panose="02040502050505030304" pitchFamily="18" charset="0"/>
              </a:rPr>
              <a:t> (GeV-TeV)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F2677-EE42-9783-B009-F2ECC2062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/>
          <a:stretch>
            <a:fillRect/>
          </a:stretch>
        </p:blipFill>
        <p:spPr>
          <a:xfrm>
            <a:off x="4656838" y="3077765"/>
            <a:ext cx="7356048" cy="3258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EAF0F-71E8-B11B-5D89-253A418BA0C0}"/>
              </a:ext>
            </a:extLst>
          </p:cNvPr>
          <p:cNvSpPr txBox="1"/>
          <p:nvPr/>
        </p:nvSpPr>
        <p:spPr>
          <a:xfrm>
            <a:off x="4656839" y="6333876"/>
            <a:ext cx="7535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AMS </a:t>
            </a:r>
            <a:r>
              <a:rPr lang="bg-BG" sz="1400" b="1" dirty="0">
                <a:latin typeface="Palatino Linotype" panose="02040502050505030304" pitchFamily="18" charset="0"/>
              </a:rPr>
              <a:t>на МКС</a:t>
            </a:r>
            <a:endParaRPr lang="en-US" sz="1400" b="1" dirty="0">
              <a:latin typeface="Palatino Linotype" panose="02040502050505030304" pitchFamily="18" charset="0"/>
            </a:endParaRPr>
          </a:p>
          <a:p>
            <a:pPr algn="ctr"/>
            <a:r>
              <a:rPr lang="bg-BG" sz="1400" i="1" dirty="0">
                <a:latin typeface="Palatino Linotype" panose="02040502050505030304" pitchFamily="18" charset="0"/>
              </a:rPr>
              <a:t>Източник: Колаборацията </a:t>
            </a:r>
            <a:r>
              <a:rPr lang="en-US" sz="1400" i="1" dirty="0">
                <a:latin typeface="Palatino Linotype" panose="02040502050505030304" pitchFamily="18" charset="0"/>
              </a:rPr>
              <a:t>AMS</a:t>
            </a:r>
            <a:endParaRPr lang="en-150" sz="1400" i="1" dirty="0"/>
          </a:p>
        </p:txBody>
      </p:sp>
    </p:spTree>
    <p:extLst>
      <p:ext uri="{BB962C8B-B14F-4D97-AF65-F5344CB8AC3E}">
        <p14:creationId xmlns:p14="http://schemas.microsoft.com/office/powerpoint/2010/main" val="324770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D124D-71F3-4753-B65F-C6E6EF56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iagram showing the possible explanations for the nature of dark matter">
            <a:extLst>
              <a:ext uri="{FF2B5EF4-FFF2-40B4-BE49-F238E27FC236}">
                <a16:creationId xmlns:a16="http://schemas.microsoft.com/office/drawing/2014/main" id="{875AE6CF-C2B2-0D78-01EF-D5C33FCE2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5293" r="18001" b="9518"/>
          <a:stretch>
            <a:fillRect/>
          </a:stretch>
        </p:blipFill>
        <p:spPr bwMode="auto">
          <a:xfrm>
            <a:off x="6523347" y="476085"/>
            <a:ext cx="3941865" cy="34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0A798E-15E5-63D7-A3F4-C97717531EE9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u="sng" dirty="0">
                <a:latin typeface="Palatino Linotype" panose="02040502050505030304" pitchFamily="18" charset="0"/>
              </a:rPr>
              <a:t>Тъмна материя</a:t>
            </a:r>
            <a:endParaRPr lang="en-GB" sz="2800" b="1" i="1" u="sng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C177E-BDA1-B40B-E7EC-988D4E729255}"/>
              </a:ext>
            </a:extLst>
          </p:cNvPr>
          <p:cNvSpPr txBox="1"/>
          <p:nvPr/>
        </p:nvSpPr>
        <p:spPr>
          <a:xfrm>
            <a:off x="-2" y="6093976"/>
            <a:ext cx="4656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latin typeface="Palatino Linotype" panose="02040502050505030304" pitchFamily="18" charset="0"/>
              </a:rPr>
              <a:t>Макроскопични структури от тъмна материя</a:t>
            </a:r>
            <a:r>
              <a:rPr lang="en-US" sz="1400" b="1" dirty="0">
                <a:latin typeface="Palatino Linotype" panose="02040502050505030304" pitchFamily="18" charset="0"/>
              </a:rPr>
              <a:t> (</a:t>
            </a:r>
            <a:r>
              <a:rPr lang="bg-BG" sz="1400" b="1" dirty="0">
                <a:latin typeface="Palatino Linotype" panose="02040502050505030304" pitchFamily="18" charset="0"/>
              </a:rPr>
              <a:t>симулация</a:t>
            </a:r>
            <a:r>
              <a:rPr lang="en-US" sz="1400" b="1" dirty="0">
                <a:latin typeface="Palatino Linotype" panose="02040502050505030304" pitchFamily="18" charset="0"/>
              </a:rPr>
              <a:t>)</a:t>
            </a:r>
          </a:p>
          <a:p>
            <a:pPr algn="ctr"/>
            <a:r>
              <a:rPr lang="en-US" sz="1400" i="1" dirty="0">
                <a:latin typeface="Palatino Linotype" panose="02040502050505030304" pitchFamily="18" charset="0"/>
              </a:rPr>
              <a:t>Source: NASA</a:t>
            </a:r>
            <a:endParaRPr lang="en-150" sz="1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CDFAC-4888-6CC7-CEDF-EAD98C6017F5}"/>
              </a:ext>
            </a:extLst>
          </p:cNvPr>
          <p:cNvSpPr txBox="1"/>
          <p:nvPr/>
        </p:nvSpPr>
        <p:spPr>
          <a:xfrm>
            <a:off x="5012702" y="4293942"/>
            <a:ext cx="68234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Тъмна материя </a:t>
            </a:r>
            <a:r>
              <a:rPr lang="en-US" sz="2000" b="1" dirty="0">
                <a:latin typeface="Palatino Linotype" panose="02040502050505030304" pitchFamily="18" charset="0"/>
              </a:rPr>
              <a:t>– </a:t>
            </a:r>
            <a:r>
              <a:rPr lang="bg-BG" sz="2000" b="1" dirty="0">
                <a:latin typeface="Palatino Linotype" panose="02040502050505030304" pitchFamily="18" charset="0"/>
              </a:rPr>
              <a:t>до момента непознат вид материя</a:t>
            </a:r>
            <a:r>
              <a:rPr lang="en-US" sz="2000" b="1" dirty="0">
                <a:latin typeface="Palatino Linotype" panose="02040502050505030304" pitchFamily="18" charset="0"/>
              </a:rPr>
              <a:t>, </a:t>
            </a:r>
            <a:r>
              <a:rPr lang="bg-BG" sz="2000" b="1" dirty="0">
                <a:latin typeface="Palatino Linotype" panose="02040502050505030304" pitchFamily="18" charset="0"/>
              </a:rPr>
              <a:t>съставяща около</a:t>
            </a:r>
            <a:r>
              <a:rPr lang="en-US" sz="2000" b="1" dirty="0">
                <a:latin typeface="Palatino Linotype" panose="02040502050505030304" pitchFamily="18" charset="0"/>
              </a:rPr>
              <a:t> 1/4 </a:t>
            </a:r>
            <a:r>
              <a:rPr lang="bg-BG" sz="2000" b="1" dirty="0">
                <a:latin typeface="Palatino Linotype" panose="02040502050505030304" pitchFamily="18" charset="0"/>
              </a:rPr>
              <a:t>от наблюдаемата Вселена, и около 5 пъти по-изобилна от познатата ни барионна материя</a:t>
            </a:r>
            <a:endParaRPr lang="en-US" sz="2000" b="1" dirty="0">
              <a:latin typeface="Palatino Linotype" panose="02040502050505030304" pitchFamily="18" charset="0"/>
            </a:endParaRPr>
          </a:p>
          <a:p>
            <a:pPr algn="just"/>
            <a:endParaRPr lang="en-US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Множество кандидати за частица на тъмната материя</a:t>
            </a:r>
            <a:r>
              <a:rPr lang="en-US" sz="2000" dirty="0">
                <a:latin typeface="Palatino Linotype" panose="02040502050505030304" pitchFamily="18" charset="0"/>
              </a:rPr>
              <a:t>:</a:t>
            </a:r>
            <a:r>
              <a:rPr lang="bg-BG" sz="2000" dirty="0">
                <a:latin typeface="Palatino Linotype" panose="02040502050505030304" pitchFamily="18" charset="0"/>
              </a:rPr>
              <a:t> аксиони, стерилно неутрино, първични черни дупки</a:t>
            </a:r>
            <a:r>
              <a:rPr lang="en-US" sz="2000" dirty="0">
                <a:latin typeface="Palatino Linotype" panose="02040502050505030304" pitchFamily="18" charset="0"/>
              </a:rPr>
              <a:t>, </a:t>
            </a:r>
            <a:r>
              <a:rPr lang="bg-BG" sz="2000" dirty="0">
                <a:latin typeface="Palatino Linotype" panose="02040502050505030304" pitchFamily="18" charset="0"/>
              </a:rPr>
              <a:t>леки бозони, </a:t>
            </a:r>
            <a:r>
              <a:rPr lang="en-US" sz="2000" dirty="0">
                <a:latin typeface="Palatino Linotype" panose="02040502050505030304" pitchFamily="18" charset="0"/>
              </a:rPr>
              <a:t>WIMPs</a:t>
            </a:r>
            <a:r>
              <a:rPr lang="bg-BG" sz="2000" dirty="0">
                <a:latin typeface="Palatino Linotype" panose="02040502050505030304" pitchFamily="18" charset="0"/>
              </a:rPr>
              <a:t>…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1DF5F-8FD1-3599-A4AA-4F9C86F46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2" b="5617"/>
          <a:stretch>
            <a:fillRect/>
          </a:stretch>
        </p:blipFill>
        <p:spPr>
          <a:xfrm>
            <a:off x="-2" y="523220"/>
            <a:ext cx="4656840" cy="5491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CDDBB-0B14-EBAB-C269-BEADAD593FCD}"/>
              </a:ext>
            </a:extLst>
          </p:cNvPr>
          <p:cNvSpPr txBox="1"/>
          <p:nvPr/>
        </p:nvSpPr>
        <p:spPr>
          <a:xfrm>
            <a:off x="6222419" y="3902933"/>
            <a:ext cx="454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latin typeface="Palatino Linotype" panose="02040502050505030304" pitchFamily="18" charset="0"/>
              </a:rPr>
              <a:t>Възможните обяснения на тъмната материя</a:t>
            </a:r>
            <a:endParaRPr lang="en-US" sz="1400" b="1" dirty="0">
              <a:latin typeface="Palatino Linotype" panose="02040502050505030304" pitchFamily="18" charset="0"/>
            </a:endParaRPr>
          </a:p>
          <a:p>
            <a:pPr algn="ctr"/>
            <a:r>
              <a:rPr lang="bg-BG" sz="1400" i="1" dirty="0">
                <a:latin typeface="Palatino Linotype" panose="02040502050505030304" pitchFamily="18" charset="0"/>
              </a:rPr>
              <a:t>Източник</a:t>
            </a:r>
            <a:r>
              <a:rPr lang="en-US" sz="1400" i="1" dirty="0">
                <a:latin typeface="Palatino Linotype" panose="02040502050505030304" pitchFamily="18" charset="0"/>
              </a:rPr>
              <a:t>: CERN (</a:t>
            </a:r>
            <a:r>
              <a:rPr lang="en-GB" sz="1400" i="1" dirty="0">
                <a:latin typeface="Palatino Linotype" panose="02040502050505030304" pitchFamily="18" charset="0"/>
              </a:rPr>
              <a:t>G. Bertone, T. M. P. Tait)</a:t>
            </a:r>
            <a:endParaRPr lang="en-150" sz="14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6A34F-1561-3D37-3FBD-ED791768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0DE0A-B8C6-F48E-9A5C-427E4F441694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dirty="0">
                <a:latin typeface="Palatino Linotype" panose="02040502050505030304" pitchFamily="18" charset="0"/>
              </a:rPr>
              <a:t>Тъмна материя</a:t>
            </a:r>
            <a:endParaRPr lang="en-GB" sz="2800" b="1" i="1" dirty="0"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41374-ED05-DDEA-250B-8BADFB11BE6F}"/>
              </a:ext>
            </a:extLst>
          </p:cNvPr>
          <p:cNvSpPr txBox="1"/>
          <p:nvPr/>
        </p:nvSpPr>
        <p:spPr>
          <a:xfrm>
            <a:off x="-2" y="6093976"/>
            <a:ext cx="4656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latin typeface="Palatino Linotype" panose="02040502050505030304" pitchFamily="18" charset="0"/>
              </a:rPr>
              <a:t>Макроскопични структури от тъмна материя</a:t>
            </a:r>
            <a:r>
              <a:rPr lang="en-US" sz="1400" b="1" dirty="0">
                <a:latin typeface="Palatino Linotype" panose="02040502050505030304" pitchFamily="18" charset="0"/>
              </a:rPr>
              <a:t> (</a:t>
            </a:r>
            <a:r>
              <a:rPr lang="bg-BG" sz="1400" b="1" dirty="0">
                <a:latin typeface="Palatino Linotype" panose="02040502050505030304" pitchFamily="18" charset="0"/>
              </a:rPr>
              <a:t>симулация</a:t>
            </a:r>
            <a:r>
              <a:rPr lang="en-US" sz="1400" b="1" dirty="0">
                <a:latin typeface="Palatino Linotype" panose="02040502050505030304" pitchFamily="18" charset="0"/>
              </a:rPr>
              <a:t>)</a:t>
            </a:r>
          </a:p>
          <a:p>
            <a:pPr algn="ctr"/>
            <a:r>
              <a:rPr lang="en-US" sz="1400" i="1" dirty="0">
                <a:latin typeface="Palatino Linotype" panose="02040502050505030304" pitchFamily="18" charset="0"/>
              </a:rPr>
              <a:t>Source: NASA</a:t>
            </a:r>
            <a:endParaRPr lang="en-150" sz="14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D536E-C5DC-A0E5-A66C-4677A9812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2" b="5617"/>
          <a:stretch>
            <a:fillRect/>
          </a:stretch>
        </p:blipFill>
        <p:spPr>
          <a:xfrm>
            <a:off x="-2" y="523220"/>
            <a:ext cx="4656840" cy="5491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2609B7-D94F-050B-1613-8CCC01AE1E9B}"/>
              </a:ext>
            </a:extLst>
          </p:cNvPr>
          <p:cNvSpPr txBox="1"/>
          <p:nvPr/>
        </p:nvSpPr>
        <p:spPr>
          <a:xfrm>
            <a:off x="4939644" y="584775"/>
            <a:ext cx="679515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Palatino Linotype" panose="02040502050505030304" pitchFamily="18" charset="0"/>
              </a:rPr>
              <a:t>WIMPs: </a:t>
            </a:r>
            <a:r>
              <a:rPr lang="bg-BG" sz="2000" b="1" dirty="0">
                <a:latin typeface="Palatino Linotype" panose="02040502050505030304" pitchFamily="18" charset="0"/>
              </a:rPr>
              <a:t>Слабо взаимодействащи масивни частици </a:t>
            </a:r>
            <a:r>
              <a:rPr lang="en-US" sz="2000" dirty="0">
                <a:latin typeface="Palatino Linotype" panose="02040502050505030304" pitchFamily="18" charset="0"/>
              </a:rPr>
              <a:t>–</a:t>
            </a:r>
            <a:r>
              <a:rPr lang="bg-BG" sz="2000" dirty="0">
                <a:latin typeface="Palatino Linotype" panose="02040502050505030304" pitchFamily="18" charset="0"/>
              </a:rPr>
              <a:t>възникват като обяснение защо тъмната материя е много по-изобилна от познатата; характеризират се с </a:t>
            </a:r>
            <a:r>
              <a:rPr lang="bg-BG" sz="2000" b="1" dirty="0">
                <a:latin typeface="Palatino Linotype" panose="02040502050505030304" pitchFamily="18" charset="0"/>
              </a:rPr>
              <a:t>изключително малко сечение за взаимодействие</a:t>
            </a:r>
          </a:p>
          <a:p>
            <a:pPr algn="just"/>
            <a:endParaRPr lang="bg-BG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Кандидатите са извън Стандартния модел – </a:t>
            </a:r>
            <a:r>
              <a:rPr lang="bg-BG" sz="2000" dirty="0">
                <a:latin typeface="Palatino Linotype" panose="02040502050505030304" pitchFamily="18" charset="0"/>
              </a:rPr>
              <a:t>уино, хигсино, частици на Калуца-Клайн, неутралино и др.</a:t>
            </a:r>
          </a:p>
          <a:p>
            <a:pPr algn="just"/>
            <a:endParaRPr lang="bg-BG" sz="2000" i="1" dirty="0">
              <a:latin typeface="Palatino Linotype" panose="02040502050505030304" pitchFamily="18" charset="0"/>
            </a:endParaRPr>
          </a:p>
          <a:p>
            <a:pPr algn="just"/>
            <a:r>
              <a:rPr lang="en-US" sz="2000" dirty="0">
                <a:latin typeface="Palatino Linotype" panose="02040502050505030304" pitchFamily="18" charset="0"/>
              </a:rPr>
              <a:t>WIMP </a:t>
            </a:r>
            <a:r>
              <a:rPr lang="bg-BG" sz="2000" dirty="0">
                <a:latin typeface="Palatino Linotype" panose="02040502050505030304" pitchFamily="18" charset="0"/>
              </a:rPr>
              <a:t>теориите изискват </a:t>
            </a:r>
            <a:r>
              <a:rPr lang="bg-BG" sz="2000" b="1" dirty="0">
                <a:latin typeface="Palatino Linotype" panose="02040502050505030304" pitchFamily="18" charset="0"/>
              </a:rPr>
              <a:t>ненулево сечение за анихилация; </a:t>
            </a:r>
          </a:p>
          <a:p>
            <a:pPr algn="just"/>
            <a:endParaRPr lang="bg-BG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Анихилацията на </a:t>
            </a:r>
            <a:r>
              <a:rPr lang="en-US" sz="2000" b="1" dirty="0">
                <a:latin typeface="Palatino Linotype" panose="02040502050505030304" pitchFamily="18" charset="0"/>
              </a:rPr>
              <a:t>WIMP </a:t>
            </a:r>
            <a:r>
              <a:rPr lang="bg-BG" sz="2000" b="1" dirty="0">
                <a:latin typeface="Palatino Linotype" panose="02040502050505030304" pitchFamily="18" charset="0"/>
              </a:rPr>
              <a:t>може да породи наблюдаеми частици от Стандартния модел;</a:t>
            </a:r>
          </a:p>
          <a:p>
            <a:pPr algn="just"/>
            <a:endParaRPr lang="bg-BG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Наблюдаваните спектри на космическите античастици имат особености, които биха могли да бъдат обяснени ако техен източник е и анихилацията на тъмна материя.</a:t>
            </a:r>
          </a:p>
          <a:p>
            <a:pPr algn="just"/>
            <a:endParaRPr lang="bg-BG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78E7A-BB61-F5D7-3AF6-6C1E5366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F3DFE-F9E5-AADD-7CF9-CD5DB2ED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9011"/>
            <a:ext cx="5008990" cy="5539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6B4A8-6CF7-FF32-A6D9-2092ABA9BD0E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u="sng" dirty="0">
                <a:latin typeface="Palatino Linotype" panose="02040502050505030304" pitchFamily="18" charset="0"/>
              </a:rPr>
              <a:t>Детекторът </a:t>
            </a:r>
            <a:r>
              <a:rPr lang="en-US" sz="2800" b="1" i="1" u="sng" dirty="0">
                <a:latin typeface="Palatino Linotype" panose="02040502050505030304" pitchFamily="18" charset="0"/>
              </a:rPr>
              <a:t>AMS-02</a:t>
            </a:r>
            <a:endParaRPr lang="en-GB" sz="2800" b="1" i="1" u="sng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3DF67-DC91-047A-19B4-E76D9AEE5C92}"/>
              </a:ext>
            </a:extLst>
          </p:cNvPr>
          <p:cNvSpPr txBox="1"/>
          <p:nvPr/>
        </p:nvSpPr>
        <p:spPr>
          <a:xfrm>
            <a:off x="5466191" y="584775"/>
            <a:ext cx="626861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200" b="1" dirty="0">
                <a:latin typeface="Palatino Linotype" panose="02040502050505030304" pitchFamily="18" charset="0"/>
              </a:rPr>
              <a:t>Основни компоненти:</a:t>
            </a:r>
            <a:endParaRPr lang="bg-BG" sz="2200" dirty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Цилиндричен постоянен магнит</a:t>
            </a:r>
            <a:r>
              <a:rPr lang="en-US" sz="2000" b="1" dirty="0">
                <a:latin typeface="Palatino Linotype" panose="02040502050505030304" pitchFamily="18" charset="0"/>
              </a:rPr>
              <a:t> (NdFeB)</a:t>
            </a:r>
            <a:endParaRPr lang="bg-BG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Силициев тракер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dirty="0">
                <a:latin typeface="Palatino Linotype" panose="02040502050505030304" pitchFamily="18" charset="0"/>
              </a:rPr>
              <a:t>(</a:t>
            </a:r>
            <a:r>
              <a:rPr lang="en-US" sz="2000" dirty="0" err="1">
                <a:latin typeface="Palatino Linotype" panose="02040502050505030304" pitchFamily="18" charset="0"/>
              </a:rPr>
              <a:t>x,y</a:t>
            </a:r>
            <a:r>
              <a:rPr lang="en-US" sz="2000" dirty="0">
                <a:latin typeface="Palatino Linotype" panose="02040502050505030304" pitchFamily="18" charset="0"/>
              </a:rPr>
              <a:t>; Z; p; R)</a:t>
            </a:r>
            <a:endParaRPr lang="bg-BG" sz="2000" dirty="0">
              <a:latin typeface="Palatino Linotype" panose="02040502050505030304" pitchFamily="18" charset="0"/>
            </a:endParaRP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Броячи на антисъвпадение</a:t>
            </a:r>
            <a:r>
              <a:rPr lang="en-US" sz="2000" b="1" dirty="0">
                <a:latin typeface="Palatino Linotype" panose="02040502050505030304" pitchFamily="18" charset="0"/>
              </a:rPr>
              <a:t> (ACC)</a:t>
            </a: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Детектор на време на прелитане</a:t>
            </a:r>
            <a:r>
              <a:rPr lang="en-US" sz="2000" b="1" dirty="0">
                <a:latin typeface="Palatino Linotype" panose="02040502050505030304" pitchFamily="18" charset="0"/>
              </a:rPr>
              <a:t> (TOF) </a:t>
            </a:r>
            <a:r>
              <a:rPr lang="en-US" sz="2000" dirty="0">
                <a:latin typeface="Palatino Linotype" panose="02040502050505030304" pitchFamily="18" charset="0"/>
              </a:rPr>
              <a:t>(beta, Z)</a:t>
            </a: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Детектор на преходна радиация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bg-BG" sz="2000" b="1" dirty="0"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latin typeface="Palatino Linotype" panose="02040502050505030304" pitchFamily="18" charset="0"/>
              </a:rPr>
              <a:t>TRD)</a:t>
            </a: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Пръстенов Черенковски детектор</a:t>
            </a:r>
            <a:r>
              <a:rPr lang="en-US" sz="2000" b="1" dirty="0">
                <a:latin typeface="Palatino Linotype" panose="02040502050505030304" pitchFamily="18" charset="0"/>
              </a:rPr>
              <a:t> (RICH) </a:t>
            </a:r>
            <a:r>
              <a:rPr lang="en-US" sz="2000" dirty="0">
                <a:latin typeface="Palatino Linotype" panose="02040502050505030304" pitchFamily="18" charset="0"/>
              </a:rPr>
              <a:t>(beta, Z)</a:t>
            </a:r>
          </a:p>
          <a:p>
            <a:pPr marL="457200" indent="-457200" algn="just">
              <a:buAutoNum type="arabicParenR"/>
            </a:pPr>
            <a:r>
              <a:rPr lang="bg-BG" sz="2000" b="1" dirty="0">
                <a:latin typeface="Palatino Linotype" panose="02040502050505030304" pitchFamily="18" charset="0"/>
              </a:rPr>
              <a:t>Електромагнитен калориметър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bg-BG" sz="2000" b="1" dirty="0">
                <a:latin typeface="Palatino Linotype" panose="02040502050505030304" pitchFamily="18" charset="0"/>
              </a:rPr>
              <a:t>(</a:t>
            </a:r>
            <a:r>
              <a:rPr lang="en-US" sz="2000" b="1" dirty="0">
                <a:latin typeface="Palatino Linotype" panose="02040502050505030304" pitchFamily="18" charset="0"/>
              </a:rPr>
              <a:t>ECAL) </a:t>
            </a:r>
            <a:r>
              <a:rPr lang="en-US" sz="2000" dirty="0">
                <a:latin typeface="Palatino Linotype" panose="02040502050505030304" pitchFamily="18" charset="0"/>
              </a:rPr>
              <a:t>(E)</a:t>
            </a:r>
            <a:endParaRPr lang="bg-BG" sz="2000" dirty="0">
              <a:latin typeface="Palatino Linotype" panose="02040502050505030304" pitchFamily="18" charset="0"/>
            </a:endParaRPr>
          </a:p>
          <a:p>
            <a:pPr algn="just"/>
            <a:endParaRPr lang="en-US" sz="2000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Данните от всички детектори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bg-BG" sz="2000" dirty="0">
                <a:latin typeface="Palatino Linotype" panose="02040502050505030304" pitchFamily="18" charset="0"/>
              </a:rPr>
              <a:t>заедно позволява да се направи </a:t>
            </a:r>
            <a:r>
              <a:rPr lang="bg-BG" sz="2000" b="1" dirty="0">
                <a:latin typeface="Palatino Linotype" panose="02040502050505030304" pitchFamily="18" charset="0"/>
              </a:rPr>
              <a:t>реконструкция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bg-BG" sz="2000" dirty="0">
                <a:latin typeface="Palatino Linotype" panose="02040502050505030304" pitchFamily="18" charset="0"/>
              </a:rPr>
              <a:t>и </a:t>
            </a:r>
            <a:r>
              <a:rPr lang="bg-BG" sz="2000" b="1" dirty="0">
                <a:latin typeface="Palatino Linotype" panose="02040502050505030304" pitchFamily="18" charset="0"/>
              </a:rPr>
              <a:t>идентификация</a:t>
            </a:r>
            <a:r>
              <a:rPr lang="bg-BG" sz="2000" dirty="0">
                <a:latin typeface="Palatino Linotype" panose="02040502050505030304" pitchFamily="18" charset="0"/>
              </a:rPr>
              <a:t> на преминаващите през </a:t>
            </a:r>
            <a:r>
              <a:rPr lang="en-US" sz="2000" dirty="0">
                <a:latin typeface="Palatino Linotype" panose="02040502050505030304" pitchFamily="18" charset="0"/>
              </a:rPr>
              <a:t>AMS</a:t>
            </a:r>
            <a:r>
              <a:rPr lang="bg-BG" sz="2000" dirty="0">
                <a:latin typeface="Palatino Linotype" panose="02040502050505030304" pitchFamily="18" charset="0"/>
              </a:rPr>
              <a:t> частици.</a:t>
            </a:r>
          </a:p>
          <a:p>
            <a:pPr algn="just"/>
            <a:endParaRPr lang="en-US" sz="2000" dirty="0">
              <a:latin typeface="Palatino Linotype" panose="02040502050505030304" pitchFamily="18" charset="0"/>
            </a:endParaRPr>
          </a:p>
          <a:p>
            <a:pPr algn="just"/>
            <a:r>
              <a:rPr lang="bg-BG" sz="2000" b="1" i="1" dirty="0">
                <a:latin typeface="Palatino Linotype" panose="02040502050505030304" pitchFamily="18" charset="0"/>
              </a:rPr>
              <a:t>Към момента това е най-прецизният детектор на КЛ</a:t>
            </a:r>
            <a:r>
              <a:rPr lang="en-US" sz="2000" b="1" i="1" dirty="0">
                <a:latin typeface="Palatino Linotype" panose="02040502050505030304" pitchFamily="18" charset="0"/>
              </a:rPr>
              <a:t>, </a:t>
            </a:r>
            <a:r>
              <a:rPr lang="bg-BG" sz="2000" b="1" i="1" dirty="0">
                <a:latin typeface="Palatino Linotype" panose="02040502050505030304" pitchFamily="18" charset="0"/>
              </a:rPr>
              <a:t>способен да измерва характеристиките на частиците</a:t>
            </a:r>
            <a:r>
              <a:rPr lang="en-US" sz="2000" b="1" i="1" dirty="0">
                <a:latin typeface="Palatino Linotype" panose="02040502050505030304" pitchFamily="18" charset="0"/>
              </a:rPr>
              <a:t> </a:t>
            </a:r>
            <a:r>
              <a:rPr lang="bg-BG" sz="2000" b="1" i="1" dirty="0">
                <a:latin typeface="Palatino Linotype" panose="02040502050505030304" pitchFamily="18" charset="0"/>
              </a:rPr>
              <a:t>с точност</a:t>
            </a:r>
            <a:r>
              <a:rPr lang="en-US" sz="2000" b="1" i="1" dirty="0">
                <a:latin typeface="Palatino Linotype" panose="02040502050505030304" pitchFamily="18" charset="0"/>
              </a:rPr>
              <a:t> 1%</a:t>
            </a:r>
            <a:r>
              <a:rPr lang="bg-BG" sz="2000" b="1" i="1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174BB-7FDF-FE8C-EF85-8C9D8260AE4E}"/>
              </a:ext>
            </a:extLst>
          </p:cNvPr>
          <p:cNvSpPr txBox="1"/>
          <p:nvPr/>
        </p:nvSpPr>
        <p:spPr>
          <a:xfrm>
            <a:off x="457200" y="6198989"/>
            <a:ext cx="5008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400" b="1" dirty="0">
                <a:latin typeface="Palatino Linotype" panose="02040502050505030304" pitchFamily="18" charset="0"/>
              </a:rPr>
              <a:t>Схема на детектора</a:t>
            </a:r>
            <a:endParaRPr lang="en-US" sz="1400" b="1" dirty="0">
              <a:latin typeface="Palatino Linotype" panose="02040502050505030304" pitchFamily="18" charset="0"/>
            </a:endParaRPr>
          </a:p>
          <a:p>
            <a:pPr algn="ctr"/>
            <a:r>
              <a:rPr lang="bg-BG" sz="1400" i="1" dirty="0">
                <a:latin typeface="Palatino Linotype" panose="02040502050505030304" pitchFamily="18" charset="0"/>
              </a:rPr>
              <a:t>Източник</a:t>
            </a:r>
            <a:r>
              <a:rPr lang="en-US" sz="1400" i="1" dirty="0">
                <a:latin typeface="Palatino Linotype" panose="02040502050505030304" pitchFamily="18" charset="0"/>
              </a:rPr>
              <a:t>: </a:t>
            </a:r>
            <a:r>
              <a:rPr lang="bg-BG" sz="1400" i="1" dirty="0">
                <a:latin typeface="Palatino Linotype" panose="02040502050505030304" pitchFamily="18" charset="0"/>
              </a:rPr>
              <a:t>Колаборацията </a:t>
            </a:r>
            <a:r>
              <a:rPr lang="en-US" sz="1400" i="1" dirty="0">
                <a:latin typeface="Palatino Linotype" panose="02040502050505030304" pitchFamily="18" charset="0"/>
              </a:rPr>
              <a:t>AMS</a:t>
            </a:r>
            <a:endParaRPr lang="en-150" sz="1400" i="1" dirty="0"/>
          </a:p>
        </p:txBody>
      </p:sp>
    </p:spTree>
    <p:extLst>
      <p:ext uri="{BB962C8B-B14F-4D97-AF65-F5344CB8AC3E}">
        <p14:creationId xmlns:p14="http://schemas.microsoft.com/office/powerpoint/2010/main" val="365188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AB2069-386D-48AF-9ED7-F9ADCC13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109C30-BCA0-1A5B-5BCE-33925C5F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-8009"/>
          <a:stretch>
            <a:fillRect/>
          </a:stretch>
        </p:blipFill>
        <p:spPr>
          <a:xfrm>
            <a:off x="5759777" y="523220"/>
            <a:ext cx="4578507" cy="32233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2A6F2C-C8D3-4FA4-6B17-D1FDE315B1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362" t="-8897" r="-3054" b="-6422"/>
          <a:stretch>
            <a:fillRect/>
          </a:stretch>
        </p:blipFill>
        <p:spPr>
          <a:xfrm>
            <a:off x="1074656" y="3477147"/>
            <a:ext cx="4700406" cy="3040634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2AE65-D855-F903-E662-D56860F6B2E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u="sng" dirty="0">
                <a:latin typeface="Palatino Linotype" panose="02040502050505030304" pitchFamily="18" charset="0"/>
              </a:rPr>
              <a:t>Ключови експериментални резултати</a:t>
            </a:r>
            <a:r>
              <a:rPr lang="en-US" sz="2800" b="1" i="1" u="sng" dirty="0">
                <a:latin typeface="Palatino Linotype" panose="02040502050505030304" pitchFamily="18" charset="0"/>
              </a:rPr>
              <a:t>: </a:t>
            </a:r>
            <a:r>
              <a:rPr lang="bg-BG" sz="2800" b="1" i="1" u="sng" dirty="0">
                <a:latin typeface="Palatino Linotype" panose="02040502050505030304" pitchFamily="18" charset="0"/>
              </a:rPr>
              <a:t>Позитронен спектър</a:t>
            </a:r>
            <a:endParaRPr lang="en-US" sz="2800" b="1" i="1" u="sng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5A874-F291-9EDD-BE80-B465100BF919}"/>
              </a:ext>
            </a:extLst>
          </p:cNvPr>
          <p:cNvSpPr txBox="1"/>
          <p:nvPr/>
        </p:nvSpPr>
        <p:spPr>
          <a:xfrm>
            <a:off x="5878757" y="4303455"/>
            <a:ext cx="59417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Позитронният поток се описва като сума от два члена – от източник, и дифузен (от МС)</a:t>
            </a:r>
          </a:p>
          <a:p>
            <a:pPr algn="just"/>
            <a:r>
              <a:rPr lang="bg-BG" sz="2000" dirty="0">
                <a:latin typeface="Palatino Linotype" panose="02040502050505030304" pitchFamily="18" charset="0"/>
              </a:rPr>
              <a:t>Колаборацията</a:t>
            </a:r>
            <a:r>
              <a:rPr lang="nb-NO" sz="2000" dirty="0">
                <a:latin typeface="Palatino Linotype" panose="02040502050505030304" pitchFamily="18" charset="0"/>
              </a:rPr>
              <a:t> AMS </a:t>
            </a:r>
            <a:r>
              <a:rPr lang="bg-BG" sz="2000" dirty="0">
                <a:latin typeface="Palatino Linotype" panose="02040502050505030304" pitchFamily="18" charset="0"/>
              </a:rPr>
              <a:t>открива значителен </a:t>
            </a:r>
            <a:r>
              <a:rPr lang="bg-BG" sz="2000" b="1" dirty="0">
                <a:latin typeface="Palatino Linotype" panose="02040502050505030304" pitchFamily="18" charset="0"/>
              </a:rPr>
              <a:t>позитронен излишък</a:t>
            </a:r>
            <a:r>
              <a:rPr lang="bg-BG" sz="2000" dirty="0">
                <a:latin typeface="Palatino Linotype" panose="02040502050505030304" pitchFamily="18" charset="0"/>
              </a:rPr>
              <a:t> в сравнение с теоретичните модели – </a:t>
            </a:r>
            <a:r>
              <a:rPr lang="bg-BG" sz="2000" b="1" dirty="0">
                <a:latin typeface="Palatino Linotype" panose="02040502050505030304" pitchFamily="18" charset="0"/>
              </a:rPr>
              <a:t>силен довод за принос от непознат нов астрофизичен източник, или на анихилация на тъмна материя</a:t>
            </a:r>
          </a:p>
          <a:p>
            <a:pPr algn="just"/>
            <a:r>
              <a:rPr lang="bg-BG" sz="2000" i="1" dirty="0">
                <a:latin typeface="Palatino Linotype" panose="02040502050505030304" pitchFamily="18" charset="0"/>
              </a:rPr>
              <a:t>Добро съотвествие с 1.2 </a:t>
            </a:r>
            <a:r>
              <a:rPr lang="en-US" sz="2000" i="1" dirty="0">
                <a:latin typeface="Palatino Linotype" panose="02040502050505030304" pitchFamily="18" charset="0"/>
              </a:rPr>
              <a:t>TeV </a:t>
            </a:r>
            <a:r>
              <a:rPr lang="bg-BG" sz="2000" i="1" dirty="0">
                <a:latin typeface="Palatino Linotype" panose="02040502050505030304" pitchFamily="18" charset="0"/>
              </a:rPr>
              <a:t>ТМ модел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DCE07-8FB1-749C-BEA8-7FADECF1E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56" y="523220"/>
            <a:ext cx="4685121" cy="3106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BD76D-C72E-A940-7014-922ECB7AFA70}"/>
              </a:ext>
            </a:extLst>
          </p:cNvPr>
          <p:cNvSpPr txBox="1"/>
          <p:nvPr/>
        </p:nvSpPr>
        <p:spPr>
          <a:xfrm>
            <a:off x="5775062" y="3478834"/>
            <a:ext cx="48322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1.2 TeV Dark Matter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872AF-937A-3302-9213-1862803B5946}"/>
              </a:ext>
            </a:extLst>
          </p:cNvPr>
          <p:cNvSpPr txBox="1"/>
          <p:nvPr/>
        </p:nvSpPr>
        <p:spPr>
          <a:xfrm>
            <a:off x="5775061" y="3747623"/>
            <a:ext cx="4563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200" i="1" dirty="0">
                <a:latin typeface="Palatino Linotype" panose="02040502050505030304" pitchFamily="18" charset="0"/>
              </a:rPr>
              <a:t>Източник</a:t>
            </a:r>
            <a:r>
              <a:rPr lang="en-US" sz="1200" i="1" dirty="0">
                <a:latin typeface="Palatino Linotype" panose="02040502050505030304" pitchFamily="18" charset="0"/>
              </a:rPr>
              <a:t>: </a:t>
            </a:r>
            <a:r>
              <a:rPr lang="en-GB" sz="1200" i="1" dirty="0">
                <a:latin typeface="Palatino Linotype" panose="02040502050505030304" pitchFamily="18" charset="0"/>
              </a:rPr>
              <a:t>The Alpha Magnetic Spectrometer (AMS) on the international space station: Part II – Results from the first seven years, The AMS Collaboration, Physics Reports Volume 894, p.1-116 (2021)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2E7AC0-366B-C29A-8B5A-EA32D75AA05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2935" t="1" r="-12526" b="1"/>
          <a:stretch>
            <a:fillRect/>
          </a:stretch>
        </p:blipFill>
        <p:spPr>
          <a:xfrm>
            <a:off x="1074655" y="6372158"/>
            <a:ext cx="4700406" cy="4858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9921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93C18-1E67-0859-C98A-BB08FF373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A6611-D2B9-A50B-F1E2-C5654906D12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u="sng" dirty="0">
                <a:latin typeface="Palatino Linotype" panose="02040502050505030304" pitchFamily="18" charset="0"/>
              </a:rPr>
              <a:t>Ключови експериментални резултати</a:t>
            </a:r>
            <a:r>
              <a:rPr lang="en-US" sz="2800" b="1" i="1" u="sng" dirty="0">
                <a:latin typeface="Palatino Linotype" panose="02040502050505030304" pitchFamily="18" charset="0"/>
              </a:rPr>
              <a:t>: </a:t>
            </a:r>
            <a:r>
              <a:rPr lang="bg-BG" sz="2800" b="1" i="1" u="sng" dirty="0">
                <a:latin typeface="Palatino Linotype" panose="02040502050505030304" pitchFamily="18" charset="0"/>
              </a:rPr>
              <a:t>Антипротонен спектър</a:t>
            </a:r>
            <a:endParaRPr lang="en-US" sz="2800" b="1" i="1" u="sng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FD543-1445-A8CA-4EC0-64EE07288E7C}"/>
              </a:ext>
            </a:extLst>
          </p:cNvPr>
          <p:cNvSpPr txBox="1"/>
          <p:nvPr/>
        </p:nvSpPr>
        <p:spPr>
          <a:xfrm>
            <a:off x="2241440" y="6390348"/>
            <a:ext cx="7709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200" i="1" dirty="0">
                <a:latin typeface="Palatino Linotype" panose="02040502050505030304" pitchFamily="18" charset="0"/>
              </a:rPr>
              <a:t>Източник: </a:t>
            </a:r>
            <a:r>
              <a:rPr lang="en-GB" sz="1200" i="1" dirty="0">
                <a:latin typeface="Palatino Linotype" panose="02040502050505030304" pitchFamily="18" charset="0"/>
              </a:rPr>
              <a:t>The Alpha Magnetic Spectrometer (AMS) on the international space station: Part II – Results from the first seven years, The AMS Collaboration, Physics Reports Volume 894, p.1-116 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BD5EC-1744-82D0-4634-2F1084E1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-3260"/>
          <a:stretch>
            <a:fillRect/>
          </a:stretch>
        </p:blipFill>
        <p:spPr>
          <a:xfrm>
            <a:off x="387133" y="523220"/>
            <a:ext cx="3819525" cy="58731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CA6465-57BE-5959-F626-7B4C35AED847}"/>
              </a:ext>
            </a:extLst>
          </p:cNvPr>
          <p:cNvSpPr txBox="1"/>
          <p:nvPr/>
        </p:nvSpPr>
        <p:spPr>
          <a:xfrm>
            <a:off x="387133" y="6133266"/>
            <a:ext cx="3819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Antiproton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2F54C-118A-5AD6-DD05-955C6718972E}"/>
              </a:ext>
            </a:extLst>
          </p:cNvPr>
          <p:cNvSpPr txBox="1"/>
          <p:nvPr/>
        </p:nvSpPr>
        <p:spPr>
          <a:xfrm>
            <a:off x="4186235" y="2913213"/>
            <a:ext cx="3819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Antiproton and positron fluxes</a:t>
            </a:r>
            <a:r>
              <a:rPr lang="bg-BG" sz="1400" b="1" dirty="0">
                <a:latin typeface="Palatino Linotype" panose="02040502050505030304" pitchFamily="18" charset="0"/>
              </a:rPr>
              <a:t> </a:t>
            </a:r>
            <a:endParaRPr lang="en-US" sz="1400" b="1" dirty="0">
              <a:latin typeface="Palatino Linotype" panose="0204050205050503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605FE0-4A69-6BFE-1BF1-58690862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-8790"/>
          <a:stretch>
            <a:fillRect/>
          </a:stretch>
        </p:blipFill>
        <p:spPr>
          <a:xfrm>
            <a:off x="8096249" y="2943174"/>
            <a:ext cx="3642147" cy="26384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D63346-3159-051C-5394-AAD4D1FB4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0" y="536975"/>
            <a:ext cx="3642174" cy="242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7CF6A-CB73-47C0-46D1-6283DB832720}"/>
              </a:ext>
            </a:extLst>
          </p:cNvPr>
          <p:cNvSpPr txBox="1"/>
          <p:nvPr/>
        </p:nvSpPr>
        <p:spPr>
          <a:xfrm>
            <a:off x="4206657" y="3288026"/>
            <a:ext cx="3880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bg-BG" dirty="0">
                <a:latin typeface="Palatino Linotype" panose="02040502050505030304" pitchFamily="18" charset="0"/>
              </a:rPr>
              <a:t>При високи енергии (над около 100 </a:t>
            </a:r>
            <a:r>
              <a:rPr lang="en-US" dirty="0">
                <a:latin typeface="Palatino Linotype" panose="02040502050505030304" pitchFamily="18" charset="0"/>
              </a:rPr>
              <a:t>GeV</a:t>
            </a:r>
            <a:r>
              <a:rPr lang="bg-BG" dirty="0">
                <a:latin typeface="Palatino Linotype" panose="02040502050505030304" pitchFamily="18" charset="0"/>
              </a:rPr>
              <a:t>) антипротонния поток показва поведение, много подобно на позитронния поток</a:t>
            </a:r>
          </a:p>
          <a:p>
            <a:pPr marL="285750" indent="-285750" algn="just">
              <a:buFontTx/>
              <a:buChar char="-"/>
            </a:pPr>
            <a:r>
              <a:rPr lang="bg-BG" dirty="0">
                <a:latin typeface="Palatino Linotype" panose="02040502050505030304" pitchFamily="18" charset="0"/>
              </a:rPr>
              <a:t>Възможен източник на високо-енергетични позитрони са пулсарите</a:t>
            </a:r>
          </a:p>
          <a:p>
            <a:pPr marL="285750" indent="-285750" algn="just">
              <a:buFontTx/>
              <a:buChar char="-"/>
            </a:pPr>
            <a:r>
              <a:rPr lang="bg-BG" dirty="0">
                <a:latin typeface="Palatino Linotype" panose="02040502050505030304" pitchFamily="18" charset="0"/>
              </a:rPr>
              <a:t>От друга страна, пулсарите не могат да породят високо-енергетични антипротони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6D85F-15DA-D0DC-4B5A-AD992584E70A}"/>
              </a:ext>
            </a:extLst>
          </p:cNvPr>
          <p:cNvSpPr txBox="1"/>
          <p:nvPr/>
        </p:nvSpPr>
        <p:spPr>
          <a:xfrm>
            <a:off x="8096249" y="5339899"/>
            <a:ext cx="3642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alatino Linotype" panose="02040502050505030304" pitchFamily="18" charset="0"/>
              </a:rPr>
              <a:t>Including dark matter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1664-04DB-47C9-D0D0-020386F83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659" y="523220"/>
            <a:ext cx="3880200" cy="239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DC022-0D8E-DBCD-9D45-19BBECC05C2E}"/>
              </a:ext>
            </a:extLst>
          </p:cNvPr>
          <p:cNvSpPr txBox="1"/>
          <p:nvPr/>
        </p:nvSpPr>
        <p:spPr>
          <a:xfrm>
            <a:off x="4206656" y="6066230"/>
            <a:ext cx="7531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b="1" dirty="0">
                <a:latin typeface="Palatino Linotype" panose="02040502050505030304" pitchFamily="18" charset="0"/>
              </a:rPr>
              <a:t>-&gt; Тъмна материя или непознат нов източник</a:t>
            </a:r>
            <a:endParaRPr lang="nb-NO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2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0A083-4DB2-8C76-3E1B-C71DF2C7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65F62-3DE0-A8D1-E095-6D37F8A0A073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i="1" dirty="0">
                <a:latin typeface="Palatino Linotype" panose="02040502050505030304" pitchFamily="18" charset="0"/>
              </a:rPr>
              <a:t>Космически антидеутрони</a:t>
            </a:r>
            <a:endParaRPr lang="en-GB" sz="2800" b="1" i="1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55A00E-463A-BEDF-0096-78E41B2E0515}"/>
                  </a:ext>
                </a:extLst>
              </p:cNvPr>
              <p:cNvSpPr txBox="1"/>
              <p:nvPr/>
            </p:nvSpPr>
            <p:spPr>
              <a:xfrm>
                <a:off x="5596932" y="584775"/>
                <a:ext cx="6137868" cy="4121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2000" b="1" dirty="0">
                    <a:latin typeface="Palatino Linotype" panose="02040502050505030304" pitchFamily="18" charset="0"/>
                  </a:rPr>
                  <a:t>От каналите за анихилация на суперсиметрично неутралино има такъв, в който в крайно състояние се ражда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endParaRPr lang="bg-BG" sz="2000" b="1" dirty="0">
                  <a:latin typeface="Palatino Linotype" panose="02040502050505030304" pitchFamily="18" charset="0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ru-RU" sz="2000" b="1" dirty="0">
                    <a:latin typeface="Palatino Linotype" panose="02040502050505030304" pitchFamily="18" charset="0"/>
                  </a:rPr>
                  <a:t>Съгласно кинематичните пресмятания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ru-RU" sz="2000" b="1" dirty="0">
                    <a:latin typeface="Palatino Linotype" panose="02040502050505030304" pitchFamily="18" charset="0"/>
                  </a:rPr>
                  <a:t>, родени в следствие на анихилация на неутралино, имат ниски енергии </a:t>
                </a:r>
                <a:r>
                  <a:rPr lang="bg-BG" sz="2000" b="1" dirty="0">
                    <a:latin typeface="Palatino Linotype" panose="02040502050505030304" pitchFamily="18" charset="0"/>
                  </a:rPr>
                  <a:t>(под</a:t>
                </a:r>
                <a:r>
                  <a:rPr lang="en-US" sz="2000" b="1" dirty="0">
                    <a:latin typeface="Palatino Linotype" panose="02040502050505030304" pitchFamily="18" charset="0"/>
                  </a:rPr>
                  <a:t> 1-1.5 GeV</a:t>
                </a:r>
                <a:r>
                  <a:rPr lang="bg-BG" sz="2000" b="1" dirty="0">
                    <a:latin typeface="Palatino Linotype" panose="02040502050505030304" pitchFamily="18" charset="0"/>
                  </a:rPr>
                  <a:t>)</a:t>
                </a:r>
                <a:r>
                  <a:rPr lang="en-US" sz="2000" b="1" dirty="0">
                    <a:latin typeface="Palatino Linotype" panose="02040502050505030304" pitchFamily="18" charset="0"/>
                  </a:rPr>
                  <a:t>.</a:t>
                </a:r>
                <a:endParaRPr lang="bg-BG" sz="2000" b="1" dirty="0">
                  <a:latin typeface="Palatino Linotype" panose="02040502050505030304" pitchFamily="18" charset="0"/>
                </a:endParaRPr>
              </a:p>
              <a:p>
                <a:pPr marL="342900" indent="-342900" algn="just">
                  <a:buFontTx/>
                  <a:buChar char="-"/>
                </a:pPr>
                <a:r>
                  <a:rPr lang="bg-BG" sz="2000" b="1" dirty="0">
                    <a:latin typeface="Palatino Linotype" panose="02040502050505030304" pitchFamily="18" charset="0"/>
                  </a:rPr>
                  <a:t>При тези енергии вторични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bg-BG" sz="2000" b="1" dirty="0">
                    <a:latin typeface="Palatino Linotype" panose="02040502050505030304" pitchFamily="18" charset="0"/>
                  </a:rPr>
                  <a:t> няма.</a:t>
                </a:r>
              </a:p>
              <a:p>
                <a:pPr marL="342900" indent="-342900" algn="just">
                  <a:buFontTx/>
                  <a:buChar char="-"/>
                </a:pPr>
                <a:endParaRPr lang="bg-BG" sz="2000" b="1" dirty="0">
                  <a:latin typeface="Palatino Linotype" panose="02040502050505030304" pitchFamily="18" charset="0"/>
                </a:endParaRPr>
              </a:p>
              <a:p>
                <a:pPr algn="just"/>
                <a:r>
                  <a:rPr lang="bg-BG" sz="2000" dirty="0">
                    <a:latin typeface="Palatino Linotype" panose="02040502050505030304" pitchFamily="18" charset="0"/>
                  </a:rPr>
                  <a:t>При това положение </a:t>
                </a:r>
                <a:r>
                  <a:rPr lang="bg-BG" sz="2000" b="1" dirty="0">
                    <a:latin typeface="Palatino Linotype" panose="02040502050505030304" pitchFamily="18" charset="0"/>
                  </a:rPr>
                  <a:t>детектирането на първични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bg-BG" sz="2000" b="1" dirty="0">
                    <a:latin typeface="Palatino Linotype" panose="02040502050505030304" pitchFamily="18" charset="0"/>
                  </a:rPr>
                  <a:t> с енергии под 1-1.5 </a:t>
                </a:r>
                <a:r>
                  <a:rPr lang="en-US" sz="2000" b="1" dirty="0">
                    <a:latin typeface="Palatino Linotype" panose="02040502050505030304" pitchFamily="18" charset="0"/>
                  </a:rPr>
                  <a:t>GeV </a:t>
                </a:r>
                <a:r>
                  <a:rPr lang="bg-BG" sz="2000" b="1" dirty="0">
                    <a:latin typeface="Palatino Linotype" panose="02040502050505030304" pitchFamily="18" charset="0"/>
                  </a:rPr>
                  <a:t>би бил ясно доказателството за съществуването на неутралиното</a:t>
                </a:r>
                <a:r>
                  <a:rPr lang="en-US" sz="2000" b="1" dirty="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55A00E-463A-BEDF-0096-78E41B2E0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932" y="584775"/>
                <a:ext cx="6137868" cy="4121898"/>
              </a:xfrm>
              <a:prstGeom prst="rect">
                <a:avLst/>
              </a:prstGeom>
              <a:blipFill>
                <a:blip r:embed="rId3"/>
                <a:stretch>
                  <a:fillRect l="-1390" t="-888" r="-4568" b="-177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1CD1EA5-68DE-4119-1A6F-862A2706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42" y="521841"/>
            <a:ext cx="5081338" cy="43315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8207FF-D125-74C2-E79F-82C4E7DF5C29}"/>
              </a:ext>
            </a:extLst>
          </p:cNvPr>
          <p:cNvSpPr txBox="1"/>
          <p:nvPr/>
        </p:nvSpPr>
        <p:spPr>
          <a:xfrm>
            <a:off x="363142" y="4853354"/>
            <a:ext cx="5081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200" i="1" dirty="0">
                <a:latin typeface="Palatino Linotype" panose="02040502050505030304" pitchFamily="18" charset="0"/>
              </a:rPr>
              <a:t>Източник</a:t>
            </a:r>
            <a:r>
              <a:rPr lang="nb-NO" sz="1200" i="1" dirty="0">
                <a:latin typeface="Palatino Linotype" panose="02040502050505030304" pitchFamily="18" charset="0"/>
              </a:rPr>
              <a:t>: Serksnyte et al, 2022, Phys. Rev. D 105, 083021</a:t>
            </a:r>
            <a:endParaRPr lang="en-150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55364-3C5D-0543-7230-72AE1FA03962}"/>
              </a:ext>
            </a:extLst>
          </p:cNvPr>
          <p:cNvSpPr txBox="1"/>
          <p:nvPr/>
        </p:nvSpPr>
        <p:spPr>
          <a:xfrm>
            <a:off x="457200" y="5636864"/>
            <a:ext cx="1127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dirty="0">
                <a:latin typeface="Palatino Linotype" panose="02040502050505030304" pitchFamily="18" charset="0"/>
              </a:rPr>
              <a:t>До момента няма потвърждение за детектирани нито първични, нито вторични антидеутрони.</a:t>
            </a:r>
          </a:p>
        </p:txBody>
      </p:sp>
    </p:spTree>
    <p:extLst>
      <p:ext uri="{BB962C8B-B14F-4D97-AF65-F5344CB8AC3E}">
        <p14:creationId xmlns:p14="http://schemas.microsoft.com/office/powerpoint/2010/main" val="297389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3200" b="1" i="1" dirty="0">
            <a:latin typeface="Palatino Linotype" panose="0204050205050503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11017</TotalTime>
  <Words>1136</Words>
  <Application>Microsoft Office PowerPoint</Application>
  <PresentationFormat>Widescreen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Palatino Linotype</vt:lpstr>
      <vt:lpstr>Office Theme</vt:lpstr>
      <vt:lpstr>ИЗСЛЕДВАНЕ НА ЛЕКА АНТИМАТЕРИЯ С ДЕТЕКТОРА AMS-02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Мюонна спектроскопия</dc:title>
  <dc:creator>GENTLE MANNE of LEISURE:</dc:creator>
  <cp:lastModifiedBy>GENTLE MANNE of LEISURE:</cp:lastModifiedBy>
  <cp:revision>507</cp:revision>
  <cp:lastPrinted>2023-03-01T22:12:18Z</cp:lastPrinted>
  <dcterms:created xsi:type="dcterms:W3CDTF">2021-01-23T15:10:13Z</dcterms:created>
  <dcterms:modified xsi:type="dcterms:W3CDTF">2026-04-17T20:56:16Z</dcterms:modified>
</cp:coreProperties>
</file>