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8" r:id="rId4"/>
    <p:sldId id="286" r:id="rId5"/>
    <p:sldId id="287" r:id="rId6"/>
    <p:sldId id="290" r:id="rId7"/>
    <p:sldId id="291" r:id="rId8"/>
    <p:sldId id="292" r:id="rId9"/>
    <p:sldId id="377" r:id="rId10"/>
    <p:sldId id="266" r:id="rId11"/>
    <p:sldId id="374" r:id="rId12"/>
    <p:sldId id="293" r:id="rId13"/>
    <p:sldId id="283" r:id="rId14"/>
    <p:sldId id="375" r:id="rId15"/>
    <p:sldId id="376" r:id="rId16"/>
  </p:sldIdLst>
  <p:sldSz cx="12192000" cy="6858000"/>
  <p:notesSz cx="7772400" cy="10058400"/>
  <p:custDataLst>
    <p:tags r:id="rId19"/>
  </p:custDataLst>
  <p:defaultTextStyle>
    <a:defPPr>
      <a:defRPr lang="en-GB"/>
    </a:defPPr>
    <a:lvl1pPr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009900"/>
    <a:srgbClr val="EC8802"/>
    <a:srgbClr val="A50021"/>
    <a:srgbClr val="CC3399"/>
    <a:srgbClr val="3366CC"/>
    <a:srgbClr val="FF6600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2" autoAdjust="0"/>
    <p:restoredTop sz="92152" autoAdjust="0"/>
  </p:normalViewPr>
  <p:slideViewPr>
    <p:cSldViewPr>
      <p:cViewPr varScale="1">
        <p:scale>
          <a:sx n="55" d="100"/>
          <a:sy n="55" d="100"/>
        </p:scale>
        <p:origin x="460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D4957D1-1890-4CA2-BF81-FD730C14255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935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33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950" y="738188"/>
            <a:ext cx="656431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81538"/>
            <a:ext cx="54244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6727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01700" y="762000"/>
            <a:ext cx="4978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3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bg-BG" sz="2400"/>
              <a:t>Tittle page and out line</a:t>
            </a:r>
          </a:p>
        </p:txBody>
      </p:sp>
    </p:spTree>
    <p:extLst>
      <p:ext uri="{BB962C8B-B14F-4D97-AF65-F5344CB8AC3E}">
        <p14:creationId xmlns:p14="http://schemas.microsoft.com/office/powerpoint/2010/main" val="177702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AAC804-7FD7-4E68-9956-44F604154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5EF36-34D9-4297-9366-B396E44AD8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F92FEF2D-D6FB-4304-82F1-93EADB69B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8188"/>
            <a:ext cx="6564313" cy="3694112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140C474-5207-4446-AAF4-DFA0ED630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2EDD61-92C1-4532-B9B7-31FAA4A11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EF4CA-80CC-44CC-BB77-D40A03C8F7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E9A2A2EC-2C4E-4FEF-A725-60DFC75E1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8188"/>
            <a:ext cx="6564313" cy="3694112"/>
          </a:xfrm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C397BD9-C5AF-41A5-AA4D-934D45384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3125"/>
            <a:ext cx="5381625" cy="4437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A808C-3CCD-814E-9730-70EAB9D87D82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067425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21175"/>
            <a:ext cx="50180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9246"/>
            <a:ext cx="10363200" cy="512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07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5666" y="298450"/>
            <a:ext cx="512384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98450"/>
            <a:ext cx="7933267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252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317690"/>
            <a:ext cx="8549217" cy="512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667" y="1268414"/>
            <a:ext cx="10847917" cy="4968875"/>
          </a:xfr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05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317690"/>
            <a:ext cx="8549217" cy="512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268414"/>
            <a:ext cx="53213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4168" y="1268414"/>
            <a:ext cx="5323417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4168" y="3829050"/>
            <a:ext cx="5323417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300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317690"/>
            <a:ext cx="8549217" cy="5123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23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268414"/>
            <a:ext cx="53213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8" y="1268414"/>
            <a:ext cx="532341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64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946"/>
            <a:ext cx="10972800" cy="5123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71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317690"/>
            <a:ext cx="8549217" cy="5123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60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52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14884"/>
            <a:ext cx="4011084" cy="320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89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47122"/>
            <a:ext cx="7315200" cy="320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487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63553" y="564659"/>
            <a:ext cx="8549217" cy="512384"/>
          </a:xfrm>
          <a:prstGeom prst="rect">
            <a:avLst/>
          </a:prstGeom>
          <a:solidFill>
            <a:srgbClr val="FF9933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bg-BG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268414"/>
            <a:ext cx="1084791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/>
              <a:t>Click to edit the outline text format</a:t>
            </a:r>
          </a:p>
          <a:p>
            <a:pPr lvl="1"/>
            <a:r>
              <a:rPr lang="en-GB" altLang="bg-BG" dirty="0"/>
              <a:t>Second Outline Level</a:t>
            </a:r>
          </a:p>
          <a:p>
            <a:pPr lvl="2"/>
            <a:r>
              <a:rPr lang="en-GB" altLang="bg-BG" dirty="0"/>
              <a:t>Third Outline Level</a:t>
            </a:r>
          </a:p>
          <a:p>
            <a:pPr lvl="3"/>
            <a:r>
              <a:rPr lang="en-GB" altLang="bg-BG" dirty="0"/>
              <a:t>Fourth Outline Level</a:t>
            </a:r>
          </a:p>
          <a:p>
            <a:pPr lvl="4"/>
            <a:r>
              <a:rPr lang="en-GB" altLang="bg-BG" dirty="0"/>
              <a:t>Fifth Outline Level</a:t>
            </a:r>
          </a:p>
          <a:p>
            <a:pPr lvl="4"/>
            <a:r>
              <a:rPr lang="en-GB" altLang="bg-BG" dirty="0"/>
              <a:t>Sixth Outline Level</a:t>
            </a:r>
          </a:p>
          <a:p>
            <a:pPr lvl="4"/>
            <a:r>
              <a:rPr lang="en-GB" altLang="bg-BG" dirty="0"/>
              <a:t>Seventh Outline Level</a:t>
            </a:r>
          </a:p>
          <a:p>
            <a:pPr lvl="4"/>
            <a:r>
              <a:rPr lang="en-GB" altLang="bg-BG" dirty="0"/>
              <a:t>Eighth Outline Level</a:t>
            </a:r>
          </a:p>
          <a:p>
            <a:pPr lvl="4"/>
            <a:r>
              <a:rPr lang="en-GB" altLang="bg-BG" dirty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202250" y="6503988"/>
            <a:ext cx="240450" cy="2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fld id="{73A7FDC1-16AD-4046-94FD-69D1C09180D1}" type="slidenum">
              <a:rPr lang="en-GB" altLang="bg-BG" sz="1600"/>
              <a:pPr algn="r"/>
              <a:t>‹#›</a:t>
            </a:fld>
            <a:endParaRPr lang="en-GB" altLang="bg-BG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B292A-591D-469D-B385-18D39ADEB78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" y="-19368"/>
            <a:ext cx="1380797" cy="14321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2pPr>
      <a:lvl3pPr marL="647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3pPr>
      <a:lvl4pPr marL="8636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4pPr>
      <a:lvl5pPr marL="10795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5pPr>
      <a:lvl6pPr marL="1536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6pPr>
      <a:lvl7pPr marL="19939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7pPr>
      <a:lvl8pPr marL="24511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8pPr>
      <a:lvl9pPr marL="29083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9pPr>
    </p:titleStyle>
    <p:bodyStyle>
      <a:lvl1pPr marL="341313" indent="-341313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hyperlink" Target="http://harp.web.cern.ch/harp/Classified/PICTURES/Pictures/Harp/General/harp_exp_2001.jpg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4" y="1779135"/>
            <a:ext cx="6840537" cy="1570944"/>
          </a:xfrm>
          <a:solidFill>
            <a:srgbClr val="FF9933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dirty="0"/>
              <a:t>Начало на физиката на елементарните частици в катедра „Атомна физика“</a:t>
            </a:r>
            <a:endParaRPr lang="en-GB" altLang="bg-BG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19737" y="4795135"/>
            <a:ext cx="6297389" cy="551433"/>
          </a:xfrm>
          <a:prstGeom prst="rect">
            <a:avLst/>
          </a:prstGeom>
          <a:solidFill>
            <a:srgbClr val="99CC00">
              <a:alpha val="3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bg-BG" altLang="bg-BG" sz="1800" b="1" dirty="0">
                <a:latin typeface="Comic Sans MS" pitchFamily="66" charset="0"/>
              </a:rPr>
              <a:t>Румен Ценов</a:t>
            </a:r>
          </a:p>
          <a:p>
            <a:pPr algn="ctr">
              <a:lnSpc>
                <a:spcPct val="102000"/>
              </a:lnSpc>
            </a:pPr>
            <a:r>
              <a:rPr lang="bg-BG" altLang="bg-BG" sz="1800" b="1" dirty="0">
                <a:latin typeface="Comic Sans MS" pitchFamily="66" charset="0"/>
              </a:rPr>
              <a:t>трудов стаж в катедрата: 01.05.1981 – 01.03.2020 </a:t>
            </a:r>
            <a:r>
              <a:rPr lang="bg-BG" altLang="bg-BG" sz="1800" b="1" dirty="0" err="1">
                <a:latin typeface="Comic Sans MS" pitchFamily="66" charset="0"/>
              </a:rPr>
              <a:t>гг</a:t>
            </a:r>
            <a:r>
              <a:rPr lang="bg-BG" altLang="bg-BG" sz="1800" b="1" dirty="0">
                <a:latin typeface="Comic Sans MS" pitchFamily="66" charset="0"/>
              </a:rPr>
              <a:t>.</a:t>
            </a:r>
            <a:endParaRPr lang="en-US" altLang="bg-BG" sz="1400" b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E:\LOGO_soft.bmp">
            <a:extLst>
              <a:ext uri="{FF2B5EF4-FFF2-40B4-BE49-F238E27FC236}">
                <a16:creationId xmlns:a16="http://schemas.microsoft.com/office/drawing/2014/main" id="{8AAEC665-FB6A-4FC8-9CA5-7E354F7B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84" y="1988840"/>
            <a:ext cx="190500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7">
            <a:extLst>
              <a:ext uri="{FF2B5EF4-FFF2-40B4-BE49-F238E27FC236}">
                <a16:creationId xmlns:a16="http://schemas.microsoft.com/office/drawing/2014/main" id="{4CF7775D-5619-4F2C-A0C9-2B123B132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8008" y="6310042"/>
            <a:ext cx="6335985" cy="323358"/>
          </a:xfrm>
          <a:solidFill>
            <a:schemeClr val="bg1">
              <a:alpha val="86000"/>
            </a:schemeClr>
          </a:solidFill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fr-CH" altLang="en-US" sz="20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search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for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fr-CH" altLang="en-US" sz="2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fr-CH" altLang="en-US" sz="2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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oscillations in CHORUS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98C30566-BB6F-4755-9E78-2006687C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6" y="4484689"/>
            <a:ext cx="184731" cy="3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9ACBE-9110-4B44-8864-675B94ED1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/>
          <a:stretch/>
        </p:blipFill>
        <p:spPr>
          <a:xfrm>
            <a:off x="2022198" y="1472909"/>
            <a:ext cx="6396203" cy="4197338"/>
          </a:xfrm>
          <a:prstGeom prst="rect">
            <a:avLst/>
          </a:prstGeom>
        </p:spPr>
      </p:pic>
      <p:pic>
        <p:nvPicPr>
          <p:cNvPr id="14" name="Picture 3" descr="C:\Documenti\CHORUS\Figure\fascioco2.bmp">
            <a:extLst>
              <a:ext uri="{FF2B5EF4-FFF2-40B4-BE49-F238E27FC236}">
                <a16:creationId xmlns:a16="http://schemas.microsoft.com/office/drawing/2014/main" id="{8A04DE4D-FD9A-4BDB-9C9D-2A0FD2D5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5" y="151871"/>
            <a:ext cx="7848600" cy="10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A2A1D-7523-44FA-B3D3-BFC0BCD86ECF}"/>
              </a:ext>
            </a:extLst>
          </p:cNvPr>
          <p:cNvSpPr txBox="1"/>
          <p:nvPr/>
        </p:nvSpPr>
        <p:spPr>
          <a:xfrm>
            <a:off x="7752184" y="5301209"/>
            <a:ext cx="2672526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1994 – 1998 - 2008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52B4557D-945E-4D4C-B845-E50AD3F2F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5681" y="135872"/>
            <a:ext cx="6411913" cy="512384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r>
              <a:rPr lang="en-US" altLang="en-US" i="1" dirty="0"/>
              <a:t>The HARP experiment at CERN</a:t>
            </a:r>
          </a:p>
        </p:txBody>
      </p:sp>
      <p:pic>
        <p:nvPicPr>
          <p:cNvPr id="315395" name="Picture 3">
            <a:extLst>
              <a:ext uri="{FF2B5EF4-FFF2-40B4-BE49-F238E27FC236}">
                <a16:creationId xmlns:a16="http://schemas.microsoft.com/office/drawing/2014/main" id="{9D022B5E-5CD1-405F-87B4-849A777A50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4" y="980728"/>
            <a:ext cx="4680520" cy="2776134"/>
          </a:xfrm>
          <a:noFill/>
          <a:ln/>
        </p:spPr>
      </p:pic>
      <p:sp>
        <p:nvSpPr>
          <p:cNvPr id="315396" name="Text Box 4" descr="Woven mat">
            <a:extLst>
              <a:ext uri="{FF2B5EF4-FFF2-40B4-BE49-F238E27FC236}">
                <a16:creationId xmlns:a16="http://schemas.microsoft.com/office/drawing/2014/main" id="{38436C7A-1E7B-495C-A33B-C5C83E73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5" y="3767660"/>
            <a:ext cx="1989647" cy="50520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124 physicists</a:t>
            </a:r>
          </a:p>
        </p:txBody>
      </p:sp>
      <p:sp>
        <p:nvSpPr>
          <p:cNvPr id="315397" name="Text Box 5" descr="Woven mat">
            <a:extLst>
              <a:ext uri="{FF2B5EF4-FFF2-40B4-BE49-F238E27FC236}">
                <a16:creationId xmlns:a16="http://schemas.microsoft.com/office/drawing/2014/main" id="{F69E0C04-D719-49E3-B741-3A823F04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128" y="3767660"/>
            <a:ext cx="1766830" cy="50520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24 institutes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63CA294-023A-4707-A20F-A10227FE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60" y="4319950"/>
            <a:ext cx="4368924" cy="15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/>
              <a:t>Systematic study of </a:t>
            </a:r>
            <a:r>
              <a:rPr lang="en-US" altLang="en-US" sz="2000" b="1" i="1" dirty="0" err="1">
                <a:solidFill>
                  <a:srgbClr val="CC3300"/>
                </a:solidFill>
              </a:rPr>
              <a:t>HA</a:t>
            </a:r>
            <a:r>
              <a:rPr lang="en-US" altLang="en-US" sz="2000" b="1" i="1" dirty="0" err="1"/>
              <a:t>d</a:t>
            </a:r>
            <a:r>
              <a:rPr lang="en-US" altLang="en-US" sz="2000" b="1" i="1" dirty="0" err="1">
                <a:solidFill>
                  <a:srgbClr val="CC3300"/>
                </a:solidFill>
              </a:rPr>
              <a:t>R</a:t>
            </a:r>
            <a:r>
              <a:rPr lang="en-US" altLang="en-US" sz="2000" b="1" i="1" dirty="0" err="1"/>
              <a:t>on</a:t>
            </a:r>
            <a:r>
              <a:rPr lang="en-US" altLang="en-US" sz="2000" b="1" i="1" dirty="0">
                <a:solidFill>
                  <a:schemeClr val="tx2"/>
                </a:solidFill>
              </a:rPr>
              <a:t> </a:t>
            </a:r>
            <a:r>
              <a:rPr lang="en-US" altLang="en-US" sz="2000" b="1" i="1" dirty="0">
                <a:solidFill>
                  <a:srgbClr val="CC3300"/>
                </a:solidFill>
              </a:rPr>
              <a:t>P</a:t>
            </a:r>
            <a:r>
              <a:rPr lang="en-US" altLang="en-US" sz="2000" b="1" i="1" dirty="0"/>
              <a:t>roduction:</a:t>
            </a:r>
          </a:p>
          <a:p>
            <a:pPr marL="180975" lvl="1"/>
            <a:r>
              <a:rPr lang="en-US" altLang="en-US" sz="2000" dirty="0">
                <a:solidFill>
                  <a:schemeClr val="tx2"/>
                </a:solidFill>
              </a:rPr>
              <a:t>Beam energy:</a:t>
            </a:r>
            <a:r>
              <a:rPr lang="en-US" alt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2-15 GeV</a:t>
            </a:r>
          </a:p>
          <a:p>
            <a:pPr marL="180975" lvl="1"/>
            <a:r>
              <a:rPr lang="en-US" altLang="en-US" sz="2000" dirty="0">
                <a:solidFill>
                  <a:schemeClr val="tx2"/>
                </a:solidFill>
              </a:rPr>
              <a:t>Target:</a:t>
            </a:r>
            <a:r>
              <a:rPr lang="en-US" alt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from hydrogen to lead</a:t>
            </a:r>
            <a:r>
              <a:rPr lang="es-ES" altLang="en-US" sz="2000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7" name="Picture 4" descr="harp_exp_2001_small">
            <a:hlinkClick r:id="rId5"/>
            <a:extLst>
              <a:ext uri="{FF2B5EF4-FFF2-40B4-BE49-F238E27FC236}">
                <a16:creationId xmlns:a16="http://schemas.microsoft.com/office/drawing/2014/main" id="{A1F9350E-C329-4FD5-B280-45FC65CB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980729"/>
            <a:ext cx="3775076" cy="29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7CFDFF2-EE98-4058-BC31-64198AC0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516" y="3924104"/>
            <a:ext cx="5862984" cy="278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 precise calculation of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neutrino flux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 prediction of neutrino fluxes for the</a:t>
            </a:r>
            <a:r>
              <a:rPr lang="en-US" altLang="en-US" sz="1800" dirty="0"/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MiniBooNE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and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K2K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experiments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Pion/kaon yield for the design of the proton driver of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neutrino factories </a:t>
            </a:r>
            <a:r>
              <a:rPr lang="en-US" altLang="en-US" sz="1800" dirty="0">
                <a:solidFill>
                  <a:schemeClr val="tx2"/>
                </a:solidFill>
              </a:rPr>
              <a:t>and SPL-based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super-beams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Monte Carlo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generators (GEANT4, e.g. for LHC, space applications)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22AE5-FC94-4355-9296-D5E226970152}"/>
              </a:ext>
            </a:extLst>
          </p:cNvPr>
          <p:cNvSpPr txBox="1"/>
          <p:nvPr/>
        </p:nvSpPr>
        <p:spPr>
          <a:xfrm>
            <a:off x="1990450" y="6049028"/>
            <a:ext cx="2595582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2000 – 2004 - 2010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0910D-AD7B-49F5-8747-1A97941469B7}"/>
              </a:ext>
            </a:extLst>
          </p:cNvPr>
          <p:cNvSpPr txBox="1"/>
          <p:nvPr/>
        </p:nvSpPr>
        <p:spPr>
          <a:xfrm>
            <a:off x="3503712" y="1196753"/>
            <a:ext cx="1072538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AA8A-3B6D-4DAE-B56B-2D7365F80EB7}"/>
              </a:ext>
            </a:extLst>
          </p:cNvPr>
          <p:cNvSpPr txBox="1"/>
          <p:nvPr/>
        </p:nvSpPr>
        <p:spPr>
          <a:xfrm>
            <a:off x="5626962" y="404665"/>
            <a:ext cx="93807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82D70-6629-46EB-9FFC-3EC3ABA2CDCE}"/>
              </a:ext>
            </a:extLst>
          </p:cNvPr>
          <p:cNvSpPr txBox="1"/>
          <p:nvPr/>
        </p:nvSpPr>
        <p:spPr>
          <a:xfrm>
            <a:off x="7464153" y="404665"/>
            <a:ext cx="93807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7EF75-B5FE-45BD-A81F-8E33F5E02D3C}"/>
              </a:ext>
            </a:extLst>
          </p:cNvPr>
          <p:cNvSpPr txBox="1"/>
          <p:nvPr/>
        </p:nvSpPr>
        <p:spPr>
          <a:xfrm>
            <a:off x="5735960" y="1907109"/>
            <a:ext cx="1194558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F12DDF-FC31-4B3F-9AE7-D3AFC599C6AF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576251" y="657266"/>
            <a:ext cx="1050711" cy="7920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942B2-DD92-4069-9FB6-926432DE67E7}"/>
              </a:ext>
            </a:extLst>
          </p:cNvPr>
          <p:cNvCxnSpPr>
            <a:stCxn id="3" idx="3"/>
          </p:cNvCxnSpPr>
          <p:nvPr/>
        </p:nvCxnSpPr>
        <p:spPr bwMode="auto">
          <a:xfrm>
            <a:off x="4576251" y="1449354"/>
            <a:ext cx="1050711" cy="611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ADA96D-8F28-405E-ADD4-3AABEDCD96C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 bwMode="auto">
          <a:xfrm>
            <a:off x="6565038" y="657266"/>
            <a:ext cx="8991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BD1E84-90FF-4DE1-BB71-C5890CBD3DD9}"/>
              </a:ext>
            </a:extLst>
          </p:cNvPr>
          <p:cNvSpPr txBox="1"/>
          <p:nvPr/>
        </p:nvSpPr>
        <p:spPr>
          <a:xfrm>
            <a:off x="5593724" y="921147"/>
            <a:ext cx="3932487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hadroproduction experiments at SPS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5EFDE-8EC3-457B-9184-EB4D4C4BEF97}"/>
              </a:ext>
            </a:extLst>
          </p:cNvPr>
          <p:cNvSpPr txBox="1"/>
          <p:nvPr/>
        </p:nvSpPr>
        <p:spPr>
          <a:xfrm>
            <a:off x="4771482" y="2776918"/>
            <a:ext cx="5731056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neutrino oscillation measurements SPS → Gran </a:t>
            </a:r>
            <a:r>
              <a:rPr lang="en-GB" sz="2000" dirty="0" err="1"/>
              <a:t>Sasso</a:t>
            </a:r>
            <a:endParaRPr lang="en-GB" sz="2000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455CABE8-040A-4345-9F4D-4DF8D455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8625" y="141428"/>
            <a:ext cx="1275171" cy="84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B4BC3B-A64C-4122-A6E1-C4A3C68F0F0D}"/>
              </a:ext>
            </a:extLst>
          </p:cNvPr>
          <p:cNvSpPr txBox="1"/>
          <p:nvPr/>
        </p:nvSpPr>
        <p:spPr>
          <a:xfrm>
            <a:off x="2454092" y="5229961"/>
            <a:ext cx="7072119" cy="141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Modernization of education in nuclear and particle physics - Swiss-Bulgarian partnership (BUCHEDU)</a:t>
            </a:r>
            <a:endParaRPr lang="en-GB" b="1" dirty="0"/>
          </a:p>
          <a:p>
            <a:r>
              <a:rPr lang="en-US" dirty="0"/>
              <a:t>				01.10.2005 –31.12.2008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11045-CDC6-47EB-BCC8-1F73286C49F8}"/>
              </a:ext>
            </a:extLst>
          </p:cNvPr>
          <p:cNvSpPr txBox="1"/>
          <p:nvPr/>
        </p:nvSpPr>
        <p:spPr>
          <a:xfrm>
            <a:off x="2454092" y="3563575"/>
            <a:ext cx="6739345" cy="9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Joint Swiss-Bulgarian Project in Neutrino Physics (BUCHNEU)</a:t>
            </a:r>
            <a:r>
              <a:rPr lang="en-US" b="1" dirty="0"/>
              <a:t>  </a:t>
            </a:r>
            <a:r>
              <a:rPr lang="en-US" dirty="0"/>
              <a:t>	01.10.2005 –31.12.2008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ABBADD-590B-4D5C-9AB5-BFE340DC7B57}"/>
              </a:ext>
            </a:extLst>
          </p:cNvPr>
          <p:cNvSpPr txBox="1"/>
          <p:nvPr/>
        </p:nvSpPr>
        <p:spPr>
          <a:xfrm>
            <a:off x="2941091" y="4621513"/>
            <a:ext cx="6739345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Programme SCOPES of the Swiss National Science Foundation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B2160EE-3097-4D79-A7C9-00B6AB24457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041070" y="5071466"/>
            <a:ext cx="859434" cy="526437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0FEE88D-B181-49D3-B74D-A575F2D0FC7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62405" y="4272157"/>
            <a:ext cx="825842" cy="332773"/>
          </a:xfrm>
          <a:prstGeom prst="bentConnector4">
            <a:avLst>
              <a:gd name="adj1" fmla="val 20954"/>
              <a:gd name="adj2" fmla="val 16869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Physics shocker! Neutrinos clocked faster than light - CNET">
            <a:extLst>
              <a:ext uri="{FF2B5EF4-FFF2-40B4-BE49-F238E27FC236}">
                <a16:creationId xmlns:a16="http://schemas.microsoft.com/office/drawing/2014/main" id="{B0684DF1-8DAE-43FC-ADB0-A96F8ABF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90" y="1410227"/>
            <a:ext cx="2513397" cy="1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2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556" y="1922823"/>
            <a:ext cx="1602846" cy="8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29402" y="12032"/>
            <a:ext cx="4260500" cy="996750"/>
          </a:xfrm>
          <a:solidFill>
            <a:schemeClr val="bg2">
              <a:lumMod val="20000"/>
              <a:lumOff val="80000"/>
              <a:alpha val="86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100" dirty="0">
                <a:latin typeface="Times New Roman" charset="0"/>
                <a:ea typeface="ＭＳ Ｐゴシック" charset="0"/>
                <a:cs typeface="Times New Roman" charset="0"/>
              </a:rPr>
              <a:t>The EURO</a:t>
            </a:r>
            <a:r>
              <a:rPr lang="el-GR" sz="3100" dirty="0">
                <a:latin typeface="Times New Roman" charset="0"/>
                <a:ea typeface="ＭＳ Ｐゴシック" charset="0"/>
                <a:cs typeface="Times New Roman" charset="0"/>
              </a:rPr>
              <a:t>ν</a:t>
            </a:r>
            <a:r>
              <a:rPr lang="en-US" sz="3100" dirty="0">
                <a:latin typeface="Times New Roman" charset="0"/>
                <a:ea typeface="ＭＳ Ｐゴシック" charset="0"/>
                <a:cs typeface="Times New Roman" charset="0"/>
              </a:rPr>
              <a:t> project</a:t>
            </a:r>
            <a:b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(FP7 design study, 2008 - 2011)</a:t>
            </a:r>
            <a:endParaRPr lang="en-US" sz="2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4294967295"/>
          </p:nvPr>
        </p:nvSpPr>
        <p:spPr>
          <a:xfrm>
            <a:off x="1526433" y="6165305"/>
            <a:ext cx="2133600" cy="2638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Lund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044" name="Text Box 183"/>
          <p:cNvSpPr txBox="1">
            <a:spLocks noChangeArrowheads="1"/>
          </p:cNvSpPr>
          <p:nvPr/>
        </p:nvSpPr>
        <p:spPr bwMode="auto">
          <a:xfrm>
            <a:off x="1542476" y="1006346"/>
            <a:ext cx="195103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SPL Super-Beam</a:t>
            </a:r>
          </a:p>
        </p:txBody>
      </p:sp>
      <p:sp>
        <p:nvSpPr>
          <p:cNvPr id="40045" name="Text Box 184"/>
          <p:cNvSpPr txBox="1">
            <a:spLocks noChangeArrowheads="1"/>
          </p:cNvSpPr>
          <p:nvPr/>
        </p:nvSpPr>
        <p:spPr bwMode="auto">
          <a:xfrm>
            <a:off x="1542475" y="2973266"/>
            <a:ext cx="203041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Neutrino Factory</a:t>
            </a:r>
          </a:p>
        </p:txBody>
      </p:sp>
      <p:sp>
        <p:nvSpPr>
          <p:cNvPr id="40046" name="Text Box 185"/>
          <p:cNvSpPr txBox="1">
            <a:spLocks noChangeArrowheads="1"/>
          </p:cNvSpPr>
          <p:nvPr/>
        </p:nvSpPr>
        <p:spPr bwMode="auto">
          <a:xfrm>
            <a:off x="1542476" y="4799581"/>
            <a:ext cx="1349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Beta-Beam</a:t>
            </a:r>
          </a:p>
        </p:txBody>
      </p:sp>
      <p:pic>
        <p:nvPicPr>
          <p:cNvPr id="2" name="Image 1" descr="euro-nu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733" y="-10446"/>
            <a:ext cx="1282267" cy="871017"/>
          </a:xfrm>
          <a:prstGeom prst="rect">
            <a:avLst/>
          </a:prstGeom>
        </p:spPr>
      </p:pic>
      <p:pic>
        <p:nvPicPr>
          <p:cNvPr id="18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730" y="1396775"/>
            <a:ext cx="4260499" cy="154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30" y="3339978"/>
            <a:ext cx="3883807" cy="1392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25" y="5169470"/>
            <a:ext cx="3975709" cy="1419201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6905908" y="733456"/>
            <a:ext cx="3619654" cy="2157965"/>
            <a:chOff x="421315" y="1035100"/>
            <a:chExt cx="3754437" cy="2238325"/>
          </a:xfrm>
        </p:grpSpPr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 rot="10800000" flipV="1">
              <a:off x="2743200" y="1035100"/>
              <a:ext cx="292100" cy="32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>
                  <a:solidFill>
                    <a:srgbClr val="008000"/>
                  </a:solidFill>
                  <a:latin typeface="Comic Sans MS" charset="0"/>
                </a:rPr>
                <a:t>p</a:t>
              </a:r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421315" y="1144430"/>
              <a:ext cx="3754437" cy="2128995"/>
              <a:chOff x="176213" y="1144430"/>
              <a:chExt cx="3754437" cy="2128995"/>
            </a:xfrm>
          </p:grpSpPr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V="1">
                <a:off x="3016250" y="1922463"/>
                <a:ext cx="768350" cy="361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V="1">
                <a:off x="176213" y="2284413"/>
                <a:ext cx="2840037" cy="989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3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3343275" y="1373188"/>
                <a:ext cx="587375" cy="587375"/>
              </a:xfrm>
              <a:custGeom>
                <a:avLst/>
                <a:gdLst>
                  <a:gd name="T0" fmla="*/ 2147483647 w 370"/>
                  <a:gd name="T1" fmla="*/ 2147483647 h 370"/>
                  <a:gd name="T2" fmla="*/ 2147483647 w 370"/>
                  <a:gd name="T3" fmla="*/ 2147483647 h 370"/>
                  <a:gd name="T4" fmla="*/ 2147483647 w 370"/>
                  <a:gd name="T5" fmla="*/ 2147483647 h 370"/>
                  <a:gd name="T6" fmla="*/ 2147483647 w 370"/>
                  <a:gd name="T7" fmla="*/ 2147483647 h 370"/>
                  <a:gd name="T8" fmla="*/ 2147483647 w 370"/>
                  <a:gd name="T9" fmla="*/ 2147483647 h 370"/>
                  <a:gd name="T10" fmla="*/ 2147483647 w 370"/>
                  <a:gd name="T11" fmla="*/ 2147483647 h 370"/>
                  <a:gd name="T12" fmla="*/ 2147483647 w 370"/>
                  <a:gd name="T13" fmla="*/ 2147483647 h 370"/>
                  <a:gd name="T14" fmla="*/ 2147483647 w 370"/>
                  <a:gd name="T15" fmla="*/ 2147483647 h 370"/>
                  <a:gd name="T16" fmla="*/ 2147483647 w 370"/>
                  <a:gd name="T17" fmla="*/ 2147483647 h 370"/>
                  <a:gd name="T18" fmla="*/ 2147483647 w 370"/>
                  <a:gd name="T19" fmla="*/ 2147483647 h 370"/>
                  <a:gd name="T20" fmla="*/ 2147483647 w 370"/>
                  <a:gd name="T21" fmla="*/ 2147483647 h 370"/>
                  <a:gd name="T22" fmla="*/ 2147483647 w 370"/>
                  <a:gd name="T23" fmla="*/ 2147483647 h 370"/>
                  <a:gd name="T24" fmla="*/ 2147483647 w 370"/>
                  <a:gd name="T25" fmla="*/ 2147483647 h 370"/>
                  <a:gd name="T26" fmla="*/ 2147483647 w 370"/>
                  <a:gd name="T27" fmla="*/ 2147483647 h 370"/>
                  <a:gd name="T28" fmla="*/ 2147483647 w 370"/>
                  <a:gd name="T29" fmla="*/ 2147483647 h 370"/>
                  <a:gd name="T30" fmla="*/ 2147483647 w 370"/>
                  <a:gd name="T31" fmla="*/ 2147483647 h 370"/>
                  <a:gd name="T32" fmla="*/ 0 w 370"/>
                  <a:gd name="T33" fmla="*/ 2147483647 h 370"/>
                  <a:gd name="T34" fmla="*/ 0 w 370"/>
                  <a:gd name="T35" fmla="*/ 2147483647 h 370"/>
                  <a:gd name="T36" fmla="*/ 2147483647 w 370"/>
                  <a:gd name="T37" fmla="*/ 2147483647 h 370"/>
                  <a:gd name="T38" fmla="*/ 2147483647 w 370"/>
                  <a:gd name="T39" fmla="*/ 2147483647 h 370"/>
                  <a:gd name="T40" fmla="*/ 2147483647 w 370"/>
                  <a:gd name="T41" fmla="*/ 2147483647 h 370"/>
                  <a:gd name="T42" fmla="*/ 2147483647 w 370"/>
                  <a:gd name="T43" fmla="*/ 2147483647 h 370"/>
                  <a:gd name="T44" fmla="*/ 2147483647 w 370"/>
                  <a:gd name="T45" fmla="*/ 2147483647 h 370"/>
                  <a:gd name="T46" fmla="*/ 2147483647 w 370"/>
                  <a:gd name="T47" fmla="*/ 2147483647 h 370"/>
                  <a:gd name="T48" fmla="*/ 2147483647 w 370"/>
                  <a:gd name="T49" fmla="*/ 2147483647 h 370"/>
                  <a:gd name="T50" fmla="*/ 2147483647 w 370"/>
                  <a:gd name="T51" fmla="*/ 0 h 370"/>
                  <a:gd name="T52" fmla="*/ 2147483647 w 370"/>
                  <a:gd name="T53" fmla="*/ 0 h 370"/>
                  <a:gd name="T54" fmla="*/ 2147483647 w 370"/>
                  <a:gd name="T55" fmla="*/ 2147483647 h 370"/>
                  <a:gd name="T56" fmla="*/ 2147483647 w 370"/>
                  <a:gd name="T57" fmla="*/ 2147483647 h 370"/>
                  <a:gd name="T58" fmla="*/ 2147483647 w 370"/>
                  <a:gd name="T59" fmla="*/ 2147483647 h 370"/>
                  <a:gd name="T60" fmla="*/ 2147483647 w 370"/>
                  <a:gd name="T61" fmla="*/ 2147483647 h 370"/>
                  <a:gd name="T62" fmla="*/ 2147483647 w 370"/>
                  <a:gd name="T63" fmla="*/ 2147483647 h 370"/>
                  <a:gd name="T64" fmla="*/ 2147483647 w 370"/>
                  <a:gd name="T65" fmla="*/ 2147483647 h 370"/>
                  <a:gd name="T66" fmla="*/ 2147483647 w 370"/>
                  <a:gd name="T67" fmla="*/ 2147483647 h 370"/>
                  <a:gd name="T68" fmla="*/ 2147483647 w 370"/>
                  <a:gd name="T69" fmla="*/ 2147483647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0"/>
                  <a:gd name="T106" fmla="*/ 0 h 370"/>
                  <a:gd name="T107" fmla="*/ 370 w 370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0" h="370">
                    <a:moveTo>
                      <a:pt x="370" y="184"/>
                    </a:moveTo>
                    <a:lnTo>
                      <a:pt x="370" y="184"/>
                    </a:lnTo>
                    <a:lnTo>
                      <a:pt x="368" y="204"/>
                    </a:lnTo>
                    <a:lnTo>
                      <a:pt x="366" y="222"/>
                    </a:lnTo>
                    <a:lnTo>
                      <a:pt x="362" y="240"/>
                    </a:lnTo>
                    <a:lnTo>
                      <a:pt x="356" y="256"/>
                    </a:lnTo>
                    <a:lnTo>
                      <a:pt x="348" y="274"/>
                    </a:lnTo>
                    <a:lnTo>
                      <a:pt x="338" y="288"/>
                    </a:lnTo>
                    <a:lnTo>
                      <a:pt x="328" y="302"/>
                    </a:lnTo>
                    <a:lnTo>
                      <a:pt x="316" y="316"/>
                    </a:lnTo>
                    <a:lnTo>
                      <a:pt x="302" y="328"/>
                    </a:lnTo>
                    <a:lnTo>
                      <a:pt x="288" y="338"/>
                    </a:lnTo>
                    <a:lnTo>
                      <a:pt x="274" y="348"/>
                    </a:lnTo>
                    <a:lnTo>
                      <a:pt x="256" y="356"/>
                    </a:lnTo>
                    <a:lnTo>
                      <a:pt x="240" y="362"/>
                    </a:lnTo>
                    <a:lnTo>
                      <a:pt x="222" y="366"/>
                    </a:lnTo>
                    <a:lnTo>
                      <a:pt x="204" y="368"/>
                    </a:lnTo>
                    <a:lnTo>
                      <a:pt x="184" y="370"/>
                    </a:lnTo>
                    <a:lnTo>
                      <a:pt x="166" y="368"/>
                    </a:lnTo>
                    <a:lnTo>
                      <a:pt x="148" y="366"/>
                    </a:lnTo>
                    <a:lnTo>
                      <a:pt x="130" y="362"/>
                    </a:lnTo>
                    <a:lnTo>
                      <a:pt x="112" y="356"/>
                    </a:lnTo>
                    <a:lnTo>
                      <a:pt x="96" y="348"/>
                    </a:lnTo>
                    <a:lnTo>
                      <a:pt x="82" y="338"/>
                    </a:lnTo>
                    <a:lnTo>
                      <a:pt x="68" y="328"/>
                    </a:lnTo>
                    <a:lnTo>
                      <a:pt x="54" y="316"/>
                    </a:lnTo>
                    <a:lnTo>
                      <a:pt x="42" y="302"/>
                    </a:lnTo>
                    <a:lnTo>
                      <a:pt x="32" y="288"/>
                    </a:lnTo>
                    <a:lnTo>
                      <a:pt x="22" y="274"/>
                    </a:lnTo>
                    <a:lnTo>
                      <a:pt x="14" y="256"/>
                    </a:lnTo>
                    <a:lnTo>
                      <a:pt x="8" y="240"/>
                    </a:lnTo>
                    <a:lnTo>
                      <a:pt x="4" y="222"/>
                    </a:lnTo>
                    <a:lnTo>
                      <a:pt x="0" y="204"/>
                    </a:lnTo>
                    <a:lnTo>
                      <a:pt x="0" y="184"/>
                    </a:lnTo>
                    <a:lnTo>
                      <a:pt x="0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4" y="54"/>
                    </a:lnTo>
                    <a:lnTo>
                      <a:pt x="68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40" y="8"/>
                    </a:lnTo>
                    <a:lnTo>
                      <a:pt x="256" y="14"/>
                    </a:lnTo>
                    <a:lnTo>
                      <a:pt x="274" y="22"/>
                    </a:lnTo>
                    <a:lnTo>
                      <a:pt x="288" y="32"/>
                    </a:lnTo>
                    <a:lnTo>
                      <a:pt x="302" y="42"/>
                    </a:lnTo>
                    <a:lnTo>
                      <a:pt x="316" y="54"/>
                    </a:lnTo>
                    <a:lnTo>
                      <a:pt x="328" y="68"/>
                    </a:lnTo>
                    <a:lnTo>
                      <a:pt x="338" y="82"/>
                    </a:lnTo>
                    <a:lnTo>
                      <a:pt x="348" y="96"/>
                    </a:lnTo>
                    <a:lnTo>
                      <a:pt x="356" y="112"/>
                    </a:lnTo>
                    <a:lnTo>
                      <a:pt x="362" y="130"/>
                    </a:lnTo>
                    <a:lnTo>
                      <a:pt x="366" y="148"/>
                    </a:lnTo>
                    <a:lnTo>
                      <a:pt x="368" y="166"/>
                    </a:lnTo>
                    <a:lnTo>
                      <a:pt x="370" y="1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H="1">
                <a:off x="2114550" y="1370013"/>
                <a:ext cx="15303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Rectangle 44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Rectangle 45"/>
              <p:cNvSpPr>
                <a:spLocks noChangeArrowheads="1"/>
              </p:cNvSpPr>
              <p:nvPr/>
            </p:nvSpPr>
            <p:spPr bwMode="auto">
              <a:xfrm>
                <a:off x="1067854" y="1144430"/>
                <a:ext cx="1223742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 b="1" dirty="0">
                    <a:solidFill>
                      <a:srgbClr val="0000FF"/>
                    </a:solidFill>
                    <a:latin typeface="Calibri"/>
                  </a:rPr>
                  <a:t>SPL 3.5-5 GeV, 4 MW</a:t>
                </a:r>
                <a:endParaRPr lang="en-US" sz="16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29" name="Rectangle 46"/>
              <p:cNvSpPr>
                <a:spLocks noChangeArrowheads="1"/>
              </p:cNvSpPr>
              <p:nvPr/>
            </p:nvSpPr>
            <p:spPr bwMode="auto">
              <a:xfrm>
                <a:off x="3143250" y="2236788"/>
                <a:ext cx="365669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Target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897630" y="2981105"/>
                <a:ext cx="1990244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 dirty="0">
                    <a:solidFill>
                      <a:srgbClr val="000000"/>
                    </a:solidFill>
                    <a:latin typeface="Calibri"/>
                  </a:rPr>
                  <a:t>~300 MeV </a:t>
                </a:r>
                <a:r>
                  <a:rPr lang="en-US" sz="1050" dirty="0">
                    <a:solidFill>
                      <a:srgbClr val="000000"/>
                    </a:solidFill>
                    <a:latin typeface="Symbol" charset="0"/>
                  </a:rPr>
                  <a:t> n</a:t>
                </a:r>
                <a:r>
                  <a:rPr lang="en-US" sz="1050" baseline="-25000" dirty="0">
                    <a:solidFill>
                      <a:srgbClr val="000000"/>
                    </a:solidFill>
                    <a:latin typeface="Symbol" charset="0"/>
                  </a:rPr>
                  <a:t>m</a:t>
                </a:r>
                <a:r>
                  <a:rPr lang="en-US" sz="1050" dirty="0">
                    <a:solidFill>
                      <a:srgbClr val="000000"/>
                    </a:solidFill>
                    <a:latin typeface="Calibri"/>
                  </a:rPr>
                  <a:t> beam to far detector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1852613" y="2790825"/>
                <a:ext cx="732089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decay tunnel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Rectangle 49"/>
              <p:cNvSpPr>
                <a:spLocks noChangeArrowheads="1"/>
              </p:cNvSpPr>
              <p:nvPr/>
            </p:nvSpPr>
            <p:spPr bwMode="auto">
              <a:xfrm>
                <a:off x="2566988" y="1391570"/>
                <a:ext cx="744886" cy="273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Times New Roman" pitchFamily="-109" charset="0"/>
                  </a:rPr>
                  <a:t>Accumulator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Times New Roman" pitchFamily="-109" charset="0"/>
                  </a:rPr>
                  <a:t>ring</a:t>
                </a:r>
                <a:endParaRPr lang="en-US" sz="1050" strike="sngStrike" dirty="0">
                  <a:solidFill>
                    <a:srgbClr val="000000"/>
                  </a:solidFill>
                  <a:latin typeface="Times New Roman" pitchFamily="-109" charset="0"/>
                </a:endParaRPr>
              </a:p>
            </p:txBody>
          </p:sp>
          <p:sp>
            <p:nvSpPr>
              <p:cNvPr id="33" name="Rectangle 50"/>
              <p:cNvSpPr>
                <a:spLocks noChangeArrowheads="1"/>
              </p:cNvSpPr>
              <p:nvPr/>
            </p:nvSpPr>
            <p:spPr bwMode="auto">
              <a:xfrm>
                <a:off x="2085975" y="1935163"/>
                <a:ext cx="738362" cy="45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Magnetic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horn capture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(collector)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1300163" y="1462088"/>
                <a:ext cx="784791" cy="335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 b="1" dirty="0">
                    <a:solidFill>
                      <a:srgbClr val="FF0000"/>
                    </a:solidFill>
                    <a:latin typeface="Calibri"/>
                  </a:rPr>
                  <a:t>proton driver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 b="1" dirty="0">
                    <a:solidFill>
                      <a:srgbClr val="FF0000"/>
                    </a:solidFill>
                    <a:latin typeface="Calibri"/>
                  </a:rPr>
                  <a:t>50 Hz</a:t>
                </a:r>
                <a:endParaRPr lang="en-US" sz="16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 rot="-1211666">
                <a:off x="1543050" y="2606675"/>
                <a:ext cx="701675" cy="13811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 Box 54"/>
              <p:cNvSpPr txBox="1">
                <a:spLocks noChangeArrowheads="1"/>
              </p:cNvSpPr>
              <p:nvPr/>
            </p:nvSpPr>
            <p:spPr bwMode="auto">
              <a:xfrm>
                <a:off x="2352675" y="2508250"/>
                <a:ext cx="879325" cy="3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400">
                    <a:solidFill>
                      <a:srgbClr val="008000"/>
                    </a:solidFill>
                    <a:latin typeface="Comic Sans MS" charset="0"/>
                  </a:rPr>
                  <a:t>hadrons</a:t>
                </a:r>
              </a:p>
            </p:txBody>
          </p:sp>
          <p:sp>
            <p:nvSpPr>
              <p:cNvPr id="37" name="Text Box 55"/>
              <p:cNvSpPr txBox="1">
                <a:spLocks noChangeArrowheads="1"/>
              </p:cNvSpPr>
              <p:nvPr/>
            </p:nvSpPr>
            <p:spPr bwMode="auto">
              <a:xfrm>
                <a:off x="833438" y="2541588"/>
                <a:ext cx="573962" cy="38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800">
                    <a:solidFill>
                      <a:srgbClr val="008000"/>
                    </a:solidFill>
                    <a:latin typeface="Symbol" charset="0"/>
                  </a:rPr>
                  <a:t>n, m</a:t>
                </a:r>
              </a:p>
            </p:txBody>
          </p:sp>
          <p:sp>
            <p:nvSpPr>
              <p:cNvPr id="38" name="Text Box 57"/>
              <p:cNvSpPr txBox="1">
                <a:spLocks noChangeArrowheads="1"/>
              </p:cNvSpPr>
              <p:nvPr/>
            </p:nvSpPr>
            <p:spPr bwMode="auto">
              <a:xfrm>
                <a:off x="3436938" y="1974850"/>
                <a:ext cx="291109" cy="3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400">
                    <a:solidFill>
                      <a:srgbClr val="008000"/>
                    </a:solidFill>
                    <a:latin typeface="Comic Sans MS" charset="0"/>
                  </a:rPr>
                  <a:t>p</a:t>
                </a:r>
              </a:p>
            </p:txBody>
          </p:sp>
        </p:grpSp>
      </p:grpSp>
      <p:grpSp>
        <p:nvGrpSpPr>
          <p:cNvPr id="40" name="Grouper 39"/>
          <p:cNvGrpSpPr/>
          <p:nvPr/>
        </p:nvGrpSpPr>
        <p:grpSpPr>
          <a:xfrm>
            <a:off x="6995313" y="2836200"/>
            <a:ext cx="3440594" cy="2188182"/>
            <a:chOff x="101296" y="1135814"/>
            <a:chExt cx="8649392" cy="5500926"/>
          </a:xfrm>
        </p:grpSpPr>
        <p:grpSp>
          <p:nvGrpSpPr>
            <p:cNvPr id="41" name="Grouper 40"/>
            <p:cNvGrpSpPr/>
            <p:nvPr/>
          </p:nvGrpSpPr>
          <p:grpSpPr>
            <a:xfrm>
              <a:off x="101296" y="1135814"/>
              <a:ext cx="8649392" cy="5500926"/>
              <a:chOff x="3598865" y="586948"/>
              <a:chExt cx="6722688" cy="4275565"/>
            </a:xfrm>
          </p:grpSpPr>
          <p:sp>
            <p:nvSpPr>
              <p:cNvPr id="46" name="Line 103"/>
              <p:cNvSpPr>
                <a:spLocks noChangeShapeType="1"/>
              </p:cNvSpPr>
              <p:nvPr/>
            </p:nvSpPr>
            <p:spPr bwMode="auto">
              <a:xfrm flipV="1">
                <a:off x="8285163" y="1390650"/>
                <a:ext cx="614362" cy="288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Line 104"/>
              <p:cNvSpPr>
                <a:spLocks noChangeShapeType="1"/>
              </p:cNvSpPr>
              <p:nvPr/>
            </p:nvSpPr>
            <p:spPr bwMode="auto">
              <a:xfrm flipV="1">
                <a:off x="5419725" y="1679575"/>
                <a:ext cx="2865438" cy="995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Line 105"/>
              <p:cNvSpPr>
                <a:spLocks noChangeShapeType="1"/>
              </p:cNvSpPr>
              <p:nvPr/>
            </p:nvSpPr>
            <p:spPr bwMode="auto">
              <a:xfrm flipV="1">
                <a:off x="4843463" y="2665413"/>
                <a:ext cx="606425" cy="211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Line 106"/>
              <p:cNvSpPr>
                <a:spLocks noChangeShapeType="1"/>
              </p:cNvSpPr>
              <p:nvPr/>
            </p:nvSpPr>
            <p:spPr bwMode="auto">
              <a:xfrm flipH="1">
                <a:off x="3862388" y="3043238"/>
                <a:ext cx="496887" cy="171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107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108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109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110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111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112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113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114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115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116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117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118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119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120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121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122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123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24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  <a:close/>
                  </a:path>
                </a:pathLst>
              </a:custGeom>
              <a:solidFill>
                <a:srgbClr val="FF7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27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28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3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29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30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31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32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133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134"/>
              <p:cNvSpPr>
                <a:spLocks/>
              </p:cNvSpPr>
              <p:nvPr/>
            </p:nvSpPr>
            <p:spPr bwMode="auto">
              <a:xfrm>
                <a:off x="8545513" y="952500"/>
                <a:ext cx="469900" cy="468313"/>
              </a:xfrm>
              <a:custGeom>
                <a:avLst/>
                <a:gdLst>
                  <a:gd name="T0" fmla="*/ 2147483647 w 370"/>
                  <a:gd name="T1" fmla="*/ 2147483647 h 370"/>
                  <a:gd name="T2" fmla="*/ 2147483647 w 370"/>
                  <a:gd name="T3" fmla="*/ 2147483647 h 370"/>
                  <a:gd name="T4" fmla="*/ 2147483647 w 370"/>
                  <a:gd name="T5" fmla="*/ 2147483647 h 370"/>
                  <a:gd name="T6" fmla="*/ 2147483647 w 370"/>
                  <a:gd name="T7" fmla="*/ 2147483647 h 370"/>
                  <a:gd name="T8" fmla="*/ 2147483647 w 370"/>
                  <a:gd name="T9" fmla="*/ 2147483647 h 370"/>
                  <a:gd name="T10" fmla="*/ 2147483647 w 370"/>
                  <a:gd name="T11" fmla="*/ 2147483647 h 370"/>
                  <a:gd name="T12" fmla="*/ 2147483647 w 370"/>
                  <a:gd name="T13" fmla="*/ 2147483647 h 370"/>
                  <a:gd name="T14" fmla="*/ 2147483647 w 370"/>
                  <a:gd name="T15" fmla="*/ 2147483647 h 370"/>
                  <a:gd name="T16" fmla="*/ 2147483647 w 370"/>
                  <a:gd name="T17" fmla="*/ 2147483647 h 370"/>
                  <a:gd name="T18" fmla="*/ 2147483647 w 370"/>
                  <a:gd name="T19" fmla="*/ 2147483647 h 370"/>
                  <a:gd name="T20" fmla="*/ 2147483647 w 370"/>
                  <a:gd name="T21" fmla="*/ 2147483647 h 370"/>
                  <a:gd name="T22" fmla="*/ 2147483647 w 370"/>
                  <a:gd name="T23" fmla="*/ 2147483647 h 370"/>
                  <a:gd name="T24" fmla="*/ 2147483647 w 370"/>
                  <a:gd name="T25" fmla="*/ 2147483647 h 370"/>
                  <a:gd name="T26" fmla="*/ 2147483647 w 370"/>
                  <a:gd name="T27" fmla="*/ 2147483647 h 370"/>
                  <a:gd name="T28" fmla="*/ 2147483647 w 370"/>
                  <a:gd name="T29" fmla="*/ 2147483647 h 370"/>
                  <a:gd name="T30" fmla="*/ 2147483647 w 370"/>
                  <a:gd name="T31" fmla="*/ 2147483647 h 370"/>
                  <a:gd name="T32" fmla="*/ 0 w 370"/>
                  <a:gd name="T33" fmla="*/ 2147483647 h 370"/>
                  <a:gd name="T34" fmla="*/ 0 w 370"/>
                  <a:gd name="T35" fmla="*/ 2147483647 h 370"/>
                  <a:gd name="T36" fmla="*/ 2147483647 w 370"/>
                  <a:gd name="T37" fmla="*/ 2147483647 h 370"/>
                  <a:gd name="T38" fmla="*/ 2147483647 w 370"/>
                  <a:gd name="T39" fmla="*/ 2147483647 h 370"/>
                  <a:gd name="T40" fmla="*/ 2147483647 w 370"/>
                  <a:gd name="T41" fmla="*/ 2147483647 h 370"/>
                  <a:gd name="T42" fmla="*/ 2147483647 w 370"/>
                  <a:gd name="T43" fmla="*/ 2147483647 h 370"/>
                  <a:gd name="T44" fmla="*/ 2147483647 w 370"/>
                  <a:gd name="T45" fmla="*/ 2147483647 h 370"/>
                  <a:gd name="T46" fmla="*/ 2147483647 w 370"/>
                  <a:gd name="T47" fmla="*/ 2147483647 h 370"/>
                  <a:gd name="T48" fmla="*/ 2147483647 w 370"/>
                  <a:gd name="T49" fmla="*/ 2147483647 h 370"/>
                  <a:gd name="T50" fmla="*/ 2147483647 w 370"/>
                  <a:gd name="T51" fmla="*/ 0 h 370"/>
                  <a:gd name="T52" fmla="*/ 2147483647 w 370"/>
                  <a:gd name="T53" fmla="*/ 0 h 370"/>
                  <a:gd name="T54" fmla="*/ 2147483647 w 370"/>
                  <a:gd name="T55" fmla="*/ 2147483647 h 370"/>
                  <a:gd name="T56" fmla="*/ 2147483647 w 370"/>
                  <a:gd name="T57" fmla="*/ 2147483647 h 370"/>
                  <a:gd name="T58" fmla="*/ 2147483647 w 370"/>
                  <a:gd name="T59" fmla="*/ 2147483647 h 370"/>
                  <a:gd name="T60" fmla="*/ 2147483647 w 370"/>
                  <a:gd name="T61" fmla="*/ 2147483647 h 370"/>
                  <a:gd name="T62" fmla="*/ 2147483647 w 370"/>
                  <a:gd name="T63" fmla="*/ 2147483647 h 370"/>
                  <a:gd name="T64" fmla="*/ 2147483647 w 370"/>
                  <a:gd name="T65" fmla="*/ 2147483647 h 370"/>
                  <a:gd name="T66" fmla="*/ 2147483647 w 370"/>
                  <a:gd name="T67" fmla="*/ 2147483647 h 370"/>
                  <a:gd name="T68" fmla="*/ 2147483647 w 370"/>
                  <a:gd name="T69" fmla="*/ 2147483647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0"/>
                  <a:gd name="T106" fmla="*/ 0 h 370"/>
                  <a:gd name="T107" fmla="*/ 370 w 370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0" h="370">
                    <a:moveTo>
                      <a:pt x="370" y="184"/>
                    </a:moveTo>
                    <a:lnTo>
                      <a:pt x="370" y="184"/>
                    </a:lnTo>
                    <a:lnTo>
                      <a:pt x="368" y="204"/>
                    </a:lnTo>
                    <a:lnTo>
                      <a:pt x="366" y="222"/>
                    </a:lnTo>
                    <a:lnTo>
                      <a:pt x="362" y="240"/>
                    </a:lnTo>
                    <a:lnTo>
                      <a:pt x="356" y="256"/>
                    </a:lnTo>
                    <a:lnTo>
                      <a:pt x="348" y="274"/>
                    </a:lnTo>
                    <a:lnTo>
                      <a:pt x="338" y="288"/>
                    </a:lnTo>
                    <a:lnTo>
                      <a:pt x="328" y="302"/>
                    </a:lnTo>
                    <a:lnTo>
                      <a:pt x="316" y="316"/>
                    </a:lnTo>
                    <a:lnTo>
                      <a:pt x="302" y="328"/>
                    </a:lnTo>
                    <a:lnTo>
                      <a:pt x="288" y="338"/>
                    </a:lnTo>
                    <a:lnTo>
                      <a:pt x="274" y="348"/>
                    </a:lnTo>
                    <a:lnTo>
                      <a:pt x="256" y="356"/>
                    </a:lnTo>
                    <a:lnTo>
                      <a:pt x="240" y="362"/>
                    </a:lnTo>
                    <a:lnTo>
                      <a:pt x="222" y="366"/>
                    </a:lnTo>
                    <a:lnTo>
                      <a:pt x="204" y="368"/>
                    </a:lnTo>
                    <a:lnTo>
                      <a:pt x="184" y="370"/>
                    </a:lnTo>
                    <a:lnTo>
                      <a:pt x="166" y="368"/>
                    </a:lnTo>
                    <a:lnTo>
                      <a:pt x="148" y="366"/>
                    </a:lnTo>
                    <a:lnTo>
                      <a:pt x="130" y="362"/>
                    </a:lnTo>
                    <a:lnTo>
                      <a:pt x="112" y="356"/>
                    </a:lnTo>
                    <a:lnTo>
                      <a:pt x="96" y="348"/>
                    </a:lnTo>
                    <a:lnTo>
                      <a:pt x="82" y="338"/>
                    </a:lnTo>
                    <a:lnTo>
                      <a:pt x="68" y="328"/>
                    </a:lnTo>
                    <a:lnTo>
                      <a:pt x="54" y="316"/>
                    </a:lnTo>
                    <a:lnTo>
                      <a:pt x="42" y="302"/>
                    </a:lnTo>
                    <a:lnTo>
                      <a:pt x="32" y="288"/>
                    </a:lnTo>
                    <a:lnTo>
                      <a:pt x="22" y="274"/>
                    </a:lnTo>
                    <a:lnTo>
                      <a:pt x="14" y="256"/>
                    </a:lnTo>
                    <a:lnTo>
                      <a:pt x="8" y="240"/>
                    </a:lnTo>
                    <a:lnTo>
                      <a:pt x="4" y="222"/>
                    </a:lnTo>
                    <a:lnTo>
                      <a:pt x="0" y="204"/>
                    </a:lnTo>
                    <a:lnTo>
                      <a:pt x="0" y="184"/>
                    </a:lnTo>
                    <a:lnTo>
                      <a:pt x="0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4" y="54"/>
                    </a:lnTo>
                    <a:lnTo>
                      <a:pt x="68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40" y="8"/>
                    </a:lnTo>
                    <a:lnTo>
                      <a:pt x="256" y="14"/>
                    </a:lnTo>
                    <a:lnTo>
                      <a:pt x="274" y="22"/>
                    </a:lnTo>
                    <a:lnTo>
                      <a:pt x="288" y="32"/>
                    </a:lnTo>
                    <a:lnTo>
                      <a:pt x="302" y="42"/>
                    </a:lnTo>
                    <a:lnTo>
                      <a:pt x="316" y="54"/>
                    </a:lnTo>
                    <a:lnTo>
                      <a:pt x="328" y="68"/>
                    </a:lnTo>
                    <a:lnTo>
                      <a:pt x="338" y="82"/>
                    </a:lnTo>
                    <a:lnTo>
                      <a:pt x="348" y="96"/>
                    </a:lnTo>
                    <a:lnTo>
                      <a:pt x="356" y="112"/>
                    </a:lnTo>
                    <a:lnTo>
                      <a:pt x="362" y="130"/>
                    </a:lnTo>
                    <a:lnTo>
                      <a:pt x="366" y="148"/>
                    </a:lnTo>
                    <a:lnTo>
                      <a:pt x="368" y="166"/>
                    </a:lnTo>
                    <a:lnTo>
                      <a:pt x="370" y="1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Line 135"/>
              <p:cNvSpPr>
                <a:spLocks noChangeShapeType="1"/>
              </p:cNvSpPr>
              <p:nvPr/>
            </p:nvSpPr>
            <p:spPr bwMode="auto">
              <a:xfrm flipH="1">
                <a:off x="7564438" y="949325"/>
                <a:ext cx="1222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Rectangle 136"/>
              <p:cNvSpPr>
                <a:spLocks noChangeArrowheads="1"/>
              </p:cNvSpPr>
              <p:nvPr/>
            </p:nvSpPr>
            <p:spPr bwMode="auto">
              <a:xfrm>
                <a:off x="6761163" y="909638"/>
                <a:ext cx="946150" cy="80962"/>
              </a:xfrm>
              <a:prstGeom prst="rect">
                <a:avLst/>
              </a:pr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137"/>
              <p:cNvSpPr>
                <a:spLocks noChangeArrowheads="1"/>
              </p:cNvSpPr>
              <p:nvPr/>
            </p:nvSpPr>
            <p:spPr bwMode="auto">
              <a:xfrm>
                <a:off x="6761163" y="909638"/>
                <a:ext cx="946150" cy="809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Line 138"/>
              <p:cNvSpPr>
                <a:spLocks noChangeShapeType="1"/>
              </p:cNvSpPr>
              <p:nvPr/>
            </p:nvSpPr>
            <p:spPr bwMode="auto">
              <a:xfrm>
                <a:off x="5767388" y="4008438"/>
                <a:ext cx="2241550" cy="420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Line 139"/>
              <p:cNvSpPr>
                <a:spLocks noChangeShapeType="1"/>
              </p:cNvSpPr>
              <p:nvPr/>
            </p:nvSpPr>
            <p:spPr bwMode="auto">
              <a:xfrm>
                <a:off x="3916363" y="3656013"/>
                <a:ext cx="1011237" cy="193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140"/>
              <p:cNvSpPr>
                <a:spLocks noChangeShapeType="1"/>
              </p:cNvSpPr>
              <p:nvPr/>
            </p:nvSpPr>
            <p:spPr bwMode="auto">
              <a:xfrm flipH="1">
                <a:off x="4948238" y="4611688"/>
                <a:ext cx="239712" cy="250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141"/>
              <p:cNvSpPr>
                <a:spLocks/>
              </p:cNvSpPr>
              <p:nvPr/>
            </p:nvSpPr>
            <p:spPr bwMode="auto">
              <a:xfrm>
                <a:off x="5751513" y="4008438"/>
                <a:ext cx="42862" cy="68262"/>
              </a:xfrm>
              <a:custGeom>
                <a:avLst/>
                <a:gdLst>
                  <a:gd name="T0" fmla="*/ 0 w 34"/>
                  <a:gd name="T1" fmla="*/ 0 h 54"/>
                  <a:gd name="T2" fmla="*/ 0 w 34"/>
                  <a:gd name="T3" fmla="*/ 0 h 54"/>
                  <a:gd name="T4" fmla="*/ 2147483647 w 34"/>
                  <a:gd name="T5" fmla="*/ 2147483647 h 54"/>
                  <a:gd name="T6" fmla="*/ 2147483647 w 34"/>
                  <a:gd name="T7" fmla="*/ 2147483647 h 54"/>
                  <a:gd name="T8" fmla="*/ 2147483647 w 34"/>
                  <a:gd name="T9" fmla="*/ 2147483647 h 54"/>
                  <a:gd name="T10" fmla="*/ 2147483647 w 34"/>
                  <a:gd name="T11" fmla="*/ 2147483647 h 54"/>
                  <a:gd name="T12" fmla="*/ 2147483647 w 34"/>
                  <a:gd name="T13" fmla="*/ 2147483647 h 54"/>
                  <a:gd name="T14" fmla="*/ 2147483647 w 34"/>
                  <a:gd name="T15" fmla="*/ 2147483647 h 54"/>
                  <a:gd name="T16" fmla="*/ 2147483647 w 34"/>
                  <a:gd name="T17" fmla="*/ 2147483647 h 54"/>
                  <a:gd name="T18" fmla="*/ 2147483647 w 34"/>
                  <a:gd name="T19" fmla="*/ 2147483647 h 54"/>
                  <a:gd name="T20" fmla="*/ 2147483647 w 34"/>
                  <a:gd name="T21" fmla="*/ 2147483647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54"/>
                  <a:gd name="T35" fmla="*/ 34 w 34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54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20" y="8"/>
                    </a:lnTo>
                    <a:lnTo>
                      <a:pt x="26" y="14"/>
                    </a:lnTo>
                    <a:lnTo>
                      <a:pt x="30" y="20"/>
                    </a:lnTo>
                    <a:lnTo>
                      <a:pt x="34" y="28"/>
                    </a:lnTo>
                    <a:lnTo>
                      <a:pt x="34" y="36"/>
                    </a:lnTo>
                    <a:lnTo>
                      <a:pt x="34" y="46"/>
                    </a:lnTo>
                    <a:lnTo>
                      <a:pt x="30" y="54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142"/>
              <p:cNvSpPr>
                <a:spLocks/>
              </p:cNvSpPr>
              <p:nvPr/>
            </p:nvSpPr>
            <p:spPr bwMode="auto">
              <a:xfrm>
                <a:off x="5072063" y="4637088"/>
                <a:ext cx="79375" cy="30162"/>
              </a:xfrm>
              <a:custGeom>
                <a:avLst/>
                <a:gdLst>
                  <a:gd name="T0" fmla="*/ 0 w 62"/>
                  <a:gd name="T1" fmla="*/ 0 h 24"/>
                  <a:gd name="T2" fmla="*/ 0 w 62"/>
                  <a:gd name="T3" fmla="*/ 0 h 24"/>
                  <a:gd name="T4" fmla="*/ 2147483647 w 62"/>
                  <a:gd name="T5" fmla="*/ 2147483647 h 24"/>
                  <a:gd name="T6" fmla="*/ 2147483647 w 62"/>
                  <a:gd name="T7" fmla="*/ 2147483647 h 24"/>
                  <a:gd name="T8" fmla="*/ 2147483647 w 62"/>
                  <a:gd name="T9" fmla="*/ 2147483647 h 24"/>
                  <a:gd name="T10" fmla="*/ 2147483647 w 62"/>
                  <a:gd name="T11" fmla="*/ 2147483647 h 24"/>
                  <a:gd name="T12" fmla="*/ 2147483647 w 62"/>
                  <a:gd name="T13" fmla="*/ 2147483647 h 24"/>
                  <a:gd name="T14" fmla="*/ 2147483647 w 62"/>
                  <a:gd name="T15" fmla="*/ 2147483647 h 24"/>
                  <a:gd name="T16" fmla="*/ 2147483647 w 62"/>
                  <a:gd name="T17" fmla="*/ 2147483647 h 24"/>
                  <a:gd name="T18" fmla="*/ 2147483647 w 62"/>
                  <a:gd name="T19" fmla="*/ 2147483647 h 24"/>
                  <a:gd name="T20" fmla="*/ 2147483647 w 62"/>
                  <a:gd name="T21" fmla="*/ 2147483647 h 24"/>
                  <a:gd name="T22" fmla="*/ 2147483647 w 62"/>
                  <a:gd name="T23" fmla="*/ 2147483647 h 24"/>
                  <a:gd name="T24" fmla="*/ 2147483647 w 62"/>
                  <a:gd name="T25" fmla="*/ 214748364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24"/>
                  <a:gd name="T41" fmla="*/ 62 w 6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0" y="22"/>
                    </a:lnTo>
                    <a:lnTo>
                      <a:pt x="26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6" y="20"/>
                    </a:lnTo>
                    <a:lnTo>
                      <a:pt x="62" y="14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Line 143"/>
              <p:cNvSpPr>
                <a:spLocks noChangeShapeType="1"/>
              </p:cNvSpPr>
              <p:nvPr/>
            </p:nvSpPr>
            <p:spPr bwMode="auto">
              <a:xfrm flipH="1" flipV="1">
                <a:off x="4953000" y="4270375"/>
                <a:ext cx="119063" cy="366713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Line 144"/>
              <p:cNvSpPr>
                <a:spLocks noChangeShapeType="1"/>
              </p:cNvSpPr>
              <p:nvPr/>
            </p:nvSpPr>
            <p:spPr bwMode="auto">
              <a:xfrm flipH="1">
                <a:off x="5135563" y="4075113"/>
                <a:ext cx="657225" cy="595312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4829175" y="3841750"/>
                <a:ext cx="55563" cy="60325"/>
              </a:xfrm>
              <a:custGeom>
                <a:avLst/>
                <a:gdLst>
                  <a:gd name="T0" fmla="*/ 2147483647 w 44"/>
                  <a:gd name="T1" fmla="*/ 2147483647 h 48"/>
                  <a:gd name="T2" fmla="*/ 2147483647 w 44"/>
                  <a:gd name="T3" fmla="*/ 2147483647 h 48"/>
                  <a:gd name="T4" fmla="*/ 0 w 44"/>
                  <a:gd name="T5" fmla="*/ 2147483647 h 48"/>
                  <a:gd name="T6" fmla="*/ 0 w 44"/>
                  <a:gd name="T7" fmla="*/ 2147483647 h 48"/>
                  <a:gd name="T8" fmla="*/ 2147483647 w 44"/>
                  <a:gd name="T9" fmla="*/ 2147483647 h 48"/>
                  <a:gd name="T10" fmla="*/ 2147483647 w 44"/>
                  <a:gd name="T11" fmla="*/ 2147483647 h 48"/>
                  <a:gd name="T12" fmla="*/ 2147483647 w 44"/>
                  <a:gd name="T13" fmla="*/ 2147483647 h 48"/>
                  <a:gd name="T14" fmla="*/ 2147483647 w 44"/>
                  <a:gd name="T15" fmla="*/ 2147483647 h 48"/>
                  <a:gd name="T16" fmla="*/ 2147483647 w 44"/>
                  <a:gd name="T17" fmla="*/ 2147483647 h 48"/>
                  <a:gd name="T18" fmla="*/ 2147483647 w 44"/>
                  <a:gd name="T19" fmla="*/ 2147483647 h 48"/>
                  <a:gd name="T20" fmla="*/ 2147483647 w 44"/>
                  <a:gd name="T21" fmla="*/ 2147483647 h 48"/>
                  <a:gd name="T22" fmla="*/ 2147483647 w 44"/>
                  <a:gd name="T23" fmla="*/ 0 h 48"/>
                  <a:gd name="T24" fmla="*/ 2147483647 w 44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8"/>
                  <a:gd name="T41" fmla="*/ 44 w 44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8">
                    <a:moveTo>
                      <a:pt x="2" y="48"/>
                    </a:moveTo>
                    <a:lnTo>
                      <a:pt x="2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4" y="0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Line 146"/>
              <p:cNvSpPr>
                <a:spLocks noChangeShapeType="1"/>
              </p:cNvSpPr>
              <p:nvPr/>
            </p:nvSpPr>
            <p:spPr bwMode="auto">
              <a:xfrm>
                <a:off x="4830763" y="3902075"/>
                <a:ext cx="122237" cy="36830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Line 147"/>
              <p:cNvSpPr>
                <a:spLocks noChangeShapeType="1"/>
              </p:cNvSpPr>
              <p:nvPr/>
            </p:nvSpPr>
            <p:spPr bwMode="auto">
              <a:xfrm flipH="1" flipV="1">
                <a:off x="4884738" y="3841750"/>
                <a:ext cx="871537" cy="16510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4037013" y="2830513"/>
                <a:ext cx="931862" cy="323850"/>
              </a:xfrm>
              <a:custGeom>
                <a:avLst/>
                <a:gdLst>
                  <a:gd name="T0" fmla="*/ 0 w 734"/>
                  <a:gd name="T1" fmla="*/ 2147483647 h 256"/>
                  <a:gd name="T2" fmla="*/ 2147483647 w 734"/>
                  <a:gd name="T3" fmla="*/ 0 h 256"/>
                  <a:gd name="T4" fmla="*/ 0 w 734"/>
                  <a:gd name="T5" fmla="*/ 2147483647 h 256"/>
                  <a:gd name="T6" fmla="*/ 0 60000 65536"/>
                  <a:gd name="T7" fmla="*/ 0 60000 65536"/>
                  <a:gd name="T8" fmla="*/ 0 60000 65536"/>
                  <a:gd name="T9" fmla="*/ 0 w 734"/>
                  <a:gd name="T10" fmla="*/ 0 h 256"/>
                  <a:gd name="T11" fmla="*/ 734 w 734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4" h="256">
                    <a:moveTo>
                      <a:pt x="0" y="256"/>
                    </a:moveTo>
                    <a:lnTo>
                      <a:pt x="734" y="0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3F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149"/>
              <p:cNvSpPr>
                <a:spLocks noChangeShapeType="1"/>
              </p:cNvSpPr>
              <p:nvPr/>
            </p:nvSpPr>
            <p:spPr bwMode="auto">
              <a:xfrm flipV="1">
                <a:off x="4037013" y="2830513"/>
                <a:ext cx="931862" cy="3238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V="1">
                <a:off x="4037013" y="2830513"/>
                <a:ext cx="931862" cy="323850"/>
              </a:xfrm>
              <a:prstGeom prst="line">
                <a:avLst/>
              </a:prstGeom>
              <a:noFill/>
              <a:ln w="47625">
                <a:solidFill>
                  <a:srgbClr val="3F1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51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52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53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54"/>
              <p:cNvSpPr>
                <a:spLocks/>
              </p:cNvSpPr>
              <p:nvPr/>
            </p:nvSpPr>
            <p:spPr bwMode="auto">
              <a:xfrm>
                <a:off x="3721100" y="3214688"/>
                <a:ext cx="204788" cy="444500"/>
              </a:xfrm>
              <a:custGeom>
                <a:avLst/>
                <a:gdLst>
                  <a:gd name="T0" fmla="*/ 2147483647 w 162"/>
                  <a:gd name="T1" fmla="*/ 2147483647 h 350"/>
                  <a:gd name="T2" fmla="*/ 2147483647 w 162"/>
                  <a:gd name="T3" fmla="*/ 2147483647 h 350"/>
                  <a:gd name="T4" fmla="*/ 2147483647 w 162"/>
                  <a:gd name="T5" fmla="*/ 2147483647 h 350"/>
                  <a:gd name="T6" fmla="*/ 2147483647 w 162"/>
                  <a:gd name="T7" fmla="*/ 2147483647 h 350"/>
                  <a:gd name="T8" fmla="*/ 2147483647 w 162"/>
                  <a:gd name="T9" fmla="*/ 2147483647 h 350"/>
                  <a:gd name="T10" fmla="*/ 2147483647 w 162"/>
                  <a:gd name="T11" fmla="*/ 2147483647 h 350"/>
                  <a:gd name="T12" fmla="*/ 2147483647 w 162"/>
                  <a:gd name="T13" fmla="*/ 2147483647 h 350"/>
                  <a:gd name="T14" fmla="*/ 2147483647 w 162"/>
                  <a:gd name="T15" fmla="*/ 2147483647 h 350"/>
                  <a:gd name="T16" fmla="*/ 2147483647 w 162"/>
                  <a:gd name="T17" fmla="*/ 2147483647 h 350"/>
                  <a:gd name="T18" fmla="*/ 2147483647 w 162"/>
                  <a:gd name="T19" fmla="*/ 2147483647 h 350"/>
                  <a:gd name="T20" fmla="*/ 2147483647 w 162"/>
                  <a:gd name="T21" fmla="*/ 2147483647 h 350"/>
                  <a:gd name="T22" fmla="*/ 2147483647 w 162"/>
                  <a:gd name="T23" fmla="*/ 2147483647 h 350"/>
                  <a:gd name="T24" fmla="*/ 2147483647 w 162"/>
                  <a:gd name="T25" fmla="*/ 2147483647 h 350"/>
                  <a:gd name="T26" fmla="*/ 2147483647 w 162"/>
                  <a:gd name="T27" fmla="*/ 2147483647 h 350"/>
                  <a:gd name="T28" fmla="*/ 2147483647 w 162"/>
                  <a:gd name="T29" fmla="*/ 2147483647 h 350"/>
                  <a:gd name="T30" fmla="*/ 2147483647 w 162"/>
                  <a:gd name="T31" fmla="*/ 2147483647 h 350"/>
                  <a:gd name="T32" fmla="*/ 2147483647 w 162"/>
                  <a:gd name="T33" fmla="*/ 2147483647 h 350"/>
                  <a:gd name="T34" fmla="*/ 0 w 162"/>
                  <a:gd name="T35" fmla="*/ 2147483647 h 350"/>
                  <a:gd name="T36" fmla="*/ 0 w 162"/>
                  <a:gd name="T37" fmla="*/ 2147483647 h 350"/>
                  <a:gd name="T38" fmla="*/ 2147483647 w 162"/>
                  <a:gd name="T39" fmla="*/ 2147483647 h 350"/>
                  <a:gd name="T40" fmla="*/ 2147483647 w 162"/>
                  <a:gd name="T41" fmla="*/ 2147483647 h 350"/>
                  <a:gd name="T42" fmla="*/ 2147483647 w 162"/>
                  <a:gd name="T43" fmla="*/ 2147483647 h 350"/>
                  <a:gd name="T44" fmla="*/ 2147483647 w 162"/>
                  <a:gd name="T45" fmla="*/ 2147483647 h 350"/>
                  <a:gd name="T46" fmla="*/ 2147483647 w 162"/>
                  <a:gd name="T47" fmla="*/ 2147483647 h 350"/>
                  <a:gd name="T48" fmla="*/ 2147483647 w 162"/>
                  <a:gd name="T49" fmla="*/ 2147483647 h 350"/>
                  <a:gd name="T50" fmla="*/ 2147483647 w 162"/>
                  <a:gd name="T51" fmla="*/ 2147483647 h 350"/>
                  <a:gd name="T52" fmla="*/ 2147483647 w 162"/>
                  <a:gd name="T53" fmla="*/ 0 h 3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350"/>
                  <a:gd name="T83" fmla="*/ 162 w 162"/>
                  <a:gd name="T84" fmla="*/ 350 h 3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350">
                    <a:moveTo>
                      <a:pt x="162" y="350"/>
                    </a:moveTo>
                    <a:lnTo>
                      <a:pt x="162" y="350"/>
                    </a:lnTo>
                    <a:lnTo>
                      <a:pt x="144" y="348"/>
                    </a:lnTo>
                    <a:lnTo>
                      <a:pt x="128" y="342"/>
                    </a:lnTo>
                    <a:lnTo>
                      <a:pt x="112" y="338"/>
                    </a:lnTo>
                    <a:lnTo>
                      <a:pt x="98" y="330"/>
                    </a:lnTo>
                    <a:lnTo>
                      <a:pt x="84" y="322"/>
                    </a:lnTo>
                    <a:lnTo>
                      <a:pt x="70" y="312"/>
                    </a:lnTo>
                    <a:lnTo>
                      <a:pt x="58" y="302"/>
                    </a:lnTo>
                    <a:lnTo>
                      <a:pt x="46" y="290"/>
                    </a:lnTo>
                    <a:lnTo>
                      <a:pt x="36" y="278"/>
                    </a:lnTo>
                    <a:lnTo>
                      <a:pt x="28" y="264"/>
                    </a:lnTo>
                    <a:lnTo>
                      <a:pt x="20" y="250"/>
                    </a:lnTo>
                    <a:lnTo>
                      <a:pt x="12" y="236"/>
                    </a:lnTo>
                    <a:lnTo>
                      <a:pt x="8" y="220"/>
                    </a:lnTo>
                    <a:lnTo>
                      <a:pt x="4" y="204"/>
                    </a:lnTo>
                    <a:lnTo>
                      <a:pt x="2" y="186"/>
                    </a:lnTo>
                    <a:lnTo>
                      <a:pt x="0" y="168"/>
                    </a:lnTo>
                    <a:lnTo>
                      <a:pt x="2" y="140"/>
                    </a:lnTo>
                    <a:lnTo>
                      <a:pt x="8" y="114"/>
                    </a:lnTo>
                    <a:lnTo>
                      <a:pt x="18" y="88"/>
                    </a:lnTo>
                    <a:lnTo>
                      <a:pt x="32" y="66"/>
                    </a:lnTo>
                    <a:lnTo>
                      <a:pt x="48" y="46"/>
                    </a:lnTo>
                    <a:lnTo>
                      <a:pt x="68" y="26"/>
                    </a:lnTo>
                    <a:lnTo>
                      <a:pt x="90" y="12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55"/>
              <p:cNvSpPr>
                <a:spLocks/>
              </p:cNvSpPr>
              <p:nvPr/>
            </p:nvSpPr>
            <p:spPr bwMode="auto">
              <a:xfrm>
                <a:off x="4808538" y="2341563"/>
                <a:ext cx="336550" cy="493712"/>
              </a:xfrm>
              <a:custGeom>
                <a:avLst/>
                <a:gdLst>
                  <a:gd name="T0" fmla="*/ 2147483647 w 266"/>
                  <a:gd name="T1" fmla="*/ 2147483647 h 390"/>
                  <a:gd name="T2" fmla="*/ 2147483647 w 266"/>
                  <a:gd name="T3" fmla="*/ 2147483647 h 390"/>
                  <a:gd name="T4" fmla="*/ 2147483647 w 266"/>
                  <a:gd name="T5" fmla="*/ 2147483647 h 390"/>
                  <a:gd name="T6" fmla="*/ 2147483647 w 266"/>
                  <a:gd name="T7" fmla="*/ 2147483647 h 390"/>
                  <a:gd name="T8" fmla="*/ 2147483647 w 266"/>
                  <a:gd name="T9" fmla="*/ 2147483647 h 390"/>
                  <a:gd name="T10" fmla="*/ 2147483647 w 266"/>
                  <a:gd name="T11" fmla="*/ 2147483647 h 390"/>
                  <a:gd name="T12" fmla="*/ 2147483647 w 266"/>
                  <a:gd name="T13" fmla="*/ 2147483647 h 390"/>
                  <a:gd name="T14" fmla="*/ 2147483647 w 266"/>
                  <a:gd name="T15" fmla="*/ 2147483647 h 390"/>
                  <a:gd name="T16" fmla="*/ 2147483647 w 266"/>
                  <a:gd name="T17" fmla="*/ 2147483647 h 390"/>
                  <a:gd name="T18" fmla="*/ 2147483647 w 266"/>
                  <a:gd name="T19" fmla="*/ 2147483647 h 390"/>
                  <a:gd name="T20" fmla="*/ 2147483647 w 266"/>
                  <a:gd name="T21" fmla="*/ 2147483647 h 390"/>
                  <a:gd name="T22" fmla="*/ 2147483647 w 266"/>
                  <a:gd name="T23" fmla="*/ 2147483647 h 390"/>
                  <a:gd name="T24" fmla="*/ 2147483647 w 266"/>
                  <a:gd name="T25" fmla="*/ 2147483647 h 390"/>
                  <a:gd name="T26" fmla="*/ 2147483647 w 266"/>
                  <a:gd name="T27" fmla="*/ 2147483647 h 390"/>
                  <a:gd name="T28" fmla="*/ 2147483647 w 266"/>
                  <a:gd name="T29" fmla="*/ 2147483647 h 390"/>
                  <a:gd name="T30" fmla="*/ 2147483647 w 266"/>
                  <a:gd name="T31" fmla="*/ 2147483647 h 390"/>
                  <a:gd name="T32" fmla="*/ 2147483647 w 266"/>
                  <a:gd name="T33" fmla="*/ 2147483647 h 390"/>
                  <a:gd name="T34" fmla="*/ 2147483647 w 266"/>
                  <a:gd name="T35" fmla="*/ 2147483647 h 390"/>
                  <a:gd name="T36" fmla="*/ 2147483647 w 266"/>
                  <a:gd name="T37" fmla="*/ 2147483647 h 390"/>
                  <a:gd name="T38" fmla="*/ 2147483647 w 266"/>
                  <a:gd name="T39" fmla="*/ 2147483647 h 390"/>
                  <a:gd name="T40" fmla="*/ 2147483647 w 266"/>
                  <a:gd name="T41" fmla="*/ 2147483647 h 390"/>
                  <a:gd name="T42" fmla="*/ 2147483647 w 266"/>
                  <a:gd name="T43" fmla="*/ 2147483647 h 390"/>
                  <a:gd name="T44" fmla="*/ 2147483647 w 266"/>
                  <a:gd name="T45" fmla="*/ 2147483647 h 390"/>
                  <a:gd name="T46" fmla="*/ 2147483647 w 266"/>
                  <a:gd name="T47" fmla="*/ 2147483647 h 390"/>
                  <a:gd name="T48" fmla="*/ 2147483647 w 266"/>
                  <a:gd name="T49" fmla="*/ 2147483647 h 390"/>
                  <a:gd name="T50" fmla="*/ 2147483647 w 266"/>
                  <a:gd name="T51" fmla="*/ 2147483647 h 390"/>
                  <a:gd name="T52" fmla="*/ 2147483647 w 266"/>
                  <a:gd name="T53" fmla="*/ 2147483647 h 390"/>
                  <a:gd name="T54" fmla="*/ 2147483647 w 266"/>
                  <a:gd name="T55" fmla="*/ 2147483647 h 390"/>
                  <a:gd name="T56" fmla="*/ 2147483647 w 266"/>
                  <a:gd name="T57" fmla="*/ 2147483647 h 390"/>
                  <a:gd name="T58" fmla="*/ 2147483647 w 266"/>
                  <a:gd name="T59" fmla="*/ 2147483647 h 390"/>
                  <a:gd name="T60" fmla="*/ 2147483647 w 266"/>
                  <a:gd name="T61" fmla="*/ 0 h 390"/>
                  <a:gd name="T62" fmla="*/ 2147483647 w 266"/>
                  <a:gd name="T63" fmla="*/ 0 h 390"/>
                  <a:gd name="T64" fmla="*/ 2147483647 w 266"/>
                  <a:gd name="T65" fmla="*/ 0 h 390"/>
                  <a:gd name="T66" fmla="*/ 2147483647 w 266"/>
                  <a:gd name="T67" fmla="*/ 2147483647 h 390"/>
                  <a:gd name="T68" fmla="*/ 0 w 266"/>
                  <a:gd name="T69" fmla="*/ 2147483647 h 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6"/>
                  <a:gd name="T106" fmla="*/ 0 h 390"/>
                  <a:gd name="T107" fmla="*/ 266 w 266"/>
                  <a:gd name="T108" fmla="*/ 390 h 3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6" h="390">
                    <a:moveTo>
                      <a:pt x="130" y="390"/>
                    </a:moveTo>
                    <a:lnTo>
                      <a:pt x="130" y="390"/>
                    </a:lnTo>
                    <a:lnTo>
                      <a:pt x="150" y="382"/>
                    </a:lnTo>
                    <a:lnTo>
                      <a:pt x="166" y="372"/>
                    </a:lnTo>
                    <a:lnTo>
                      <a:pt x="184" y="362"/>
                    </a:lnTo>
                    <a:lnTo>
                      <a:pt x="198" y="348"/>
                    </a:lnTo>
                    <a:lnTo>
                      <a:pt x="212" y="336"/>
                    </a:lnTo>
                    <a:lnTo>
                      <a:pt x="224" y="320"/>
                    </a:lnTo>
                    <a:lnTo>
                      <a:pt x="236" y="304"/>
                    </a:lnTo>
                    <a:lnTo>
                      <a:pt x="244" y="288"/>
                    </a:lnTo>
                    <a:lnTo>
                      <a:pt x="252" y="270"/>
                    </a:lnTo>
                    <a:lnTo>
                      <a:pt x="258" y="252"/>
                    </a:lnTo>
                    <a:lnTo>
                      <a:pt x="262" y="232"/>
                    </a:lnTo>
                    <a:lnTo>
                      <a:pt x="264" y="214"/>
                    </a:lnTo>
                    <a:lnTo>
                      <a:pt x="266" y="194"/>
                    </a:lnTo>
                    <a:lnTo>
                      <a:pt x="264" y="174"/>
                    </a:lnTo>
                    <a:lnTo>
                      <a:pt x="260" y="154"/>
                    </a:lnTo>
                    <a:lnTo>
                      <a:pt x="254" y="134"/>
                    </a:lnTo>
                    <a:lnTo>
                      <a:pt x="246" y="116"/>
                    </a:lnTo>
                    <a:lnTo>
                      <a:pt x="238" y="98"/>
                    </a:lnTo>
                    <a:lnTo>
                      <a:pt x="226" y="80"/>
                    </a:lnTo>
                    <a:lnTo>
                      <a:pt x="214" y="66"/>
                    </a:lnTo>
                    <a:lnTo>
                      <a:pt x="200" y="52"/>
                    </a:lnTo>
                    <a:lnTo>
                      <a:pt x="186" y="40"/>
                    </a:lnTo>
                    <a:lnTo>
                      <a:pt x="170" y="28"/>
                    </a:lnTo>
                    <a:lnTo>
                      <a:pt x="152" y="20"/>
                    </a:lnTo>
                    <a:lnTo>
                      <a:pt x="134" y="12"/>
                    </a:lnTo>
                    <a:lnTo>
                      <a:pt x="116" y="6"/>
                    </a:lnTo>
                    <a:lnTo>
                      <a:pt x="98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56"/>
              <p:cNvSpPr>
                <a:spLocks/>
              </p:cNvSpPr>
              <p:nvPr/>
            </p:nvSpPr>
            <p:spPr bwMode="auto">
              <a:xfrm>
                <a:off x="3705225" y="2674938"/>
                <a:ext cx="336550" cy="495300"/>
              </a:xfrm>
              <a:custGeom>
                <a:avLst/>
                <a:gdLst>
                  <a:gd name="T0" fmla="*/ 2147483647 w 266"/>
                  <a:gd name="T1" fmla="*/ 0 h 390"/>
                  <a:gd name="T2" fmla="*/ 2147483647 w 266"/>
                  <a:gd name="T3" fmla="*/ 0 h 390"/>
                  <a:gd name="T4" fmla="*/ 2147483647 w 266"/>
                  <a:gd name="T5" fmla="*/ 2147483647 h 390"/>
                  <a:gd name="T6" fmla="*/ 2147483647 w 266"/>
                  <a:gd name="T7" fmla="*/ 2147483647 h 390"/>
                  <a:gd name="T8" fmla="*/ 2147483647 w 266"/>
                  <a:gd name="T9" fmla="*/ 2147483647 h 390"/>
                  <a:gd name="T10" fmla="*/ 2147483647 w 266"/>
                  <a:gd name="T11" fmla="*/ 2147483647 h 390"/>
                  <a:gd name="T12" fmla="*/ 2147483647 w 266"/>
                  <a:gd name="T13" fmla="*/ 2147483647 h 390"/>
                  <a:gd name="T14" fmla="*/ 2147483647 w 266"/>
                  <a:gd name="T15" fmla="*/ 2147483647 h 390"/>
                  <a:gd name="T16" fmla="*/ 2147483647 w 266"/>
                  <a:gd name="T17" fmla="*/ 2147483647 h 390"/>
                  <a:gd name="T18" fmla="*/ 2147483647 w 266"/>
                  <a:gd name="T19" fmla="*/ 2147483647 h 390"/>
                  <a:gd name="T20" fmla="*/ 2147483647 w 266"/>
                  <a:gd name="T21" fmla="*/ 2147483647 h 390"/>
                  <a:gd name="T22" fmla="*/ 2147483647 w 266"/>
                  <a:gd name="T23" fmla="*/ 2147483647 h 390"/>
                  <a:gd name="T24" fmla="*/ 2147483647 w 266"/>
                  <a:gd name="T25" fmla="*/ 2147483647 h 390"/>
                  <a:gd name="T26" fmla="*/ 0 w 266"/>
                  <a:gd name="T27" fmla="*/ 2147483647 h 390"/>
                  <a:gd name="T28" fmla="*/ 0 w 266"/>
                  <a:gd name="T29" fmla="*/ 2147483647 h 390"/>
                  <a:gd name="T30" fmla="*/ 2147483647 w 266"/>
                  <a:gd name="T31" fmla="*/ 2147483647 h 390"/>
                  <a:gd name="T32" fmla="*/ 2147483647 w 266"/>
                  <a:gd name="T33" fmla="*/ 2147483647 h 390"/>
                  <a:gd name="T34" fmla="*/ 2147483647 w 266"/>
                  <a:gd name="T35" fmla="*/ 2147483647 h 390"/>
                  <a:gd name="T36" fmla="*/ 2147483647 w 266"/>
                  <a:gd name="T37" fmla="*/ 2147483647 h 390"/>
                  <a:gd name="T38" fmla="*/ 2147483647 w 266"/>
                  <a:gd name="T39" fmla="*/ 2147483647 h 390"/>
                  <a:gd name="T40" fmla="*/ 2147483647 w 266"/>
                  <a:gd name="T41" fmla="*/ 2147483647 h 390"/>
                  <a:gd name="T42" fmla="*/ 2147483647 w 266"/>
                  <a:gd name="T43" fmla="*/ 2147483647 h 390"/>
                  <a:gd name="T44" fmla="*/ 2147483647 w 266"/>
                  <a:gd name="T45" fmla="*/ 2147483647 h 390"/>
                  <a:gd name="T46" fmla="*/ 2147483647 w 266"/>
                  <a:gd name="T47" fmla="*/ 2147483647 h 390"/>
                  <a:gd name="T48" fmla="*/ 2147483647 w 266"/>
                  <a:gd name="T49" fmla="*/ 2147483647 h 390"/>
                  <a:gd name="T50" fmla="*/ 2147483647 w 266"/>
                  <a:gd name="T51" fmla="*/ 2147483647 h 390"/>
                  <a:gd name="T52" fmla="*/ 2147483647 w 266"/>
                  <a:gd name="T53" fmla="*/ 2147483647 h 390"/>
                  <a:gd name="T54" fmla="*/ 2147483647 w 266"/>
                  <a:gd name="T55" fmla="*/ 2147483647 h 390"/>
                  <a:gd name="T56" fmla="*/ 2147483647 w 266"/>
                  <a:gd name="T57" fmla="*/ 2147483647 h 390"/>
                  <a:gd name="T58" fmla="*/ 2147483647 w 266"/>
                  <a:gd name="T59" fmla="*/ 2147483647 h 390"/>
                  <a:gd name="T60" fmla="*/ 2147483647 w 266"/>
                  <a:gd name="T61" fmla="*/ 2147483647 h 390"/>
                  <a:gd name="T62" fmla="*/ 2147483647 w 266"/>
                  <a:gd name="T63" fmla="*/ 2147483647 h 390"/>
                  <a:gd name="T64" fmla="*/ 2147483647 w 266"/>
                  <a:gd name="T65" fmla="*/ 2147483647 h 390"/>
                  <a:gd name="T66" fmla="*/ 2147483647 w 266"/>
                  <a:gd name="T67" fmla="*/ 2147483647 h 390"/>
                  <a:gd name="T68" fmla="*/ 2147483647 w 266"/>
                  <a:gd name="T69" fmla="*/ 2147483647 h 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6"/>
                  <a:gd name="T106" fmla="*/ 0 h 390"/>
                  <a:gd name="T107" fmla="*/ 266 w 266"/>
                  <a:gd name="T108" fmla="*/ 390 h 3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6" h="390">
                    <a:moveTo>
                      <a:pt x="136" y="0"/>
                    </a:moveTo>
                    <a:lnTo>
                      <a:pt x="136" y="0"/>
                    </a:lnTo>
                    <a:lnTo>
                      <a:pt x="116" y="8"/>
                    </a:lnTo>
                    <a:lnTo>
                      <a:pt x="98" y="18"/>
                    </a:lnTo>
                    <a:lnTo>
                      <a:pt x="82" y="28"/>
                    </a:lnTo>
                    <a:lnTo>
                      <a:pt x="66" y="40"/>
                    </a:lnTo>
                    <a:lnTo>
                      <a:pt x="54" y="54"/>
                    </a:lnTo>
                    <a:lnTo>
                      <a:pt x="40" y="68"/>
                    </a:lnTo>
                    <a:lnTo>
                      <a:pt x="30" y="84"/>
                    </a:lnTo>
                    <a:lnTo>
                      <a:pt x="20" y="102"/>
                    </a:lnTo>
                    <a:lnTo>
                      <a:pt x="14" y="120"/>
                    </a:lnTo>
                    <a:lnTo>
                      <a:pt x="8" y="138"/>
                    </a:lnTo>
                    <a:lnTo>
                      <a:pt x="4" y="156"/>
                    </a:lnTo>
                    <a:lnTo>
                      <a:pt x="0" y="176"/>
                    </a:lnTo>
                    <a:lnTo>
                      <a:pt x="0" y="196"/>
                    </a:lnTo>
                    <a:lnTo>
                      <a:pt x="2" y="216"/>
                    </a:lnTo>
                    <a:lnTo>
                      <a:pt x="6" y="236"/>
                    </a:lnTo>
                    <a:lnTo>
                      <a:pt x="12" y="254"/>
                    </a:lnTo>
                    <a:lnTo>
                      <a:pt x="20" y="274"/>
                    </a:lnTo>
                    <a:lnTo>
                      <a:pt x="28" y="292"/>
                    </a:lnTo>
                    <a:lnTo>
                      <a:pt x="40" y="308"/>
                    </a:lnTo>
                    <a:lnTo>
                      <a:pt x="52" y="324"/>
                    </a:lnTo>
                    <a:lnTo>
                      <a:pt x="66" y="338"/>
                    </a:lnTo>
                    <a:lnTo>
                      <a:pt x="80" y="350"/>
                    </a:lnTo>
                    <a:lnTo>
                      <a:pt x="96" y="360"/>
                    </a:lnTo>
                    <a:lnTo>
                      <a:pt x="114" y="370"/>
                    </a:lnTo>
                    <a:lnTo>
                      <a:pt x="130" y="378"/>
                    </a:lnTo>
                    <a:lnTo>
                      <a:pt x="150" y="384"/>
                    </a:lnTo>
                    <a:lnTo>
                      <a:pt x="168" y="388"/>
                    </a:lnTo>
                    <a:lnTo>
                      <a:pt x="188" y="390"/>
                    </a:lnTo>
                    <a:lnTo>
                      <a:pt x="206" y="390"/>
                    </a:lnTo>
                    <a:lnTo>
                      <a:pt x="226" y="388"/>
                    </a:lnTo>
                    <a:lnTo>
                      <a:pt x="246" y="384"/>
                    </a:lnTo>
                    <a:lnTo>
                      <a:pt x="266" y="3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57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58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59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60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61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5784850" y="2273300"/>
                <a:ext cx="166688" cy="244475"/>
              </a:xfrm>
              <a:custGeom>
                <a:avLst/>
                <a:gdLst>
                  <a:gd name="T0" fmla="*/ 2147483647 w 132"/>
                  <a:gd name="T1" fmla="*/ 2147483647 h 194"/>
                  <a:gd name="T2" fmla="*/ 2147483647 w 132"/>
                  <a:gd name="T3" fmla="*/ 2147483647 h 194"/>
                  <a:gd name="T4" fmla="*/ 2147483647 w 132"/>
                  <a:gd name="T5" fmla="*/ 2147483647 h 194"/>
                  <a:gd name="T6" fmla="*/ 2147483647 w 132"/>
                  <a:gd name="T7" fmla="*/ 2147483647 h 194"/>
                  <a:gd name="T8" fmla="*/ 2147483647 w 132"/>
                  <a:gd name="T9" fmla="*/ 2147483647 h 194"/>
                  <a:gd name="T10" fmla="*/ 2147483647 w 132"/>
                  <a:gd name="T11" fmla="*/ 2147483647 h 194"/>
                  <a:gd name="T12" fmla="*/ 2147483647 w 132"/>
                  <a:gd name="T13" fmla="*/ 2147483647 h 194"/>
                  <a:gd name="T14" fmla="*/ 2147483647 w 132"/>
                  <a:gd name="T15" fmla="*/ 2147483647 h 194"/>
                  <a:gd name="T16" fmla="*/ 2147483647 w 132"/>
                  <a:gd name="T17" fmla="*/ 2147483647 h 194"/>
                  <a:gd name="T18" fmla="*/ 2147483647 w 132"/>
                  <a:gd name="T19" fmla="*/ 2147483647 h 194"/>
                  <a:gd name="T20" fmla="*/ 2147483647 w 132"/>
                  <a:gd name="T21" fmla="*/ 2147483647 h 194"/>
                  <a:gd name="T22" fmla="*/ 2147483647 w 132"/>
                  <a:gd name="T23" fmla="*/ 2147483647 h 194"/>
                  <a:gd name="T24" fmla="*/ 2147483647 w 132"/>
                  <a:gd name="T25" fmla="*/ 2147483647 h 194"/>
                  <a:gd name="T26" fmla="*/ 2147483647 w 132"/>
                  <a:gd name="T27" fmla="*/ 2147483647 h 194"/>
                  <a:gd name="T28" fmla="*/ 2147483647 w 132"/>
                  <a:gd name="T29" fmla="*/ 2147483647 h 194"/>
                  <a:gd name="T30" fmla="*/ 2147483647 w 132"/>
                  <a:gd name="T31" fmla="*/ 2147483647 h 194"/>
                  <a:gd name="T32" fmla="*/ 2147483647 w 132"/>
                  <a:gd name="T33" fmla="*/ 0 h 194"/>
                  <a:gd name="T34" fmla="*/ 2147483647 w 132"/>
                  <a:gd name="T35" fmla="*/ 0 h 194"/>
                  <a:gd name="T36" fmla="*/ 0 w 132"/>
                  <a:gd name="T37" fmla="*/ 2147483647 h 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194"/>
                  <a:gd name="T59" fmla="*/ 132 w 132"/>
                  <a:gd name="T60" fmla="*/ 194 h 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194">
                    <a:moveTo>
                      <a:pt x="64" y="194"/>
                    </a:moveTo>
                    <a:lnTo>
                      <a:pt x="64" y="194"/>
                    </a:lnTo>
                    <a:lnTo>
                      <a:pt x="84" y="186"/>
                    </a:lnTo>
                    <a:lnTo>
                      <a:pt x="98" y="174"/>
                    </a:lnTo>
                    <a:lnTo>
                      <a:pt x="112" y="160"/>
                    </a:lnTo>
                    <a:lnTo>
                      <a:pt x="122" y="144"/>
                    </a:lnTo>
                    <a:lnTo>
                      <a:pt x="128" y="126"/>
                    </a:lnTo>
                    <a:lnTo>
                      <a:pt x="132" y="106"/>
                    </a:lnTo>
                    <a:lnTo>
                      <a:pt x="132" y="88"/>
                    </a:lnTo>
                    <a:lnTo>
                      <a:pt x="126" y="68"/>
                    </a:lnTo>
                    <a:lnTo>
                      <a:pt x="118" y="48"/>
                    </a:lnTo>
                    <a:lnTo>
                      <a:pt x="106" y="34"/>
                    </a:lnTo>
                    <a:lnTo>
                      <a:pt x="92" y="20"/>
                    </a:lnTo>
                    <a:lnTo>
                      <a:pt x="76" y="10"/>
                    </a:lnTo>
                    <a:lnTo>
                      <a:pt x="58" y="4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5233988" y="2439988"/>
                <a:ext cx="168275" cy="246062"/>
              </a:xfrm>
              <a:custGeom>
                <a:avLst/>
                <a:gdLst>
                  <a:gd name="T0" fmla="*/ 2147483647 w 132"/>
                  <a:gd name="T1" fmla="*/ 0 h 194"/>
                  <a:gd name="T2" fmla="*/ 2147483647 w 132"/>
                  <a:gd name="T3" fmla="*/ 0 h 194"/>
                  <a:gd name="T4" fmla="*/ 2147483647 w 132"/>
                  <a:gd name="T5" fmla="*/ 2147483647 h 194"/>
                  <a:gd name="T6" fmla="*/ 2147483647 w 132"/>
                  <a:gd name="T7" fmla="*/ 2147483647 h 194"/>
                  <a:gd name="T8" fmla="*/ 2147483647 w 132"/>
                  <a:gd name="T9" fmla="*/ 2147483647 h 194"/>
                  <a:gd name="T10" fmla="*/ 2147483647 w 132"/>
                  <a:gd name="T11" fmla="*/ 2147483647 h 194"/>
                  <a:gd name="T12" fmla="*/ 2147483647 w 132"/>
                  <a:gd name="T13" fmla="*/ 2147483647 h 194"/>
                  <a:gd name="T14" fmla="*/ 0 w 132"/>
                  <a:gd name="T15" fmla="*/ 2147483647 h 194"/>
                  <a:gd name="T16" fmla="*/ 0 w 132"/>
                  <a:gd name="T17" fmla="*/ 2147483647 h 194"/>
                  <a:gd name="T18" fmla="*/ 2147483647 w 132"/>
                  <a:gd name="T19" fmla="*/ 2147483647 h 194"/>
                  <a:gd name="T20" fmla="*/ 2147483647 w 132"/>
                  <a:gd name="T21" fmla="*/ 2147483647 h 194"/>
                  <a:gd name="T22" fmla="*/ 2147483647 w 132"/>
                  <a:gd name="T23" fmla="*/ 2147483647 h 194"/>
                  <a:gd name="T24" fmla="*/ 2147483647 w 132"/>
                  <a:gd name="T25" fmla="*/ 2147483647 h 194"/>
                  <a:gd name="T26" fmla="*/ 2147483647 w 132"/>
                  <a:gd name="T27" fmla="*/ 2147483647 h 194"/>
                  <a:gd name="T28" fmla="*/ 2147483647 w 132"/>
                  <a:gd name="T29" fmla="*/ 2147483647 h 194"/>
                  <a:gd name="T30" fmla="*/ 2147483647 w 132"/>
                  <a:gd name="T31" fmla="*/ 2147483647 h 194"/>
                  <a:gd name="T32" fmla="*/ 2147483647 w 132"/>
                  <a:gd name="T33" fmla="*/ 2147483647 h 194"/>
                  <a:gd name="T34" fmla="*/ 2147483647 w 132"/>
                  <a:gd name="T35" fmla="*/ 2147483647 h 194"/>
                  <a:gd name="T36" fmla="*/ 2147483647 w 132"/>
                  <a:gd name="T37" fmla="*/ 2147483647 h 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194"/>
                  <a:gd name="T59" fmla="*/ 132 w 132"/>
                  <a:gd name="T60" fmla="*/ 194 h 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194">
                    <a:moveTo>
                      <a:pt x="66" y="0"/>
                    </a:moveTo>
                    <a:lnTo>
                      <a:pt x="66" y="0"/>
                    </a:lnTo>
                    <a:lnTo>
                      <a:pt x="48" y="8"/>
                    </a:lnTo>
                    <a:lnTo>
                      <a:pt x="32" y="20"/>
                    </a:lnTo>
                    <a:lnTo>
                      <a:pt x="18" y="34"/>
                    </a:lnTo>
                    <a:lnTo>
                      <a:pt x="8" y="52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4" y="128"/>
                    </a:lnTo>
                    <a:lnTo>
                      <a:pt x="12" y="146"/>
                    </a:lnTo>
                    <a:lnTo>
                      <a:pt x="24" y="162"/>
                    </a:lnTo>
                    <a:lnTo>
                      <a:pt x="38" y="174"/>
                    </a:lnTo>
                    <a:lnTo>
                      <a:pt x="56" y="186"/>
                    </a:lnTo>
                    <a:lnTo>
                      <a:pt x="74" y="192"/>
                    </a:lnTo>
                    <a:lnTo>
                      <a:pt x="92" y="194"/>
                    </a:lnTo>
                    <a:lnTo>
                      <a:pt x="112" y="194"/>
                    </a:lnTo>
                    <a:lnTo>
                      <a:pt x="132" y="1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66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67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Rectangle 168"/>
              <p:cNvSpPr>
                <a:spLocks noChangeArrowheads="1"/>
              </p:cNvSpPr>
              <p:nvPr/>
            </p:nvSpPr>
            <p:spPr bwMode="auto">
              <a:xfrm>
                <a:off x="6791325" y="586948"/>
                <a:ext cx="1328035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5 GeV?, 4 MW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Rectangle 169"/>
              <p:cNvSpPr>
                <a:spLocks noChangeArrowheads="1"/>
              </p:cNvSpPr>
              <p:nvPr/>
            </p:nvSpPr>
            <p:spPr bwMode="auto">
              <a:xfrm>
                <a:off x="8386760" y="1639889"/>
                <a:ext cx="601376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Target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Rectangle 170"/>
              <p:cNvSpPr>
                <a:spLocks noChangeArrowheads="1"/>
              </p:cNvSpPr>
              <p:nvPr/>
            </p:nvSpPr>
            <p:spPr bwMode="auto">
              <a:xfrm>
                <a:off x="6261101" y="2430464"/>
                <a:ext cx="1353093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Linac </a:t>
                </a:r>
                <a:r>
                  <a:rPr lang="en-US" sz="90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 </a:t>
                </a: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2 GeV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Rectangle 171"/>
              <p:cNvSpPr>
                <a:spLocks noChangeArrowheads="1"/>
              </p:cNvSpPr>
              <p:nvPr/>
            </p:nvSpPr>
            <p:spPr bwMode="auto">
              <a:xfrm>
                <a:off x="3598865" y="1703487"/>
                <a:ext cx="1728955" cy="54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Recirculating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 err="1">
                    <a:solidFill>
                      <a:srgbClr val="000000"/>
                    </a:solidFill>
                    <a:latin typeface="Calibri"/>
                  </a:rPr>
                  <a:t>Linacs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2 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 50 GeV</a:t>
                </a:r>
                <a:endParaRPr lang="en-US" sz="1200" dirty="0">
                  <a:solidFill>
                    <a:prstClr val="black"/>
                  </a:solidFill>
                  <a:latin typeface="Calibri"/>
                  <a:sym typeface="Symbol" charset="0"/>
                </a:endParaRPr>
              </a:p>
            </p:txBody>
          </p:sp>
          <p:sp>
            <p:nvSpPr>
              <p:cNvPr id="115" name="Rectangle 172"/>
              <p:cNvSpPr>
                <a:spLocks noChangeArrowheads="1"/>
              </p:cNvSpPr>
              <p:nvPr/>
            </p:nvSpPr>
            <p:spPr bwMode="auto">
              <a:xfrm>
                <a:off x="5008326" y="3230628"/>
                <a:ext cx="2180719" cy="54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Decay ring – 50 GeV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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2000 m circumference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Rectangle 173"/>
              <p:cNvSpPr>
                <a:spLocks noChangeArrowheads="1"/>
              </p:cNvSpPr>
              <p:nvPr/>
            </p:nvSpPr>
            <p:spPr bwMode="auto">
              <a:xfrm>
                <a:off x="6010113" y="1562132"/>
                <a:ext cx="906136" cy="49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Ionization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cooling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Rectangle 174"/>
              <p:cNvSpPr>
                <a:spLocks noChangeArrowheads="1"/>
              </p:cNvSpPr>
              <p:nvPr/>
            </p:nvSpPr>
            <p:spPr bwMode="auto">
              <a:xfrm>
                <a:off x="7350124" y="2089151"/>
                <a:ext cx="1338558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Phase rotation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Rectangle 175"/>
              <p:cNvSpPr>
                <a:spLocks noChangeArrowheads="1"/>
              </p:cNvSpPr>
              <p:nvPr/>
            </p:nvSpPr>
            <p:spPr bwMode="auto">
              <a:xfrm>
                <a:off x="6318250" y="3812291"/>
                <a:ext cx="2104813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Symbol" charset="0"/>
                  </a:rPr>
                  <a:t>n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beam to far detector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Rectangle 176"/>
              <p:cNvSpPr>
                <a:spLocks noChangeArrowheads="1"/>
              </p:cNvSpPr>
              <p:nvPr/>
            </p:nvSpPr>
            <p:spPr bwMode="auto">
              <a:xfrm>
                <a:off x="7864475" y="1816100"/>
                <a:ext cx="413444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Drift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Rectangle 177"/>
              <p:cNvSpPr>
                <a:spLocks noChangeArrowheads="1"/>
              </p:cNvSpPr>
              <p:nvPr/>
            </p:nvSpPr>
            <p:spPr bwMode="auto">
              <a:xfrm>
                <a:off x="9143861" y="881308"/>
                <a:ext cx="1177692" cy="658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Accumulator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ring + bunch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compressor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Rectangle 178"/>
              <p:cNvSpPr>
                <a:spLocks noChangeArrowheads="1"/>
              </p:cNvSpPr>
              <p:nvPr/>
            </p:nvSpPr>
            <p:spPr bwMode="auto">
              <a:xfrm>
                <a:off x="7279399" y="1249394"/>
                <a:ext cx="858677" cy="49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Magnetic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capture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79"/>
              <p:cNvSpPr>
                <a:spLocks noChangeArrowheads="1"/>
              </p:cNvSpPr>
              <p:nvPr/>
            </p:nvSpPr>
            <p:spPr bwMode="auto">
              <a:xfrm>
                <a:off x="5313562" y="4527370"/>
                <a:ext cx="2264025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dirty="0">
                    <a:solidFill>
                      <a:srgbClr val="000000"/>
                    </a:solidFill>
                    <a:latin typeface="Symbol" charset="0"/>
                  </a:rPr>
                  <a:t>n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beam to near detector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Rectangle 52"/>
              <p:cNvSpPr>
                <a:spLocks noChangeArrowheads="1"/>
              </p:cNvSpPr>
              <p:nvPr/>
            </p:nvSpPr>
            <p:spPr bwMode="auto">
              <a:xfrm>
                <a:off x="6638762" y="976100"/>
                <a:ext cx="1277921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b="1" dirty="0">
                    <a:solidFill>
                      <a:srgbClr val="FF0000"/>
                    </a:solidFill>
                    <a:latin typeface="Calibri"/>
                  </a:rPr>
                  <a:t>proton driver</a:t>
                </a:r>
                <a:endParaRPr lang="en-US" sz="12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5946848" y="5840953"/>
              <a:ext cx="469900" cy="630237"/>
              <a:chOff x="0" y="0"/>
              <a:chExt cx="296" cy="397"/>
            </a:xfrm>
          </p:grpSpPr>
          <p:sp>
            <p:nvSpPr>
              <p:cNvPr id="44" name="AutoShape 15"/>
              <p:cNvSpPr>
                <a:spLocks/>
              </p:cNvSpPr>
              <p:nvPr/>
            </p:nvSpPr>
            <p:spPr bwMode="auto">
              <a:xfrm>
                <a:off x="0" y="0"/>
                <a:ext cx="296" cy="39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1518"/>
                      <a:pt x="0" y="3391"/>
                    </a:cubicBezTo>
                    <a:lnTo>
                      <a:pt x="0" y="18209"/>
                    </a:lnTo>
                    <a:cubicBezTo>
                      <a:pt x="0" y="20082"/>
                      <a:pt x="4835" y="21600"/>
                      <a:pt x="10800" y="21600"/>
                    </a:cubicBezTo>
                    <a:cubicBezTo>
                      <a:pt x="16765" y="21600"/>
                      <a:pt x="21600" y="20082"/>
                      <a:pt x="21600" y="18209"/>
                    </a:cubicBezTo>
                    <a:lnTo>
                      <a:pt x="21600" y="3391"/>
                    </a:lnTo>
                    <a:cubicBezTo>
                      <a:pt x="21600" y="15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F9900"/>
              </a:solidFill>
              <a:ln w="9525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AutoShape 16"/>
              <p:cNvSpPr>
                <a:spLocks/>
              </p:cNvSpPr>
              <p:nvPr/>
            </p:nvSpPr>
            <p:spPr bwMode="auto">
              <a:xfrm>
                <a:off x="0" y="62"/>
                <a:ext cx="296" cy="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Rectangle 18"/>
            <p:cNvSpPr>
              <a:spLocks/>
            </p:cNvSpPr>
            <p:nvPr/>
          </p:nvSpPr>
          <p:spPr bwMode="auto">
            <a:xfrm>
              <a:off x="6489774" y="5439031"/>
              <a:ext cx="2128723" cy="116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000" dirty="0">
                  <a:solidFill>
                    <a:srgbClr val="0066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magnetized detector needed</a:t>
              </a:r>
            </a:p>
          </p:txBody>
        </p:sp>
      </p:grpSp>
      <p:grpSp>
        <p:nvGrpSpPr>
          <p:cNvPr id="124" name="Grouper 123"/>
          <p:cNvGrpSpPr/>
          <p:nvPr/>
        </p:nvGrpSpPr>
        <p:grpSpPr>
          <a:xfrm>
            <a:off x="7137938" y="5006310"/>
            <a:ext cx="3108731" cy="1846175"/>
            <a:chOff x="209550" y="3916363"/>
            <a:chExt cx="4514957" cy="2681287"/>
          </a:xfrm>
        </p:grpSpPr>
        <p:grpSp>
          <p:nvGrpSpPr>
            <p:cNvPr id="125" name="Group 181"/>
            <p:cNvGrpSpPr>
              <a:grpSpLocks/>
            </p:cNvGrpSpPr>
            <p:nvPr/>
          </p:nvGrpSpPr>
          <p:grpSpPr bwMode="auto">
            <a:xfrm>
              <a:off x="209550" y="3970338"/>
              <a:ext cx="4514957" cy="2627312"/>
              <a:chOff x="302" y="2413"/>
              <a:chExt cx="3048" cy="1774"/>
            </a:xfrm>
          </p:grpSpPr>
          <p:sp>
            <p:nvSpPr>
              <p:cNvPr id="127" name="Rectangle 61"/>
              <p:cNvSpPr>
                <a:spLocks noChangeArrowheads="1"/>
              </p:cNvSpPr>
              <p:nvPr/>
            </p:nvSpPr>
            <p:spPr bwMode="auto">
              <a:xfrm>
                <a:off x="873" y="3503"/>
                <a:ext cx="69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Rectangle 62"/>
              <p:cNvSpPr>
                <a:spLocks noChangeArrowheads="1"/>
              </p:cNvSpPr>
              <p:nvPr/>
            </p:nvSpPr>
            <p:spPr bwMode="auto">
              <a:xfrm>
                <a:off x="883" y="3505"/>
                <a:ext cx="69" cy="10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63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64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65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66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67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68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 w="28575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Line 69"/>
              <p:cNvSpPr>
                <a:spLocks noChangeShapeType="1"/>
              </p:cNvSpPr>
              <p:nvPr/>
            </p:nvSpPr>
            <p:spPr bwMode="auto">
              <a:xfrm flipH="1">
                <a:off x="892" y="3860"/>
                <a:ext cx="20" cy="66"/>
              </a:xfrm>
              <a:prstGeom prst="line">
                <a:avLst/>
              </a:prstGeom>
              <a:noFill/>
              <a:ln w="12700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Rectangle 70"/>
              <p:cNvSpPr>
                <a:spLocks noChangeArrowheads="1"/>
              </p:cNvSpPr>
              <p:nvPr/>
            </p:nvSpPr>
            <p:spPr bwMode="auto">
              <a:xfrm>
                <a:off x="555" y="2739"/>
                <a:ext cx="32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b="1">
                    <a:solidFill>
                      <a:srgbClr val="0000FF"/>
                    </a:solidFill>
                    <a:latin typeface="Calibri"/>
                  </a:rPr>
                  <a:t>Proton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 b="1">
                    <a:solidFill>
                      <a:srgbClr val="0000FF"/>
                    </a:solidFill>
                    <a:latin typeface="Calibri"/>
                  </a:rPr>
                  <a:t>driver</a:t>
                </a:r>
              </a:p>
            </p:txBody>
          </p:sp>
          <p:sp>
            <p:nvSpPr>
              <p:cNvPr id="137" name="Rectangle 71"/>
              <p:cNvSpPr>
                <a:spLocks noChangeArrowheads="1"/>
              </p:cNvSpPr>
              <p:nvPr/>
            </p:nvSpPr>
            <p:spPr bwMode="auto">
              <a:xfrm>
                <a:off x="335" y="3176"/>
                <a:ext cx="58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Isol target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&amp; ion source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Rectangle 72"/>
              <p:cNvSpPr>
                <a:spLocks noChangeArrowheads="1"/>
              </p:cNvSpPr>
              <p:nvPr/>
            </p:nvSpPr>
            <p:spPr bwMode="auto">
              <a:xfrm>
                <a:off x="2916" y="2630"/>
                <a:ext cx="35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DECAY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RING</a:t>
                </a:r>
                <a:endParaRPr lang="en-US" sz="10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Rectangle 73"/>
              <p:cNvSpPr>
                <a:spLocks noChangeArrowheads="1"/>
              </p:cNvSpPr>
              <p:nvPr/>
            </p:nvSpPr>
            <p:spPr bwMode="auto">
              <a:xfrm>
                <a:off x="2903" y="3179"/>
                <a:ext cx="33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B = 5T</a:t>
                </a: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Rectangle 74"/>
              <p:cNvSpPr>
                <a:spLocks noChangeArrowheads="1"/>
              </p:cNvSpPr>
              <p:nvPr/>
            </p:nvSpPr>
            <p:spPr bwMode="auto">
              <a:xfrm>
                <a:off x="2847" y="3320"/>
                <a:ext cx="50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</a:rPr>
                  <a:t>L=6880 m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Rectangle 75"/>
              <p:cNvSpPr>
                <a:spLocks noChangeArrowheads="1"/>
              </p:cNvSpPr>
              <p:nvPr/>
            </p:nvSpPr>
            <p:spPr bwMode="auto">
              <a:xfrm>
                <a:off x="520" y="3934"/>
                <a:ext cx="17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PSB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Rectangle 76"/>
              <p:cNvSpPr>
                <a:spLocks noChangeArrowheads="1"/>
              </p:cNvSpPr>
              <p:nvPr/>
            </p:nvSpPr>
            <p:spPr bwMode="auto">
              <a:xfrm>
                <a:off x="396" y="2513"/>
                <a:ext cx="435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00">
                    <a:solidFill>
                      <a:srgbClr val="FF0503"/>
                    </a:solidFill>
                    <a:latin typeface="Calibri"/>
                  </a:rPr>
                  <a:t>EURISOL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Rectangle 77"/>
              <p:cNvSpPr>
                <a:spLocks noChangeArrowheads="1"/>
              </p:cNvSpPr>
              <p:nvPr/>
            </p:nvSpPr>
            <p:spPr bwMode="auto">
              <a:xfrm>
                <a:off x="1573" y="2413"/>
                <a:ext cx="86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Existing at CERN</a:t>
                </a:r>
                <a:endParaRPr lang="en-US" sz="10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Rectangle 78"/>
              <p:cNvSpPr>
                <a:spLocks noChangeArrowheads="1"/>
              </p:cNvSpPr>
              <p:nvPr/>
            </p:nvSpPr>
            <p:spPr bwMode="auto">
              <a:xfrm>
                <a:off x="388" y="3522"/>
                <a:ext cx="42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New RFQ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79"/>
              <p:cNvSpPr>
                <a:spLocks/>
              </p:cNvSpPr>
              <p:nvPr/>
            </p:nvSpPr>
            <p:spPr bwMode="auto">
              <a:xfrm>
                <a:off x="302" y="2468"/>
                <a:ext cx="772" cy="1695"/>
              </a:xfrm>
              <a:custGeom>
                <a:avLst/>
                <a:gdLst>
                  <a:gd name="T0" fmla="*/ 15 w 1194"/>
                  <a:gd name="T1" fmla="*/ 30 h 2620"/>
                  <a:gd name="T2" fmla="*/ 15 w 1194"/>
                  <a:gd name="T3" fmla="*/ 32 h 2620"/>
                  <a:gd name="T4" fmla="*/ 15 w 1194"/>
                  <a:gd name="T5" fmla="*/ 32 h 2620"/>
                  <a:gd name="T6" fmla="*/ 15 w 1194"/>
                  <a:gd name="T7" fmla="*/ 32 h 2620"/>
                  <a:gd name="T8" fmla="*/ 15 w 1194"/>
                  <a:gd name="T9" fmla="*/ 32 h 2620"/>
                  <a:gd name="T10" fmla="*/ 14 w 1194"/>
                  <a:gd name="T11" fmla="*/ 33 h 2620"/>
                  <a:gd name="T12" fmla="*/ 14 w 1194"/>
                  <a:gd name="T13" fmla="*/ 34 h 2620"/>
                  <a:gd name="T14" fmla="*/ 14 w 1194"/>
                  <a:gd name="T15" fmla="*/ 34 h 2620"/>
                  <a:gd name="T16" fmla="*/ 13 w 1194"/>
                  <a:gd name="T17" fmla="*/ 34 h 2620"/>
                  <a:gd name="T18" fmla="*/ 2 w 1194"/>
                  <a:gd name="T19" fmla="*/ 34 h 2620"/>
                  <a:gd name="T20" fmla="*/ 2 w 1194"/>
                  <a:gd name="T21" fmla="*/ 34 h 2620"/>
                  <a:gd name="T22" fmla="*/ 1 w 1194"/>
                  <a:gd name="T23" fmla="*/ 34 h 2620"/>
                  <a:gd name="T24" fmla="*/ 1 w 1194"/>
                  <a:gd name="T25" fmla="*/ 33 h 2620"/>
                  <a:gd name="T26" fmla="*/ 1 w 1194"/>
                  <a:gd name="T27" fmla="*/ 32 h 2620"/>
                  <a:gd name="T28" fmla="*/ 1 w 1194"/>
                  <a:gd name="T29" fmla="*/ 32 h 2620"/>
                  <a:gd name="T30" fmla="*/ 1 w 1194"/>
                  <a:gd name="T31" fmla="*/ 32 h 2620"/>
                  <a:gd name="T32" fmla="*/ 1 w 1194"/>
                  <a:gd name="T33" fmla="*/ 32 h 2620"/>
                  <a:gd name="T34" fmla="*/ 0 w 1194"/>
                  <a:gd name="T35" fmla="*/ 30 h 2620"/>
                  <a:gd name="T36" fmla="*/ 0 w 1194"/>
                  <a:gd name="T37" fmla="*/ 3 h 2620"/>
                  <a:gd name="T38" fmla="*/ 1 w 1194"/>
                  <a:gd name="T39" fmla="*/ 3 h 2620"/>
                  <a:gd name="T40" fmla="*/ 1 w 1194"/>
                  <a:gd name="T41" fmla="*/ 2 h 2620"/>
                  <a:gd name="T42" fmla="*/ 1 w 1194"/>
                  <a:gd name="T43" fmla="*/ 1 h 2620"/>
                  <a:gd name="T44" fmla="*/ 1 w 1194"/>
                  <a:gd name="T45" fmla="*/ 1 h 2620"/>
                  <a:gd name="T46" fmla="*/ 1 w 1194"/>
                  <a:gd name="T47" fmla="*/ 1 h 2620"/>
                  <a:gd name="T48" fmla="*/ 1 w 1194"/>
                  <a:gd name="T49" fmla="*/ 1 h 2620"/>
                  <a:gd name="T50" fmla="*/ 2 w 1194"/>
                  <a:gd name="T51" fmla="*/ 1 h 2620"/>
                  <a:gd name="T52" fmla="*/ 2 w 1194"/>
                  <a:gd name="T53" fmla="*/ 0 h 2620"/>
                  <a:gd name="T54" fmla="*/ 13 w 1194"/>
                  <a:gd name="T55" fmla="*/ 0 h 2620"/>
                  <a:gd name="T56" fmla="*/ 14 w 1194"/>
                  <a:gd name="T57" fmla="*/ 1 h 2620"/>
                  <a:gd name="T58" fmla="*/ 14 w 1194"/>
                  <a:gd name="T59" fmla="*/ 1 h 2620"/>
                  <a:gd name="T60" fmla="*/ 14 w 1194"/>
                  <a:gd name="T61" fmla="*/ 1 h 2620"/>
                  <a:gd name="T62" fmla="*/ 15 w 1194"/>
                  <a:gd name="T63" fmla="*/ 1 h 2620"/>
                  <a:gd name="T64" fmla="*/ 15 w 1194"/>
                  <a:gd name="T65" fmla="*/ 1 h 2620"/>
                  <a:gd name="T66" fmla="*/ 15 w 1194"/>
                  <a:gd name="T67" fmla="*/ 2 h 2620"/>
                  <a:gd name="T68" fmla="*/ 15 w 1194"/>
                  <a:gd name="T69" fmla="*/ 3 h 2620"/>
                  <a:gd name="T70" fmla="*/ 15 w 1194"/>
                  <a:gd name="T71" fmla="*/ 3 h 26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94"/>
                  <a:gd name="T109" fmla="*/ 0 h 2620"/>
                  <a:gd name="T110" fmla="*/ 1194 w 1194"/>
                  <a:gd name="T111" fmla="*/ 2620 h 26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94" h="2620">
                    <a:moveTo>
                      <a:pt x="1194" y="2382"/>
                    </a:moveTo>
                    <a:lnTo>
                      <a:pt x="1194" y="2382"/>
                    </a:lnTo>
                    <a:lnTo>
                      <a:pt x="1194" y="2406"/>
                    </a:lnTo>
                    <a:lnTo>
                      <a:pt x="1192" y="2430"/>
                    </a:lnTo>
                    <a:lnTo>
                      <a:pt x="1186" y="2452"/>
                    </a:lnTo>
                    <a:lnTo>
                      <a:pt x="1182" y="2474"/>
                    </a:lnTo>
                    <a:lnTo>
                      <a:pt x="1174" y="2496"/>
                    </a:lnTo>
                    <a:lnTo>
                      <a:pt x="1166" y="2514"/>
                    </a:lnTo>
                    <a:lnTo>
                      <a:pt x="1156" y="2534"/>
                    </a:lnTo>
                    <a:lnTo>
                      <a:pt x="1146" y="2550"/>
                    </a:lnTo>
                    <a:lnTo>
                      <a:pt x="1134" y="2566"/>
                    </a:lnTo>
                    <a:lnTo>
                      <a:pt x="1120" y="2580"/>
                    </a:lnTo>
                    <a:lnTo>
                      <a:pt x="1106" y="2592"/>
                    </a:lnTo>
                    <a:lnTo>
                      <a:pt x="1092" y="2602"/>
                    </a:lnTo>
                    <a:lnTo>
                      <a:pt x="1076" y="2610"/>
                    </a:lnTo>
                    <a:lnTo>
                      <a:pt x="1060" y="2616"/>
                    </a:lnTo>
                    <a:lnTo>
                      <a:pt x="1044" y="2620"/>
                    </a:lnTo>
                    <a:lnTo>
                      <a:pt x="1028" y="2620"/>
                    </a:lnTo>
                    <a:lnTo>
                      <a:pt x="168" y="2620"/>
                    </a:lnTo>
                    <a:lnTo>
                      <a:pt x="150" y="2620"/>
                    </a:lnTo>
                    <a:lnTo>
                      <a:pt x="134" y="2616"/>
                    </a:lnTo>
                    <a:lnTo>
                      <a:pt x="118" y="2610"/>
                    </a:lnTo>
                    <a:lnTo>
                      <a:pt x="102" y="2602"/>
                    </a:lnTo>
                    <a:lnTo>
                      <a:pt x="88" y="2592"/>
                    </a:lnTo>
                    <a:lnTo>
                      <a:pt x="74" y="2580"/>
                    </a:lnTo>
                    <a:lnTo>
                      <a:pt x="60" y="2566"/>
                    </a:lnTo>
                    <a:lnTo>
                      <a:pt x="50" y="2550"/>
                    </a:lnTo>
                    <a:lnTo>
                      <a:pt x="38" y="2534"/>
                    </a:lnTo>
                    <a:lnTo>
                      <a:pt x="28" y="2514"/>
                    </a:lnTo>
                    <a:lnTo>
                      <a:pt x="20" y="2496"/>
                    </a:lnTo>
                    <a:lnTo>
                      <a:pt x="14" y="2474"/>
                    </a:lnTo>
                    <a:lnTo>
                      <a:pt x="8" y="2452"/>
                    </a:lnTo>
                    <a:lnTo>
                      <a:pt x="4" y="2430"/>
                    </a:lnTo>
                    <a:lnTo>
                      <a:pt x="0" y="2406"/>
                    </a:lnTo>
                    <a:lnTo>
                      <a:pt x="0" y="2382"/>
                    </a:lnTo>
                    <a:lnTo>
                      <a:pt x="0" y="238"/>
                    </a:lnTo>
                    <a:lnTo>
                      <a:pt x="0" y="214"/>
                    </a:lnTo>
                    <a:lnTo>
                      <a:pt x="4" y="190"/>
                    </a:lnTo>
                    <a:lnTo>
                      <a:pt x="8" y="168"/>
                    </a:lnTo>
                    <a:lnTo>
                      <a:pt x="14" y="146"/>
                    </a:lnTo>
                    <a:lnTo>
                      <a:pt x="20" y="124"/>
                    </a:lnTo>
                    <a:lnTo>
                      <a:pt x="28" y="104"/>
                    </a:lnTo>
                    <a:lnTo>
                      <a:pt x="38" y="86"/>
                    </a:lnTo>
                    <a:lnTo>
                      <a:pt x="50" y="70"/>
                    </a:lnTo>
                    <a:lnTo>
                      <a:pt x="60" y="54"/>
                    </a:lnTo>
                    <a:lnTo>
                      <a:pt x="74" y="40"/>
                    </a:lnTo>
                    <a:lnTo>
                      <a:pt x="88" y="28"/>
                    </a:lnTo>
                    <a:lnTo>
                      <a:pt x="102" y="18"/>
                    </a:lnTo>
                    <a:lnTo>
                      <a:pt x="118" y="10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028" y="0"/>
                    </a:lnTo>
                    <a:lnTo>
                      <a:pt x="1044" y="0"/>
                    </a:lnTo>
                    <a:lnTo>
                      <a:pt x="1060" y="4"/>
                    </a:lnTo>
                    <a:lnTo>
                      <a:pt x="1076" y="10"/>
                    </a:lnTo>
                    <a:lnTo>
                      <a:pt x="1092" y="18"/>
                    </a:lnTo>
                    <a:lnTo>
                      <a:pt x="1106" y="28"/>
                    </a:lnTo>
                    <a:lnTo>
                      <a:pt x="1120" y="40"/>
                    </a:lnTo>
                    <a:lnTo>
                      <a:pt x="1134" y="54"/>
                    </a:lnTo>
                    <a:lnTo>
                      <a:pt x="1146" y="70"/>
                    </a:lnTo>
                    <a:lnTo>
                      <a:pt x="1156" y="86"/>
                    </a:lnTo>
                    <a:lnTo>
                      <a:pt x="1166" y="104"/>
                    </a:lnTo>
                    <a:lnTo>
                      <a:pt x="1174" y="124"/>
                    </a:lnTo>
                    <a:lnTo>
                      <a:pt x="1182" y="146"/>
                    </a:lnTo>
                    <a:lnTo>
                      <a:pt x="1186" y="168"/>
                    </a:lnTo>
                    <a:lnTo>
                      <a:pt x="1192" y="190"/>
                    </a:lnTo>
                    <a:lnTo>
                      <a:pt x="1194" y="214"/>
                    </a:lnTo>
                    <a:lnTo>
                      <a:pt x="1194" y="238"/>
                    </a:lnTo>
                    <a:lnTo>
                      <a:pt x="1194" y="2382"/>
                    </a:lnTo>
                    <a:close/>
                  </a:path>
                </a:pathLst>
              </a:custGeom>
              <a:noFill/>
              <a:ln w="25400">
                <a:solidFill>
                  <a:srgbClr val="FF571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80"/>
              <p:cNvSpPr>
                <a:spLocks/>
              </p:cNvSpPr>
              <p:nvPr/>
            </p:nvSpPr>
            <p:spPr bwMode="auto">
              <a:xfrm>
                <a:off x="913" y="2577"/>
                <a:ext cx="1" cy="649"/>
              </a:xfrm>
              <a:custGeom>
                <a:avLst/>
                <a:gdLst>
                  <a:gd name="T0" fmla="*/ 0 w 1"/>
                  <a:gd name="T1" fmla="*/ 0 h 1004"/>
                  <a:gd name="T2" fmla="*/ 0 w 1"/>
                  <a:gd name="T3" fmla="*/ 12 h 1004"/>
                  <a:gd name="T4" fmla="*/ 0 w 1"/>
                  <a:gd name="T5" fmla="*/ 0 h 100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04"/>
                  <a:gd name="T11" fmla="*/ 1 w 1"/>
                  <a:gd name="T12" fmla="*/ 1004 h 10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04">
                    <a:moveTo>
                      <a:pt x="0" y="0"/>
                    </a:moveTo>
                    <a:lnTo>
                      <a:pt x="0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Line 81"/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1" cy="64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Line 82"/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1" cy="649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855" y="3236"/>
                <a:ext cx="114" cy="2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84"/>
              <p:cNvSpPr>
                <a:spLocks/>
              </p:cNvSpPr>
              <p:nvPr/>
            </p:nvSpPr>
            <p:spPr bwMode="auto">
              <a:xfrm>
                <a:off x="912" y="3453"/>
                <a:ext cx="1" cy="54"/>
              </a:xfrm>
              <a:custGeom>
                <a:avLst/>
                <a:gdLst>
                  <a:gd name="T0" fmla="*/ 0 w 1"/>
                  <a:gd name="T1" fmla="*/ 0 h 82"/>
                  <a:gd name="T2" fmla="*/ 0 w 1"/>
                  <a:gd name="T3" fmla="*/ 1 h 82"/>
                  <a:gd name="T4" fmla="*/ 0 w 1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2"/>
                  <a:gd name="T11" fmla="*/ 1 w 1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2">
                    <a:moveTo>
                      <a:pt x="0" y="0"/>
                    </a:move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Line 85"/>
              <p:cNvSpPr>
                <a:spLocks noChangeShapeType="1"/>
              </p:cNvSpPr>
              <p:nvPr/>
            </p:nvSpPr>
            <p:spPr bwMode="auto">
              <a:xfrm>
                <a:off x="912" y="3453"/>
                <a:ext cx="1" cy="5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Line 86"/>
              <p:cNvSpPr>
                <a:spLocks noChangeShapeType="1"/>
              </p:cNvSpPr>
              <p:nvPr/>
            </p:nvSpPr>
            <p:spPr bwMode="auto">
              <a:xfrm>
                <a:off x="912" y="3453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87"/>
              <p:cNvSpPr>
                <a:spLocks/>
              </p:cNvSpPr>
              <p:nvPr/>
            </p:nvSpPr>
            <p:spPr bwMode="auto">
              <a:xfrm>
                <a:off x="916" y="3605"/>
                <a:ext cx="1" cy="59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1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Line 88"/>
              <p:cNvSpPr>
                <a:spLocks noChangeShapeType="1"/>
              </p:cNvSpPr>
              <p:nvPr/>
            </p:nvSpPr>
            <p:spPr bwMode="auto">
              <a:xfrm>
                <a:off x="916" y="3605"/>
                <a:ext cx="1" cy="5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Line 89"/>
              <p:cNvSpPr>
                <a:spLocks noChangeShapeType="1"/>
              </p:cNvSpPr>
              <p:nvPr/>
            </p:nvSpPr>
            <p:spPr bwMode="auto">
              <a:xfrm>
                <a:off x="916" y="3605"/>
                <a:ext cx="1" cy="5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Rectangle 90"/>
              <p:cNvSpPr>
                <a:spLocks noChangeArrowheads="1"/>
              </p:cNvSpPr>
              <p:nvPr/>
            </p:nvSpPr>
            <p:spPr bwMode="auto">
              <a:xfrm>
                <a:off x="883" y="3666"/>
                <a:ext cx="64" cy="191"/>
              </a:xfrm>
              <a:prstGeom prst="rect">
                <a:avLst/>
              </a:prstGeom>
              <a:noFill/>
              <a:ln w="25400">
                <a:solidFill>
                  <a:srgbClr val="F7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Line 91"/>
              <p:cNvSpPr>
                <a:spLocks noChangeShapeType="1"/>
              </p:cNvSpPr>
              <p:nvPr/>
            </p:nvSpPr>
            <p:spPr bwMode="auto">
              <a:xfrm>
                <a:off x="892" y="4032"/>
                <a:ext cx="600" cy="23"/>
              </a:xfrm>
              <a:prstGeom prst="line">
                <a:avLst/>
              </a:prstGeom>
              <a:noFill/>
              <a:ln w="12700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Rectangle 92"/>
              <p:cNvSpPr>
                <a:spLocks noChangeArrowheads="1"/>
              </p:cNvSpPr>
              <p:nvPr/>
            </p:nvSpPr>
            <p:spPr bwMode="auto">
              <a:xfrm>
                <a:off x="1913" y="3209"/>
                <a:ext cx="21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</a:rPr>
                  <a:t>SPS</a:t>
                </a: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93"/>
              <p:cNvSpPr>
                <a:spLocks/>
              </p:cNvSpPr>
              <p:nvPr/>
            </p:nvSpPr>
            <p:spPr bwMode="auto">
              <a:xfrm>
                <a:off x="1187" y="2591"/>
                <a:ext cx="1535" cy="1501"/>
              </a:xfrm>
              <a:custGeom>
                <a:avLst/>
                <a:gdLst>
                  <a:gd name="T0" fmla="*/ 30 w 2374"/>
                  <a:gd name="T1" fmla="*/ 27 h 2322"/>
                  <a:gd name="T2" fmla="*/ 30 w 2374"/>
                  <a:gd name="T3" fmla="*/ 28 h 2322"/>
                  <a:gd name="T4" fmla="*/ 30 w 2374"/>
                  <a:gd name="T5" fmla="*/ 29 h 2322"/>
                  <a:gd name="T6" fmla="*/ 30 w 2374"/>
                  <a:gd name="T7" fmla="*/ 29 h 2322"/>
                  <a:gd name="T8" fmla="*/ 29 w 2374"/>
                  <a:gd name="T9" fmla="*/ 29 h 2322"/>
                  <a:gd name="T10" fmla="*/ 29 w 2374"/>
                  <a:gd name="T11" fmla="*/ 29 h 2322"/>
                  <a:gd name="T12" fmla="*/ 29 w 2374"/>
                  <a:gd name="T13" fmla="*/ 29 h 2322"/>
                  <a:gd name="T14" fmla="*/ 2 w 2374"/>
                  <a:gd name="T15" fmla="*/ 29 h 2322"/>
                  <a:gd name="T16" fmla="*/ 2 w 2374"/>
                  <a:gd name="T17" fmla="*/ 29 h 2322"/>
                  <a:gd name="T18" fmla="*/ 2 w 2374"/>
                  <a:gd name="T19" fmla="*/ 29 h 2322"/>
                  <a:gd name="T20" fmla="*/ 1 w 2374"/>
                  <a:gd name="T21" fmla="*/ 29 h 2322"/>
                  <a:gd name="T22" fmla="*/ 1 w 2374"/>
                  <a:gd name="T23" fmla="*/ 29 h 2322"/>
                  <a:gd name="T24" fmla="*/ 1 w 2374"/>
                  <a:gd name="T25" fmla="*/ 29 h 2322"/>
                  <a:gd name="T26" fmla="*/ 1 w 2374"/>
                  <a:gd name="T27" fmla="*/ 28 h 2322"/>
                  <a:gd name="T28" fmla="*/ 1 w 2374"/>
                  <a:gd name="T29" fmla="*/ 28 h 2322"/>
                  <a:gd name="T30" fmla="*/ 1 w 2374"/>
                  <a:gd name="T31" fmla="*/ 27 h 2322"/>
                  <a:gd name="T32" fmla="*/ 0 w 2374"/>
                  <a:gd name="T33" fmla="*/ 3 h 2322"/>
                  <a:gd name="T34" fmla="*/ 1 w 2374"/>
                  <a:gd name="T35" fmla="*/ 2 h 2322"/>
                  <a:gd name="T36" fmla="*/ 1 w 2374"/>
                  <a:gd name="T37" fmla="*/ 2 h 2322"/>
                  <a:gd name="T38" fmla="*/ 1 w 2374"/>
                  <a:gd name="T39" fmla="*/ 1 h 2322"/>
                  <a:gd name="T40" fmla="*/ 1 w 2374"/>
                  <a:gd name="T41" fmla="*/ 1 h 2322"/>
                  <a:gd name="T42" fmla="*/ 1 w 2374"/>
                  <a:gd name="T43" fmla="*/ 1 h 2322"/>
                  <a:gd name="T44" fmla="*/ 1 w 2374"/>
                  <a:gd name="T45" fmla="*/ 1 h 2322"/>
                  <a:gd name="T46" fmla="*/ 2 w 2374"/>
                  <a:gd name="T47" fmla="*/ 1 h 2322"/>
                  <a:gd name="T48" fmla="*/ 2 w 2374"/>
                  <a:gd name="T49" fmla="*/ 0 h 2322"/>
                  <a:gd name="T50" fmla="*/ 29 w 2374"/>
                  <a:gd name="T51" fmla="*/ 0 h 2322"/>
                  <a:gd name="T52" fmla="*/ 29 w 2374"/>
                  <a:gd name="T53" fmla="*/ 0 h 2322"/>
                  <a:gd name="T54" fmla="*/ 29 w 2374"/>
                  <a:gd name="T55" fmla="*/ 1 h 2322"/>
                  <a:gd name="T56" fmla="*/ 29 w 2374"/>
                  <a:gd name="T57" fmla="*/ 1 h 2322"/>
                  <a:gd name="T58" fmla="*/ 30 w 2374"/>
                  <a:gd name="T59" fmla="*/ 1 h 2322"/>
                  <a:gd name="T60" fmla="*/ 30 w 2374"/>
                  <a:gd name="T61" fmla="*/ 1 h 2322"/>
                  <a:gd name="T62" fmla="*/ 30 w 2374"/>
                  <a:gd name="T63" fmla="*/ 1 h 2322"/>
                  <a:gd name="T64" fmla="*/ 30 w 2374"/>
                  <a:gd name="T65" fmla="*/ 2 h 2322"/>
                  <a:gd name="T66" fmla="*/ 30 w 2374"/>
                  <a:gd name="T67" fmla="*/ 27 h 2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74"/>
                  <a:gd name="T103" fmla="*/ 0 h 2322"/>
                  <a:gd name="T104" fmla="*/ 2374 w 2374"/>
                  <a:gd name="T105" fmla="*/ 2322 h 2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74" h="2322">
                    <a:moveTo>
                      <a:pt x="2374" y="2144"/>
                    </a:moveTo>
                    <a:lnTo>
                      <a:pt x="2374" y="2144"/>
                    </a:lnTo>
                    <a:lnTo>
                      <a:pt x="2374" y="2176"/>
                    </a:lnTo>
                    <a:lnTo>
                      <a:pt x="2368" y="2208"/>
                    </a:lnTo>
                    <a:lnTo>
                      <a:pt x="2360" y="2238"/>
                    </a:lnTo>
                    <a:lnTo>
                      <a:pt x="2354" y="2252"/>
                    </a:lnTo>
                    <a:lnTo>
                      <a:pt x="2348" y="2266"/>
                    </a:lnTo>
                    <a:lnTo>
                      <a:pt x="2338" y="2278"/>
                    </a:lnTo>
                    <a:lnTo>
                      <a:pt x="2330" y="2288"/>
                    </a:lnTo>
                    <a:lnTo>
                      <a:pt x="2320" y="2298"/>
                    </a:lnTo>
                    <a:lnTo>
                      <a:pt x="2308" y="2306"/>
                    </a:lnTo>
                    <a:lnTo>
                      <a:pt x="2294" y="2312"/>
                    </a:lnTo>
                    <a:lnTo>
                      <a:pt x="2280" y="2318"/>
                    </a:lnTo>
                    <a:lnTo>
                      <a:pt x="2266" y="2320"/>
                    </a:lnTo>
                    <a:lnTo>
                      <a:pt x="2248" y="2322"/>
                    </a:lnTo>
                    <a:lnTo>
                      <a:pt x="168" y="2322"/>
                    </a:lnTo>
                    <a:lnTo>
                      <a:pt x="150" y="2320"/>
                    </a:lnTo>
                    <a:lnTo>
                      <a:pt x="134" y="2318"/>
                    </a:lnTo>
                    <a:lnTo>
                      <a:pt x="118" y="2314"/>
                    </a:lnTo>
                    <a:lnTo>
                      <a:pt x="102" y="2308"/>
                    </a:lnTo>
                    <a:lnTo>
                      <a:pt x="88" y="2300"/>
                    </a:lnTo>
                    <a:lnTo>
                      <a:pt x="74" y="2290"/>
                    </a:lnTo>
                    <a:lnTo>
                      <a:pt x="62" y="2280"/>
                    </a:lnTo>
                    <a:lnTo>
                      <a:pt x="50" y="2268"/>
                    </a:lnTo>
                    <a:lnTo>
                      <a:pt x="38" y="2254"/>
                    </a:lnTo>
                    <a:lnTo>
                      <a:pt x="30" y="2240"/>
                    </a:lnTo>
                    <a:lnTo>
                      <a:pt x="20" y="2226"/>
                    </a:lnTo>
                    <a:lnTo>
                      <a:pt x="14" y="2210"/>
                    </a:lnTo>
                    <a:lnTo>
                      <a:pt x="8" y="2192"/>
                    </a:lnTo>
                    <a:lnTo>
                      <a:pt x="4" y="2176"/>
                    </a:lnTo>
                    <a:lnTo>
                      <a:pt x="2" y="2156"/>
                    </a:lnTo>
                    <a:lnTo>
                      <a:pt x="0" y="2138"/>
                    </a:lnTo>
                    <a:lnTo>
                      <a:pt x="0" y="184"/>
                    </a:lnTo>
                    <a:lnTo>
                      <a:pt x="2" y="164"/>
                    </a:lnTo>
                    <a:lnTo>
                      <a:pt x="4" y="146"/>
                    </a:lnTo>
                    <a:lnTo>
                      <a:pt x="8" y="128"/>
                    </a:lnTo>
                    <a:lnTo>
                      <a:pt x="14" y="112"/>
                    </a:lnTo>
                    <a:lnTo>
                      <a:pt x="20" y="96"/>
                    </a:lnTo>
                    <a:lnTo>
                      <a:pt x="30" y="80"/>
                    </a:lnTo>
                    <a:lnTo>
                      <a:pt x="38" y="66"/>
                    </a:lnTo>
                    <a:lnTo>
                      <a:pt x="50" y="54"/>
                    </a:lnTo>
                    <a:lnTo>
                      <a:pt x="62" y="42"/>
                    </a:lnTo>
                    <a:lnTo>
                      <a:pt x="74" y="30"/>
                    </a:lnTo>
                    <a:lnTo>
                      <a:pt x="88" y="22"/>
                    </a:lnTo>
                    <a:lnTo>
                      <a:pt x="102" y="14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2248" y="0"/>
                    </a:lnTo>
                    <a:lnTo>
                      <a:pt x="2266" y="0"/>
                    </a:lnTo>
                    <a:lnTo>
                      <a:pt x="2280" y="2"/>
                    </a:lnTo>
                    <a:lnTo>
                      <a:pt x="2294" y="6"/>
                    </a:lnTo>
                    <a:lnTo>
                      <a:pt x="2308" y="12"/>
                    </a:lnTo>
                    <a:lnTo>
                      <a:pt x="2320" y="20"/>
                    </a:lnTo>
                    <a:lnTo>
                      <a:pt x="2330" y="28"/>
                    </a:lnTo>
                    <a:lnTo>
                      <a:pt x="2338" y="38"/>
                    </a:lnTo>
                    <a:lnTo>
                      <a:pt x="2348" y="50"/>
                    </a:lnTo>
                    <a:lnTo>
                      <a:pt x="2354" y="64"/>
                    </a:lnTo>
                    <a:lnTo>
                      <a:pt x="2360" y="78"/>
                    </a:lnTo>
                    <a:lnTo>
                      <a:pt x="2364" y="94"/>
                    </a:lnTo>
                    <a:lnTo>
                      <a:pt x="2368" y="110"/>
                    </a:lnTo>
                    <a:lnTo>
                      <a:pt x="2374" y="146"/>
                    </a:lnTo>
                    <a:lnTo>
                      <a:pt x="2374" y="188"/>
                    </a:lnTo>
                    <a:lnTo>
                      <a:pt x="2374" y="21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94"/>
              <p:cNvSpPr>
                <a:spLocks/>
              </p:cNvSpPr>
              <p:nvPr/>
            </p:nvSpPr>
            <p:spPr bwMode="auto">
              <a:xfrm>
                <a:off x="1396" y="2628"/>
                <a:ext cx="1247" cy="1248"/>
              </a:xfrm>
              <a:custGeom>
                <a:avLst/>
                <a:gdLst>
                  <a:gd name="T0" fmla="*/ 24 w 1930"/>
                  <a:gd name="T1" fmla="*/ 12 h 1930"/>
                  <a:gd name="T2" fmla="*/ 24 w 1930"/>
                  <a:gd name="T3" fmla="*/ 10 h 1930"/>
                  <a:gd name="T4" fmla="*/ 24 w 1930"/>
                  <a:gd name="T5" fmla="*/ 8 h 1930"/>
                  <a:gd name="T6" fmla="*/ 23 w 1930"/>
                  <a:gd name="T7" fmla="*/ 6 h 1930"/>
                  <a:gd name="T8" fmla="*/ 22 w 1930"/>
                  <a:gd name="T9" fmla="*/ 5 h 1930"/>
                  <a:gd name="T10" fmla="*/ 21 w 1930"/>
                  <a:gd name="T11" fmla="*/ 4 h 1930"/>
                  <a:gd name="T12" fmla="*/ 19 w 1930"/>
                  <a:gd name="T13" fmla="*/ 3 h 1930"/>
                  <a:gd name="T14" fmla="*/ 18 w 1930"/>
                  <a:gd name="T15" fmla="*/ 1 h 1930"/>
                  <a:gd name="T16" fmla="*/ 16 w 1930"/>
                  <a:gd name="T17" fmla="*/ 1 h 1930"/>
                  <a:gd name="T18" fmla="*/ 15 w 1930"/>
                  <a:gd name="T19" fmla="*/ 1 h 1930"/>
                  <a:gd name="T20" fmla="*/ 13 w 1930"/>
                  <a:gd name="T21" fmla="*/ 1 h 1930"/>
                  <a:gd name="T22" fmla="*/ 12 w 1930"/>
                  <a:gd name="T23" fmla="*/ 1 h 1930"/>
                  <a:gd name="T24" fmla="*/ 10 w 1930"/>
                  <a:gd name="T25" fmla="*/ 1 h 1930"/>
                  <a:gd name="T26" fmla="*/ 8 w 1930"/>
                  <a:gd name="T27" fmla="*/ 1 h 1930"/>
                  <a:gd name="T28" fmla="*/ 6 w 1930"/>
                  <a:gd name="T29" fmla="*/ 1 h 1930"/>
                  <a:gd name="T30" fmla="*/ 5 w 1930"/>
                  <a:gd name="T31" fmla="*/ 3 h 1930"/>
                  <a:gd name="T32" fmla="*/ 4 w 1930"/>
                  <a:gd name="T33" fmla="*/ 4 h 1930"/>
                  <a:gd name="T34" fmla="*/ 3 w 1930"/>
                  <a:gd name="T35" fmla="*/ 5 h 1930"/>
                  <a:gd name="T36" fmla="*/ 1 w 1930"/>
                  <a:gd name="T37" fmla="*/ 6 h 1930"/>
                  <a:gd name="T38" fmla="*/ 1 w 1930"/>
                  <a:gd name="T39" fmla="*/ 8 h 1930"/>
                  <a:gd name="T40" fmla="*/ 1 w 1930"/>
                  <a:gd name="T41" fmla="*/ 10 h 1930"/>
                  <a:gd name="T42" fmla="*/ 1 w 1930"/>
                  <a:gd name="T43" fmla="*/ 12 h 1930"/>
                  <a:gd name="T44" fmla="*/ 1 w 1930"/>
                  <a:gd name="T45" fmla="*/ 13 h 1930"/>
                  <a:gd name="T46" fmla="*/ 1 w 1930"/>
                  <a:gd name="T47" fmla="*/ 15 h 1930"/>
                  <a:gd name="T48" fmla="*/ 1 w 1930"/>
                  <a:gd name="T49" fmla="*/ 16 h 1930"/>
                  <a:gd name="T50" fmla="*/ 1 w 1930"/>
                  <a:gd name="T51" fmla="*/ 18 h 1930"/>
                  <a:gd name="T52" fmla="*/ 3 w 1930"/>
                  <a:gd name="T53" fmla="*/ 19 h 1930"/>
                  <a:gd name="T54" fmla="*/ 4 w 1930"/>
                  <a:gd name="T55" fmla="*/ 21 h 1930"/>
                  <a:gd name="T56" fmla="*/ 5 w 1930"/>
                  <a:gd name="T57" fmla="*/ 22 h 1930"/>
                  <a:gd name="T58" fmla="*/ 6 w 1930"/>
                  <a:gd name="T59" fmla="*/ 23 h 1930"/>
                  <a:gd name="T60" fmla="*/ 8 w 1930"/>
                  <a:gd name="T61" fmla="*/ 24 h 1930"/>
                  <a:gd name="T62" fmla="*/ 10 w 1930"/>
                  <a:gd name="T63" fmla="*/ 25 h 1930"/>
                  <a:gd name="T64" fmla="*/ 12 w 1930"/>
                  <a:gd name="T65" fmla="*/ 25 h 1930"/>
                  <a:gd name="T66" fmla="*/ 13 w 1930"/>
                  <a:gd name="T67" fmla="*/ 25 h 1930"/>
                  <a:gd name="T68" fmla="*/ 15 w 1930"/>
                  <a:gd name="T69" fmla="*/ 25 h 1930"/>
                  <a:gd name="T70" fmla="*/ 16 w 1930"/>
                  <a:gd name="T71" fmla="*/ 24 h 1930"/>
                  <a:gd name="T72" fmla="*/ 18 w 1930"/>
                  <a:gd name="T73" fmla="*/ 23 h 1930"/>
                  <a:gd name="T74" fmla="*/ 19 w 1930"/>
                  <a:gd name="T75" fmla="*/ 22 h 1930"/>
                  <a:gd name="T76" fmla="*/ 21 w 1930"/>
                  <a:gd name="T77" fmla="*/ 21 h 1930"/>
                  <a:gd name="T78" fmla="*/ 22 w 1930"/>
                  <a:gd name="T79" fmla="*/ 19 h 1930"/>
                  <a:gd name="T80" fmla="*/ 23 w 1930"/>
                  <a:gd name="T81" fmla="*/ 18 h 1930"/>
                  <a:gd name="T82" fmla="*/ 24 w 1930"/>
                  <a:gd name="T83" fmla="*/ 16 h 1930"/>
                  <a:gd name="T84" fmla="*/ 24 w 1930"/>
                  <a:gd name="T85" fmla="*/ 15 h 1930"/>
                  <a:gd name="T86" fmla="*/ 24 w 1930"/>
                  <a:gd name="T87" fmla="*/ 13 h 19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30"/>
                  <a:gd name="T133" fmla="*/ 0 h 1930"/>
                  <a:gd name="T134" fmla="*/ 1930 w 1930"/>
                  <a:gd name="T135" fmla="*/ 1930 h 19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30" h="1930">
                    <a:moveTo>
                      <a:pt x="1930" y="964"/>
                    </a:moveTo>
                    <a:lnTo>
                      <a:pt x="1930" y="964"/>
                    </a:lnTo>
                    <a:lnTo>
                      <a:pt x="1928" y="916"/>
                    </a:lnTo>
                    <a:lnTo>
                      <a:pt x="1924" y="866"/>
                    </a:lnTo>
                    <a:lnTo>
                      <a:pt x="1918" y="818"/>
                    </a:lnTo>
                    <a:lnTo>
                      <a:pt x="1910" y="770"/>
                    </a:lnTo>
                    <a:lnTo>
                      <a:pt x="1900" y="724"/>
                    </a:lnTo>
                    <a:lnTo>
                      <a:pt x="1886" y="678"/>
                    </a:lnTo>
                    <a:lnTo>
                      <a:pt x="1870" y="634"/>
                    </a:lnTo>
                    <a:lnTo>
                      <a:pt x="1854" y="590"/>
                    </a:lnTo>
                    <a:lnTo>
                      <a:pt x="1834" y="546"/>
                    </a:lnTo>
                    <a:lnTo>
                      <a:pt x="1814" y="504"/>
                    </a:lnTo>
                    <a:lnTo>
                      <a:pt x="1790" y="464"/>
                    </a:lnTo>
                    <a:lnTo>
                      <a:pt x="1764" y="426"/>
                    </a:lnTo>
                    <a:lnTo>
                      <a:pt x="1738" y="388"/>
                    </a:lnTo>
                    <a:lnTo>
                      <a:pt x="1710" y="352"/>
                    </a:lnTo>
                    <a:lnTo>
                      <a:pt x="1678" y="316"/>
                    </a:lnTo>
                    <a:lnTo>
                      <a:pt x="1646" y="282"/>
                    </a:lnTo>
                    <a:lnTo>
                      <a:pt x="1614" y="250"/>
                    </a:lnTo>
                    <a:lnTo>
                      <a:pt x="1578" y="220"/>
                    </a:lnTo>
                    <a:lnTo>
                      <a:pt x="1542" y="192"/>
                    </a:lnTo>
                    <a:lnTo>
                      <a:pt x="1504" y="164"/>
                    </a:lnTo>
                    <a:lnTo>
                      <a:pt x="1464" y="140"/>
                    </a:lnTo>
                    <a:lnTo>
                      <a:pt x="1424" y="116"/>
                    </a:lnTo>
                    <a:lnTo>
                      <a:pt x="1382" y="96"/>
                    </a:lnTo>
                    <a:lnTo>
                      <a:pt x="1340" y="76"/>
                    </a:lnTo>
                    <a:lnTo>
                      <a:pt x="1296" y="58"/>
                    </a:lnTo>
                    <a:lnTo>
                      <a:pt x="1252" y="44"/>
                    </a:lnTo>
                    <a:lnTo>
                      <a:pt x="1206" y="30"/>
                    </a:lnTo>
                    <a:lnTo>
                      <a:pt x="1160" y="20"/>
                    </a:lnTo>
                    <a:lnTo>
                      <a:pt x="1112" y="12"/>
                    </a:lnTo>
                    <a:lnTo>
                      <a:pt x="1064" y="6"/>
                    </a:lnTo>
                    <a:lnTo>
                      <a:pt x="1014" y="2"/>
                    </a:lnTo>
                    <a:lnTo>
                      <a:pt x="964" y="0"/>
                    </a:lnTo>
                    <a:lnTo>
                      <a:pt x="916" y="2"/>
                    </a:lnTo>
                    <a:lnTo>
                      <a:pt x="866" y="6"/>
                    </a:lnTo>
                    <a:lnTo>
                      <a:pt x="818" y="12"/>
                    </a:lnTo>
                    <a:lnTo>
                      <a:pt x="770" y="20"/>
                    </a:lnTo>
                    <a:lnTo>
                      <a:pt x="724" y="30"/>
                    </a:lnTo>
                    <a:lnTo>
                      <a:pt x="678" y="44"/>
                    </a:lnTo>
                    <a:lnTo>
                      <a:pt x="634" y="58"/>
                    </a:lnTo>
                    <a:lnTo>
                      <a:pt x="590" y="76"/>
                    </a:lnTo>
                    <a:lnTo>
                      <a:pt x="546" y="96"/>
                    </a:lnTo>
                    <a:lnTo>
                      <a:pt x="504" y="116"/>
                    </a:lnTo>
                    <a:lnTo>
                      <a:pt x="464" y="140"/>
                    </a:lnTo>
                    <a:lnTo>
                      <a:pt x="426" y="164"/>
                    </a:lnTo>
                    <a:lnTo>
                      <a:pt x="388" y="192"/>
                    </a:lnTo>
                    <a:lnTo>
                      <a:pt x="352" y="220"/>
                    </a:lnTo>
                    <a:lnTo>
                      <a:pt x="316" y="250"/>
                    </a:lnTo>
                    <a:lnTo>
                      <a:pt x="282" y="282"/>
                    </a:lnTo>
                    <a:lnTo>
                      <a:pt x="250" y="316"/>
                    </a:lnTo>
                    <a:lnTo>
                      <a:pt x="220" y="352"/>
                    </a:lnTo>
                    <a:lnTo>
                      <a:pt x="192" y="388"/>
                    </a:lnTo>
                    <a:lnTo>
                      <a:pt x="164" y="426"/>
                    </a:lnTo>
                    <a:lnTo>
                      <a:pt x="140" y="464"/>
                    </a:lnTo>
                    <a:lnTo>
                      <a:pt x="116" y="504"/>
                    </a:lnTo>
                    <a:lnTo>
                      <a:pt x="96" y="546"/>
                    </a:lnTo>
                    <a:lnTo>
                      <a:pt x="76" y="590"/>
                    </a:lnTo>
                    <a:lnTo>
                      <a:pt x="58" y="634"/>
                    </a:lnTo>
                    <a:lnTo>
                      <a:pt x="44" y="678"/>
                    </a:lnTo>
                    <a:lnTo>
                      <a:pt x="30" y="724"/>
                    </a:lnTo>
                    <a:lnTo>
                      <a:pt x="20" y="770"/>
                    </a:lnTo>
                    <a:lnTo>
                      <a:pt x="12" y="818"/>
                    </a:lnTo>
                    <a:lnTo>
                      <a:pt x="6" y="866"/>
                    </a:lnTo>
                    <a:lnTo>
                      <a:pt x="2" y="916"/>
                    </a:lnTo>
                    <a:lnTo>
                      <a:pt x="0" y="964"/>
                    </a:lnTo>
                    <a:lnTo>
                      <a:pt x="2" y="1014"/>
                    </a:lnTo>
                    <a:lnTo>
                      <a:pt x="6" y="1064"/>
                    </a:lnTo>
                    <a:lnTo>
                      <a:pt x="12" y="1112"/>
                    </a:lnTo>
                    <a:lnTo>
                      <a:pt x="20" y="1160"/>
                    </a:lnTo>
                    <a:lnTo>
                      <a:pt x="30" y="1206"/>
                    </a:lnTo>
                    <a:lnTo>
                      <a:pt x="44" y="1252"/>
                    </a:lnTo>
                    <a:lnTo>
                      <a:pt x="58" y="1296"/>
                    </a:lnTo>
                    <a:lnTo>
                      <a:pt x="76" y="1340"/>
                    </a:lnTo>
                    <a:lnTo>
                      <a:pt x="96" y="1384"/>
                    </a:lnTo>
                    <a:lnTo>
                      <a:pt x="116" y="1424"/>
                    </a:lnTo>
                    <a:lnTo>
                      <a:pt x="140" y="1466"/>
                    </a:lnTo>
                    <a:lnTo>
                      <a:pt x="164" y="1504"/>
                    </a:lnTo>
                    <a:lnTo>
                      <a:pt x="192" y="1542"/>
                    </a:lnTo>
                    <a:lnTo>
                      <a:pt x="220" y="1578"/>
                    </a:lnTo>
                    <a:lnTo>
                      <a:pt x="250" y="1614"/>
                    </a:lnTo>
                    <a:lnTo>
                      <a:pt x="282" y="1646"/>
                    </a:lnTo>
                    <a:lnTo>
                      <a:pt x="316" y="1678"/>
                    </a:lnTo>
                    <a:lnTo>
                      <a:pt x="352" y="1710"/>
                    </a:lnTo>
                    <a:lnTo>
                      <a:pt x="388" y="1738"/>
                    </a:lnTo>
                    <a:lnTo>
                      <a:pt x="426" y="1764"/>
                    </a:lnTo>
                    <a:lnTo>
                      <a:pt x="464" y="1790"/>
                    </a:lnTo>
                    <a:lnTo>
                      <a:pt x="504" y="1814"/>
                    </a:lnTo>
                    <a:lnTo>
                      <a:pt x="546" y="1834"/>
                    </a:lnTo>
                    <a:lnTo>
                      <a:pt x="590" y="1854"/>
                    </a:lnTo>
                    <a:lnTo>
                      <a:pt x="634" y="1870"/>
                    </a:lnTo>
                    <a:lnTo>
                      <a:pt x="678" y="1886"/>
                    </a:lnTo>
                    <a:lnTo>
                      <a:pt x="724" y="1900"/>
                    </a:lnTo>
                    <a:lnTo>
                      <a:pt x="770" y="1910"/>
                    </a:lnTo>
                    <a:lnTo>
                      <a:pt x="818" y="1918"/>
                    </a:lnTo>
                    <a:lnTo>
                      <a:pt x="866" y="1924"/>
                    </a:lnTo>
                    <a:lnTo>
                      <a:pt x="916" y="1928"/>
                    </a:lnTo>
                    <a:lnTo>
                      <a:pt x="964" y="1930"/>
                    </a:lnTo>
                    <a:lnTo>
                      <a:pt x="1014" y="1928"/>
                    </a:lnTo>
                    <a:lnTo>
                      <a:pt x="1064" y="1924"/>
                    </a:lnTo>
                    <a:lnTo>
                      <a:pt x="1112" y="1918"/>
                    </a:lnTo>
                    <a:lnTo>
                      <a:pt x="1160" y="1910"/>
                    </a:lnTo>
                    <a:lnTo>
                      <a:pt x="1206" y="1900"/>
                    </a:lnTo>
                    <a:lnTo>
                      <a:pt x="1252" y="1886"/>
                    </a:lnTo>
                    <a:lnTo>
                      <a:pt x="1296" y="1870"/>
                    </a:lnTo>
                    <a:lnTo>
                      <a:pt x="1340" y="1854"/>
                    </a:lnTo>
                    <a:lnTo>
                      <a:pt x="1382" y="1834"/>
                    </a:lnTo>
                    <a:lnTo>
                      <a:pt x="1424" y="1814"/>
                    </a:lnTo>
                    <a:lnTo>
                      <a:pt x="1464" y="1790"/>
                    </a:lnTo>
                    <a:lnTo>
                      <a:pt x="1504" y="1764"/>
                    </a:lnTo>
                    <a:lnTo>
                      <a:pt x="1542" y="1738"/>
                    </a:lnTo>
                    <a:lnTo>
                      <a:pt x="1578" y="1710"/>
                    </a:lnTo>
                    <a:lnTo>
                      <a:pt x="1614" y="1678"/>
                    </a:lnTo>
                    <a:lnTo>
                      <a:pt x="1646" y="1646"/>
                    </a:lnTo>
                    <a:lnTo>
                      <a:pt x="1678" y="1614"/>
                    </a:lnTo>
                    <a:lnTo>
                      <a:pt x="1710" y="1578"/>
                    </a:lnTo>
                    <a:lnTo>
                      <a:pt x="1738" y="1542"/>
                    </a:lnTo>
                    <a:lnTo>
                      <a:pt x="1764" y="1504"/>
                    </a:lnTo>
                    <a:lnTo>
                      <a:pt x="1790" y="1466"/>
                    </a:lnTo>
                    <a:lnTo>
                      <a:pt x="1814" y="1424"/>
                    </a:lnTo>
                    <a:lnTo>
                      <a:pt x="1834" y="1384"/>
                    </a:lnTo>
                    <a:lnTo>
                      <a:pt x="1854" y="1340"/>
                    </a:lnTo>
                    <a:lnTo>
                      <a:pt x="1870" y="1296"/>
                    </a:lnTo>
                    <a:lnTo>
                      <a:pt x="1886" y="1252"/>
                    </a:lnTo>
                    <a:lnTo>
                      <a:pt x="1900" y="1206"/>
                    </a:lnTo>
                    <a:lnTo>
                      <a:pt x="1910" y="1160"/>
                    </a:lnTo>
                    <a:lnTo>
                      <a:pt x="1918" y="1112"/>
                    </a:lnTo>
                    <a:lnTo>
                      <a:pt x="1924" y="1064"/>
                    </a:lnTo>
                    <a:lnTo>
                      <a:pt x="1928" y="1014"/>
                    </a:lnTo>
                    <a:lnTo>
                      <a:pt x="1930" y="964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Line 95"/>
              <p:cNvSpPr>
                <a:spLocks noChangeShapeType="1"/>
              </p:cNvSpPr>
              <p:nvPr/>
            </p:nvSpPr>
            <p:spPr bwMode="auto">
              <a:xfrm flipH="1" flipV="1">
                <a:off x="1457" y="3525"/>
                <a:ext cx="158" cy="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96"/>
              <p:cNvSpPr>
                <a:spLocks/>
              </p:cNvSpPr>
              <p:nvPr/>
            </p:nvSpPr>
            <p:spPr bwMode="auto">
              <a:xfrm>
                <a:off x="1369" y="3812"/>
                <a:ext cx="247" cy="243"/>
              </a:xfrm>
              <a:custGeom>
                <a:avLst/>
                <a:gdLst>
                  <a:gd name="T0" fmla="*/ 5 w 382"/>
                  <a:gd name="T1" fmla="*/ 3 h 376"/>
                  <a:gd name="T2" fmla="*/ 5 w 382"/>
                  <a:gd name="T3" fmla="*/ 2 h 376"/>
                  <a:gd name="T4" fmla="*/ 5 w 382"/>
                  <a:gd name="T5" fmla="*/ 1 h 376"/>
                  <a:gd name="T6" fmla="*/ 4 w 382"/>
                  <a:gd name="T7" fmla="*/ 1 h 376"/>
                  <a:gd name="T8" fmla="*/ 4 w 382"/>
                  <a:gd name="T9" fmla="*/ 1 h 376"/>
                  <a:gd name="T10" fmla="*/ 4 w 382"/>
                  <a:gd name="T11" fmla="*/ 1 h 376"/>
                  <a:gd name="T12" fmla="*/ 3 w 382"/>
                  <a:gd name="T13" fmla="*/ 1 h 376"/>
                  <a:gd name="T14" fmla="*/ 3 w 382"/>
                  <a:gd name="T15" fmla="*/ 1 h 376"/>
                  <a:gd name="T16" fmla="*/ 3 w 382"/>
                  <a:gd name="T17" fmla="*/ 0 h 376"/>
                  <a:gd name="T18" fmla="*/ 2 w 382"/>
                  <a:gd name="T19" fmla="*/ 0 h 376"/>
                  <a:gd name="T20" fmla="*/ 2 w 382"/>
                  <a:gd name="T21" fmla="*/ 1 h 376"/>
                  <a:gd name="T22" fmla="*/ 1 w 382"/>
                  <a:gd name="T23" fmla="*/ 1 h 376"/>
                  <a:gd name="T24" fmla="*/ 1 w 382"/>
                  <a:gd name="T25" fmla="*/ 1 h 376"/>
                  <a:gd name="T26" fmla="*/ 1 w 382"/>
                  <a:gd name="T27" fmla="*/ 1 h 376"/>
                  <a:gd name="T28" fmla="*/ 1 w 382"/>
                  <a:gd name="T29" fmla="*/ 1 h 376"/>
                  <a:gd name="T30" fmla="*/ 1 w 382"/>
                  <a:gd name="T31" fmla="*/ 2 h 376"/>
                  <a:gd name="T32" fmla="*/ 0 w 382"/>
                  <a:gd name="T33" fmla="*/ 2 h 376"/>
                  <a:gd name="T34" fmla="*/ 0 w 382"/>
                  <a:gd name="T35" fmla="*/ 3 h 376"/>
                  <a:gd name="T36" fmla="*/ 1 w 382"/>
                  <a:gd name="T37" fmla="*/ 3 h 376"/>
                  <a:gd name="T38" fmla="*/ 1 w 382"/>
                  <a:gd name="T39" fmla="*/ 3 h 376"/>
                  <a:gd name="T40" fmla="*/ 1 w 382"/>
                  <a:gd name="T41" fmla="*/ 4 h 376"/>
                  <a:gd name="T42" fmla="*/ 1 w 382"/>
                  <a:gd name="T43" fmla="*/ 4 h 376"/>
                  <a:gd name="T44" fmla="*/ 1 w 382"/>
                  <a:gd name="T45" fmla="*/ 4 h 376"/>
                  <a:gd name="T46" fmla="*/ 1 w 382"/>
                  <a:gd name="T47" fmla="*/ 5 h 376"/>
                  <a:gd name="T48" fmla="*/ 2 w 382"/>
                  <a:gd name="T49" fmla="*/ 5 h 376"/>
                  <a:gd name="T50" fmla="*/ 3 w 382"/>
                  <a:gd name="T51" fmla="*/ 5 h 376"/>
                  <a:gd name="T52" fmla="*/ 3 w 382"/>
                  <a:gd name="T53" fmla="*/ 5 h 376"/>
                  <a:gd name="T54" fmla="*/ 3 w 382"/>
                  <a:gd name="T55" fmla="*/ 5 h 376"/>
                  <a:gd name="T56" fmla="*/ 4 w 382"/>
                  <a:gd name="T57" fmla="*/ 4 h 376"/>
                  <a:gd name="T58" fmla="*/ 4 w 382"/>
                  <a:gd name="T59" fmla="*/ 4 h 376"/>
                  <a:gd name="T60" fmla="*/ 4 w 382"/>
                  <a:gd name="T61" fmla="*/ 4 h 376"/>
                  <a:gd name="T62" fmla="*/ 5 w 382"/>
                  <a:gd name="T63" fmla="*/ 3 h 376"/>
                  <a:gd name="T64" fmla="*/ 5 w 382"/>
                  <a:gd name="T65" fmla="*/ 3 h 376"/>
                  <a:gd name="T66" fmla="*/ 5 w 382"/>
                  <a:gd name="T67" fmla="*/ 3 h 376"/>
                  <a:gd name="T68" fmla="*/ 5 w 382"/>
                  <a:gd name="T69" fmla="*/ 3 h 3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2"/>
                  <a:gd name="T106" fmla="*/ 0 h 376"/>
                  <a:gd name="T107" fmla="*/ 382 w 382"/>
                  <a:gd name="T108" fmla="*/ 376 h 3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2" h="376">
                    <a:moveTo>
                      <a:pt x="382" y="188"/>
                    </a:moveTo>
                    <a:lnTo>
                      <a:pt x="382" y="188"/>
                    </a:lnTo>
                    <a:lnTo>
                      <a:pt x="382" y="168"/>
                    </a:lnTo>
                    <a:lnTo>
                      <a:pt x="378" y="150"/>
                    </a:lnTo>
                    <a:lnTo>
                      <a:pt x="374" y="132"/>
                    </a:lnTo>
                    <a:lnTo>
                      <a:pt x="368" y="114"/>
                    </a:lnTo>
                    <a:lnTo>
                      <a:pt x="358" y="98"/>
                    </a:lnTo>
                    <a:lnTo>
                      <a:pt x="350" y="82"/>
                    </a:lnTo>
                    <a:lnTo>
                      <a:pt x="338" y="68"/>
                    </a:lnTo>
                    <a:lnTo>
                      <a:pt x="326" y="54"/>
                    </a:lnTo>
                    <a:lnTo>
                      <a:pt x="312" y="42"/>
                    </a:lnTo>
                    <a:lnTo>
                      <a:pt x="298" y="32"/>
                    </a:lnTo>
                    <a:lnTo>
                      <a:pt x="282" y="22"/>
                    </a:lnTo>
                    <a:lnTo>
                      <a:pt x="266" y="14"/>
                    </a:lnTo>
                    <a:lnTo>
                      <a:pt x="248" y="8"/>
                    </a:lnTo>
                    <a:lnTo>
                      <a:pt x="230" y="4"/>
                    </a:lnTo>
                    <a:lnTo>
                      <a:pt x="210" y="0"/>
                    </a:lnTo>
                    <a:lnTo>
                      <a:pt x="190" y="0"/>
                    </a:lnTo>
                    <a:lnTo>
                      <a:pt x="172" y="0"/>
                    </a:lnTo>
                    <a:lnTo>
                      <a:pt x="152" y="4"/>
                    </a:lnTo>
                    <a:lnTo>
                      <a:pt x="134" y="8"/>
                    </a:lnTo>
                    <a:lnTo>
                      <a:pt x="116" y="14"/>
                    </a:lnTo>
                    <a:lnTo>
                      <a:pt x="100" y="22"/>
                    </a:lnTo>
                    <a:lnTo>
                      <a:pt x="84" y="32"/>
                    </a:lnTo>
                    <a:lnTo>
                      <a:pt x="68" y="42"/>
                    </a:lnTo>
                    <a:lnTo>
                      <a:pt x="56" y="54"/>
                    </a:lnTo>
                    <a:lnTo>
                      <a:pt x="42" y="68"/>
                    </a:lnTo>
                    <a:lnTo>
                      <a:pt x="32" y="82"/>
                    </a:lnTo>
                    <a:lnTo>
                      <a:pt x="22" y="98"/>
                    </a:lnTo>
                    <a:lnTo>
                      <a:pt x="14" y="114"/>
                    </a:lnTo>
                    <a:lnTo>
                      <a:pt x="8" y="132"/>
                    </a:lnTo>
                    <a:lnTo>
                      <a:pt x="4" y="150"/>
                    </a:lnTo>
                    <a:lnTo>
                      <a:pt x="0" y="168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4" y="226"/>
                    </a:lnTo>
                    <a:lnTo>
                      <a:pt x="8" y="244"/>
                    </a:lnTo>
                    <a:lnTo>
                      <a:pt x="14" y="260"/>
                    </a:lnTo>
                    <a:lnTo>
                      <a:pt x="22" y="276"/>
                    </a:lnTo>
                    <a:lnTo>
                      <a:pt x="32" y="292"/>
                    </a:lnTo>
                    <a:lnTo>
                      <a:pt x="42" y="306"/>
                    </a:lnTo>
                    <a:lnTo>
                      <a:pt x="56" y="320"/>
                    </a:lnTo>
                    <a:lnTo>
                      <a:pt x="68" y="332"/>
                    </a:lnTo>
                    <a:lnTo>
                      <a:pt x="84" y="344"/>
                    </a:lnTo>
                    <a:lnTo>
                      <a:pt x="100" y="352"/>
                    </a:lnTo>
                    <a:lnTo>
                      <a:pt x="116" y="360"/>
                    </a:lnTo>
                    <a:lnTo>
                      <a:pt x="134" y="366"/>
                    </a:lnTo>
                    <a:lnTo>
                      <a:pt x="152" y="372"/>
                    </a:lnTo>
                    <a:lnTo>
                      <a:pt x="172" y="374"/>
                    </a:lnTo>
                    <a:lnTo>
                      <a:pt x="190" y="376"/>
                    </a:lnTo>
                    <a:lnTo>
                      <a:pt x="210" y="374"/>
                    </a:lnTo>
                    <a:lnTo>
                      <a:pt x="230" y="372"/>
                    </a:lnTo>
                    <a:lnTo>
                      <a:pt x="248" y="366"/>
                    </a:lnTo>
                    <a:lnTo>
                      <a:pt x="266" y="360"/>
                    </a:lnTo>
                    <a:lnTo>
                      <a:pt x="282" y="352"/>
                    </a:lnTo>
                    <a:lnTo>
                      <a:pt x="298" y="344"/>
                    </a:lnTo>
                    <a:lnTo>
                      <a:pt x="312" y="332"/>
                    </a:lnTo>
                    <a:lnTo>
                      <a:pt x="326" y="320"/>
                    </a:lnTo>
                    <a:lnTo>
                      <a:pt x="338" y="306"/>
                    </a:lnTo>
                    <a:lnTo>
                      <a:pt x="350" y="292"/>
                    </a:lnTo>
                    <a:lnTo>
                      <a:pt x="358" y="276"/>
                    </a:lnTo>
                    <a:lnTo>
                      <a:pt x="368" y="260"/>
                    </a:lnTo>
                    <a:lnTo>
                      <a:pt x="374" y="244"/>
                    </a:lnTo>
                    <a:lnTo>
                      <a:pt x="378" y="226"/>
                    </a:lnTo>
                    <a:lnTo>
                      <a:pt x="382" y="206"/>
                    </a:lnTo>
                    <a:lnTo>
                      <a:pt x="382" y="188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Rectangle 97"/>
              <p:cNvSpPr>
                <a:spLocks noChangeArrowheads="1"/>
              </p:cNvSpPr>
              <p:nvPr/>
            </p:nvSpPr>
            <p:spPr bwMode="auto">
              <a:xfrm>
                <a:off x="1441" y="3865"/>
                <a:ext cx="12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</a:rPr>
                  <a:t>PS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98"/>
              <p:cNvSpPr>
                <a:spLocks/>
              </p:cNvSpPr>
              <p:nvPr/>
            </p:nvSpPr>
            <p:spPr bwMode="auto">
              <a:xfrm>
                <a:off x="2819" y="2414"/>
                <a:ext cx="529" cy="1588"/>
              </a:xfrm>
              <a:custGeom>
                <a:avLst/>
                <a:gdLst>
                  <a:gd name="T0" fmla="*/ 0 w 818"/>
                  <a:gd name="T1" fmla="*/ 31 h 2456"/>
                  <a:gd name="T2" fmla="*/ 0 w 818"/>
                  <a:gd name="T3" fmla="*/ 4 h 2456"/>
                  <a:gd name="T4" fmla="*/ 0 w 818"/>
                  <a:gd name="T5" fmla="*/ 4 h 2456"/>
                  <a:gd name="T6" fmla="*/ 1 w 818"/>
                  <a:gd name="T7" fmla="*/ 3 h 2456"/>
                  <a:gd name="T8" fmla="*/ 1 w 818"/>
                  <a:gd name="T9" fmla="*/ 3 h 2456"/>
                  <a:gd name="T10" fmla="*/ 1 w 818"/>
                  <a:gd name="T11" fmla="*/ 3 h 2456"/>
                  <a:gd name="T12" fmla="*/ 1 w 818"/>
                  <a:gd name="T13" fmla="*/ 3 h 2456"/>
                  <a:gd name="T14" fmla="*/ 1 w 818"/>
                  <a:gd name="T15" fmla="*/ 2 h 2456"/>
                  <a:gd name="T16" fmla="*/ 1 w 818"/>
                  <a:gd name="T17" fmla="*/ 2 h 2456"/>
                  <a:gd name="T18" fmla="*/ 1 w 818"/>
                  <a:gd name="T19" fmla="*/ 2 h 2456"/>
                  <a:gd name="T20" fmla="*/ 2 w 818"/>
                  <a:gd name="T21" fmla="*/ 1 h 2456"/>
                  <a:gd name="T22" fmla="*/ 2 w 818"/>
                  <a:gd name="T23" fmla="*/ 1 h 2456"/>
                  <a:gd name="T24" fmla="*/ 2 w 818"/>
                  <a:gd name="T25" fmla="*/ 1 h 2456"/>
                  <a:gd name="T26" fmla="*/ 3 w 818"/>
                  <a:gd name="T27" fmla="*/ 1 h 2456"/>
                  <a:gd name="T28" fmla="*/ 3 w 818"/>
                  <a:gd name="T29" fmla="*/ 1 h 2456"/>
                  <a:gd name="T30" fmla="*/ 3 w 818"/>
                  <a:gd name="T31" fmla="*/ 1 h 2456"/>
                  <a:gd name="T32" fmla="*/ 3 w 818"/>
                  <a:gd name="T33" fmla="*/ 1 h 2456"/>
                  <a:gd name="T34" fmla="*/ 4 w 818"/>
                  <a:gd name="T35" fmla="*/ 1 h 2456"/>
                  <a:gd name="T36" fmla="*/ 4 w 818"/>
                  <a:gd name="T37" fmla="*/ 1 h 2456"/>
                  <a:gd name="T38" fmla="*/ 4 w 818"/>
                  <a:gd name="T39" fmla="*/ 1 h 2456"/>
                  <a:gd name="T40" fmla="*/ 5 w 818"/>
                  <a:gd name="T41" fmla="*/ 1 h 2456"/>
                  <a:gd name="T42" fmla="*/ 5 w 818"/>
                  <a:gd name="T43" fmla="*/ 0 h 2456"/>
                  <a:gd name="T44" fmla="*/ 5 w 818"/>
                  <a:gd name="T45" fmla="*/ 0 h 2456"/>
                  <a:gd name="T46" fmla="*/ 5 w 818"/>
                  <a:gd name="T47" fmla="*/ 0 h 2456"/>
                  <a:gd name="T48" fmla="*/ 6 w 818"/>
                  <a:gd name="T49" fmla="*/ 1 h 2456"/>
                  <a:gd name="T50" fmla="*/ 6 w 818"/>
                  <a:gd name="T51" fmla="*/ 1 h 2456"/>
                  <a:gd name="T52" fmla="*/ 6 w 818"/>
                  <a:gd name="T53" fmla="*/ 1 h 2456"/>
                  <a:gd name="T54" fmla="*/ 6 w 818"/>
                  <a:gd name="T55" fmla="*/ 1 h 2456"/>
                  <a:gd name="T56" fmla="*/ 7 w 818"/>
                  <a:gd name="T57" fmla="*/ 1 h 2456"/>
                  <a:gd name="T58" fmla="*/ 7 w 818"/>
                  <a:gd name="T59" fmla="*/ 1 h 2456"/>
                  <a:gd name="T60" fmla="*/ 8 w 818"/>
                  <a:gd name="T61" fmla="*/ 1 h 2456"/>
                  <a:gd name="T62" fmla="*/ 8 w 818"/>
                  <a:gd name="T63" fmla="*/ 1 h 2456"/>
                  <a:gd name="T64" fmla="*/ 8 w 818"/>
                  <a:gd name="T65" fmla="*/ 1 h 2456"/>
                  <a:gd name="T66" fmla="*/ 9 w 818"/>
                  <a:gd name="T67" fmla="*/ 1 h 2456"/>
                  <a:gd name="T68" fmla="*/ 9 w 818"/>
                  <a:gd name="T69" fmla="*/ 1 h 2456"/>
                  <a:gd name="T70" fmla="*/ 9 w 818"/>
                  <a:gd name="T71" fmla="*/ 2 h 2456"/>
                  <a:gd name="T72" fmla="*/ 10 w 818"/>
                  <a:gd name="T73" fmla="*/ 2 h 2456"/>
                  <a:gd name="T74" fmla="*/ 10 w 818"/>
                  <a:gd name="T75" fmla="*/ 3 h 2456"/>
                  <a:gd name="T76" fmla="*/ 10 w 818"/>
                  <a:gd name="T77" fmla="*/ 3 h 2456"/>
                  <a:gd name="T78" fmla="*/ 10 w 818"/>
                  <a:gd name="T79" fmla="*/ 3 h 2456"/>
                  <a:gd name="T80" fmla="*/ 10 w 818"/>
                  <a:gd name="T81" fmla="*/ 3 h 2456"/>
                  <a:gd name="T82" fmla="*/ 10 w 818"/>
                  <a:gd name="T83" fmla="*/ 4 h 2456"/>
                  <a:gd name="T84" fmla="*/ 10 w 818"/>
                  <a:gd name="T85" fmla="*/ 31 h 2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2456"/>
                  <a:gd name="T131" fmla="*/ 818 w 818"/>
                  <a:gd name="T132" fmla="*/ 2456 h 24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2456">
                    <a:moveTo>
                      <a:pt x="0" y="2456"/>
                    </a:moveTo>
                    <a:lnTo>
                      <a:pt x="0" y="292"/>
                    </a:lnTo>
                    <a:lnTo>
                      <a:pt x="4" y="278"/>
                    </a:lnTo>
                    <a:lnTo>
                      <a:pt x="16" y="246"/>
                    </a:lnTo>
                    <a:lnTo>
                      <a:pt x="26" y="224"/>
                    </a:lnTo>
                    <a:lnTo>
                      <a:pt x="38" y="200"/>
                    </a:lnTo>
                    <a:lnTo>
                      <a:pt x="54" y="174"/>
                    </a:lnTo>
                    <a:lnTo>
                      <a:pt x="74" y="148"/>
                    </a:lnTo>
                    <a:lnTo>
                      <a:pt x="98" y="120"/>
                    </a:lnTo>
                    <a:lnTo>
                      <a:pt x="126" y="94"/>
                    </a:lnTo>
                    <a:lnTo>
                      <a:pt x="158" y="70"/>
                    </a:lnTo>
                    <a:lnTo>
                      <a:pt x="176" y="58"/>
                    </a:lnTo>
                    <a:lnTo>
                      <a:pt x="194" y="48"/>
                    </a:lnTo>
                    <a:lnTo>
                      <a:pt x="214" y="38"/>
                    </a:lnTo>
                    <a:lnTo>
                      <a:pt x="236" y="30"/>
                    </a:lnTo>
                    <a:lnTo>
                      <a:pt x="258" y="22"/>
                    </a:lnTo>
                    <a:lnTo>
                      <a:pt x="282" y="14"/>
                    </a:lnTo>
                    <a:lnTo>
                      <a:pt x="308" y="8"/>
                    </a:lnTo>
                    <a:lnTo>
                      <a:pt x="336" y="4"/>
                    </a:lnTo>
                    <a:lnTo>
                      <a:pt x="364" y="2"/>
                    </a:lnTo>
                    <a:lnTo>
                      <a:pt x="394" y="0"/>
                    </a:lnTo>
                    <a:lnTo>
                      <a:pt x="424" y="0"/>
                    </a:lnTo>
                    <a:lnTo>
                      <a:pt x="452" y="2"/>
                    </a:lnTo>
                    <a:lnTo>
                      <a:pt x="480" y="6"/>
                    </a:lnTo>
                    <a:lnTo>
                      <a:pt x="506" y="12"/>
                    </a:lnTo>
                    <a:lnTo>
                      <a:pt x="530" y="18"/>
                    </a:lnTo>
                    <a:lnTo>
                      <a:pt x="554" y="26"/>
                    </a:lnTo>
                    <a:lnTo>
                      <a:pt x="576" y="34"/>
                    </a:lnTo>
                    <a:lnTo>
                      <a:pt x="598" y="44"/>
                    </a:lnTo>
                    <a:lnTo>
                      <a:pt x="618" y="54"/>
                    </a:lnTo>
                    <a:lnTo>
                      <a:pt x="636" y="66"/>
                    </a:lnTo>
                    <a:lnTo>
                      <a:pt x="672" y="90"/>
                    </a:lnTo>
                    <a:lnTo>
                      <a:pt x="702" y="116"/>
                    </a:lnTo>
                    <a:lnTo>
                      <a:pt x="728" y="144"/>
                    </a:lnTo>
                    <a:lnTo>
                      <a:pt x="750" y="172"/>
                    </a:lnTo>
                    <a:lnTo>
                      <a:pt x="770" y="198"/>
                    </a:lnTo>
                    <a:lnTo>
                      <a:pt x="784" y="222"/>
                    </a:lnTo>
                    <a:lnTo>
                      <a:pt x="796" y="246"/>
                    </a:lnTo>
                    <a:lnTo>
                      <a:pt x="812" y="278"/>
                    </a:lnTo>
                    <a:lnTo>
                      <a:pt x="818" y="292"/>
                    </a:lnTo>
                    <a:lnTo>
                      <a:pt x="818" y="2456"/>
                    </a:lnTo>
                  </a:path>
                </a:pathLst>
              </a:custGeom>
              <a:noFill/>
              <a:ln w="254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99"/>
              <p:cNvSpPr>
                <a:spLocks/>
              </p:cNvSpPr>
              <p:nvPr/>
            </p:nvSpPr>
            <p:spPr bwMode="auto">
              <a:xfrm>
                <a:off x="2819" y="3998"/>
                <a:ext cx="529" cy="189"/>
              </a:xfrm>
              <a:custGeom>
                <a:avLst/>
                <a:gdLst>
                  <a:gd name="T0" fmla="*/ 0 w 818"/>
                  <a:gd name="T1" fmla="*/ 0 h 292"/>
                  <a:gd name="T2" fmla="*/ 0 w 818"/>
                  <a:gd name="T3" fmla="*/ 0 h 292"/>
                  <a:gd name="T4" fmla="*/ 1 w 818"/>
                  <a:gd name="T5" fmla="*/ 1 h 292"/>
                  <a:gd name="T6" fmla="*/ 1 w 818"/>
                  <a:gd name="T7" fmla="*/ 1 h 292"/>
                  <a:gd name="T8" fmla="*/ 1 w 818"/>
                  <a:gd name="T9" fmla="*/ 1 h 292"/>
                  <a:gd name="T10" fmla="*/ 1 w 818"/>
                  <a:gd name="T11" fmla="*/ 1 h 292"/>
                  <a:gd name="T12" fmla="*/ 1 w 818"/>
                  <a:gd name="T13" fmla="*/ 2 h 292"/>
                  <a:gd name="T14" fmla="*/ 1 w 818"/>
                  <a:gd name="T15" fmla="*/ 2 h 292"/>
                  <a:gd name="T16" fmla="*/ 1 w 818"/>
                  <a:gd name="T17" fmla="*/ 2 h 292"/>
                  <a:gd name="T18" fmla="*/ 2 w 818"/>
                  <a:gd name="T19" fmla="*/ 3 h 292"/>
                  <a:gd name="T20" fmla="*/ 2 w 818"/>
                  <a:gd name="T21" fmla="*/ 3 h 292"/>
                  <a:gd name="T22" fmla="*/ 2 w 818"/>
                  <a:gd name="T23" fmla="*/ 3 h 292"/>
                  <a:gd name="T24" fmla="*/ 3 w 818"/>
                  <a:gd name="T25" fmla="*/ 3 h 292"/>
                  <a:gd name="T26" fmla="*/ 3 w 818"/>
                  <a:gd name="T27" fmla="*/ 3 h 292"/>
                  <a:gd name="T28" fmla="*/ 3 w 818"/>
                  <a:gd name="T29" fmla="*/ 3 h 292"/>
                  <a:gd name="T30" fmla="*/ 3 w 818"/>
                  <a:gd name="T31" fmla="*/ 3 h 292"/>
                  <a:gd name="T32" fmla="*/ 4 w 818"/>
                  <a:gd name="T33" fmla="*/ 4 h 292"/>
                  <a:gd name="T34" fmla="*/ 4 w 818"/>
                  <a:gd name="T35" fmla="*/ 4 h 292"/>
                  <a:gd name="T36" fmla="*/ 4 w 818"/>
                  <a:gd name="T37" fmla="*/ 4 h 292"/>
                  <a:gd name="T38" fmla="*/ 5 w 818"/>
                  <a:gd name="T39" fmla="*/ 4 h 292"/>
                  <a:gd name="T40" fmla="*/ 5 w 818"/>
                  <a:gd name="T41" fmla="*/ 4 h 292"/>
                  <a:gd name="T42" fmla="*/ 5 w 818"/>
                  <a:gd name="T43" fmla="*/ 4 h 292"/>
                  <a:gd name="T44" fmla="*/ 5 w 818"/>
                  <a:gd name="T45" fmla="*/ 4 h 292"/>
                  <a:gd name="T46" fmla="*/ 6 w 818"/>
                  <a:gd name="T47" fmla="*/ 4 h 292"/>
                  <a:gd name="T48" fmla="*/ 6 w 818"/>
                  <a:gd name="T49" fmla="*/ 4 h 292"/>
                  <a:gd name="T50" fmla="*/ 6 w 818"/>
                  <a:gd name="T51" fmla="*/ 4 h 292"/>
                  <a:gd name="T52" fmla="*/ 6 w 818"/>
                  <a:gd name="T53" fmla="*/ 3 h 292"/>
                  <a:gd name="T54" fmla="*/ 7 w 818"/>
                  <a:gd name="T55" fmla="*/ 3 h 292"/>
                  <a:gd name="T56" fmla="*/ 7 w 818"/>
                  <a:gd name="T57" fmla="*/ 3 h 292"/>
                  <a:gd name="T58" fmla="*/ 8 w 818"/>
                  <a:gd name="T59" fmla="*/ 3 h 292"/>
                  <a:gd name="T60" fmla="*/ 8 w 818"/>
                  <a:gd name="T61" fmla="*/ 3 h 292"/>
                  <a:gd name="T62" fmla="*/ 8 w 818"/>
                  <a:gd name="T63" fmla="*/ 3 h 292"/>
                  <a:gd name="T64" fmla="*/ 9 w 818"/>
                  <a:gd name="T65" fmla="*/ 3 h 292"/>
                  <a:gd name="T66" fmla="*/ 9 w 818"/>
                  <a:gd name="T67" fmla="*/ 2 h 292"/>
                  <a:gd name="T68" fmla="*/ 9 w 818"/>
                  <a:gd name="T69" fmla="*/ 2 h 292"/>
                  <a:gd name="T70" fmla="*/ 10 w 818"/>
                  <a:gd name="T71" fmla="*/ 2 h 292"/>
                  <a:gd name="T72" fmla="*/ 10 w 818"/>
                  <a:gd name="T73" fmla="*/ 1 h 292"/>
                  <a:gd name="T74" fmla="*/ 10 w 818"/>
                  <a:gd name="T75" fmla="*/ 1 h 292"/>
                  <a:gd name="T76" fmla="*/ 10 w 818"/>
                  <a:gd name="T77" fmla="*/ 1 h 292"/>
                  <a:gd name="T78" fmla="*/ 10 w 818"/>
                  <a:gd name="T79" fmla="*/ 1 h 292"/>
                  <a:gd name="T80" fmla="*/ 10 w 818"/>
                  <a:gd name="T81" fmla="*/ 0 h 2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8"/>
                  <a:gd name="T124" fmla="*/ 0 h 292"/>
                  <a:gd name="T125" fmla="*/ 818 w 818"/>
                  <a:gd name="T126" fmla="*/ 292 h 2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8" h="292">
                    <a:moveTo>
                      <a:pt x="0" y="0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26" y="66"/>
                    </a:lnTo>
                    <a:lnTo>
                      <a:pt x="38" y="92"/>
                    </a:lnTo>
                    <a:lnTo>
                      <a:pt x="54" y="116"/>
                    </a:lnTo>
                    <a:lnTo>
                      <a:pt x="74" y="144"/>
                    </a:lnTo>
                    <a:lnTo>
                      <a:pt x="98" y="170"/>
                    </a:lnTo>
                    <a:lnTo>
                      <a:pt x="126" y="196"/>
                    </a:lnTo>
                    <a:lnTo>
                      <a:pt x="158" y="222"/>
                    </a:lnTo>
                    <a:lnTo>
                      <a:pt x="176" y="232"/>
                    </a:lnTo>
                    <a:lnTo>
                      <a:pt x="194" y="244"/>
                    </a:lnTo>
                    <a:lnTo>
                      <a:pt x="214" y="254"/>
                    </a:lnTo>
                    <a:lnTo>
                      <a:pt x="236" y="262"/>
                    </a:lnTo>
                    <a:lnTo>
                      <a:pt x="258" y="270"/>
                    </a:lnTo>
                    <a:lnTo>
                      <a:pt x="282" y="278"/>
                    </a:lnTo>
                    <a:lnTo>
                      <a:pt x="308" y="282"/>
                    </a:lnTo>
                    <a:lnTo>
                      <a:pt x="336" y="288"/>
                    </a:lnTo>
                    <a:lnTo>
                      <a:pt x="364" y="290"/>
                    </a:lnTo>
                    <a:lnTo>
                      <a:pt x="394" y="292"/>
                    </a:lnTo>
                    <a:lnTo>
                      <a:pt x="424" y="290"/>
                    </a:lnTo>
                    <a:lnTo>
                      <a:pt x="452" y="288"/>
                    </a:lnTo>
                    <a:lnTo>
                      <a:pt x="480" y="286"/>
                    </a:lnTo>
                    <a:lnTo>
                      <a:pt x="506" y="280"/>
                    </a:lnTo>
                    <a:lnTo>
                      <a:pt x="530" y="274"/>
                    </a:lnTo>
                    <a:lnTo>
                      <a:pt x="554" y="266"/>
                    </a:lnTo>
                    <a:lnTo>
                      <a:pt x="576" y="258"/>
                    </a:lnTo>
                    <a:lnTo>
                      <a:pt x="598" y="248"/>
                    </a:lnTo>
                    <a:lnTo>
                      <a:pt x="618" y="238"/>
                    </a:lnTo>
                    <a:lnTo>
                      <a:pt x="636" y="226"/>
                    </a:lnTo>
                    <a:lnTo>
                      <a:pt x="672" y="202"/>
                    </a:lnTo>
                    <a:lnTo>
                      <a:pt x="702" y="176"/>
                    </a:lnTo>
                    <a:lnTo>
                      <a:pt x="728" y="148"/>
                    </a:lnTo>
                    <a:lnTo>
                      <a:pt x="750" y="120"/>
                    </a:lnTo>
                    <a:lnTo>
                      <a:pt x="770" y="94"/>
                    </a:lnTo>
                    <a:lnTo>
                      <a:pt x="784" y="68"/>
                    </a:lnTo>
                    <a:lnTo>
                      <a:pt x="796" y="46"/>
                    </a:lnTo>
                    <a:lnTo>
                      <a:pt x="812" y="14"/>
                    </a:lnTo>
                    <a:lnTo>
                      <a:pt x="818" y="0"/>
                    </a:lnTo>
                  </a:path>
                </a:pathLst>
              </a:custGeom>
              <a:noFill/>
              <a:ln w="254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100"/>
              <p:cNvSpPr>
                <a:spLocks/>
              </p:cNvSpPr>
              <p:nvPr/>
            </p:nvSpPr>
            <p:spPr bwMode="auto">
              <a:xfrm>
                <a:off x="2638" y="3156"/>
                <a:ext cx="182" cy="311"/>
              </a:xfrm>
              <a:custGeom>
                <a:avLst/>
                <a:gdLst>
                  <a:gd name="T0" fmla="*/ 0 w 282"/>
                  <a:gd name="T1" fmla="*/ 0 h 480"/>
                  <a:gd name="T2" fmla="*/ 0 w 282"/>
                  <a:gd name="T3" fmla="*/ 0 h 480"/>
                  <a:gd name="T4" fmla="*/ 1 w 282"/>
                  <a:gd name="T5" fmla="*/ 1 h 480"/>
                  <a:gd name="T6" fmla="*/ 1 w 282"/>
                  <a:gd name="T7" fmla="*/ 1 h 480"/>
                  <a:gd name="T8" fmla="*/ 1 w 282"/>
                  <a:gd name="T9" fmla="*/ 2 h 480"/>
                  <a:gd name="T10" fmla="*/ 1 w 282"/>
                  <a:gd name="T11" fmla="*/ 2 h 480"/>
                  <a:gd name="T12" fmla="*/ 1 w 282"/>
                  <a:gd name="T13" fmla="*/ 2 h 480"/>
                  <a:gd name="T14" fmla="*/ 1 w 282"/>
                  <a:gd name="T15" fmla="*/ 3 h 480"/>
                  <a:gd name="T16" fmla="*/ 1 w 282"/>
                  <a:gd name="T17" fmla="*/ 3 h 480"/>
                  <a:gd name="T18" fmla="*/ 1 w 282"/>
                  <a:gd name="T19" fmla="*/ 3 h 480"/>
                  <a:gd name="T20" fmla="*/ 2 w 282"/>
                  <a:gd name="T21" fmla="*/ 3 h 480"/>
                  <a:gd name="T22" fmla="*/ 2 w 282"/>
                  <a:gd name="T23" fmla="*/ 3 h 480"/>
                  <a:gd name="T24" fmla="*/ 2 w 282"/>
                  <a:gd name="T25" fmla="*/ 3 h 480"/>
                  <a:gd name="T26" fmla="*/ 2 w 282"/>
                  <a:gd name="T27" fmla="*/ 3 h 480"/>
                  <a:gd name="T28" fmla="*/ 2 w 282"/>
                  <a:gd name="T29" fmla="*/ 3 h 480"/>
                  <a:gd name="T30" fmla="*/ 2 w 282"/>
                  <a:gd name="T31" fmla="*/ 3 h 480"/>
                  <a:gd name="T32" fmla="*/ 2 w 282"/>
                  <a:gd name="T33" fmla="*/ 3 h 480"/>
                  <a:gd name="T34" fmla="*/ 2 w 282"/>
                  <a:gd name="T35" fmla="*/ 3 h 480"/>
                  <a:gd name="T36" fmla="*/ 2 w 282"/>
                  <a:gd name="T37" fmla="*/ 3 h 480"/>
                  <a:gd name="T38" fmla="*/ 3 w 282"/>
                  <a:gd name="T39" fmla="*/ 3 h 480"/>
                  <a:gd name="T40" fmla="*/ 3 w 282"/>
                  <a:gd name="T41" fmla="*/ 3 h 480"/>
                  <a:gd name="T42" fmla="*/ 3 w 282"/>
                  <a:gd name="T43" fmla="*/ 4 h 480"/>
                  <a:gd name="T44" fmla="*/ 3 w 282"/>
                  <a:gd name="T45" fmla="*/ 4 h 480"/>
                  <a:gd name="T46" fmla="*/ 3 w 282"/>
                  <a:gd name="T47" fmla="*/ 4 h 480"/>
                  <a:gd name="T48" fmla="*/ 3 w 282"/>
                  <a:gd name="T49" fmla="*/ 4 h 480"/>
                  <a:gd name="T50" fmla="*/ 3 w 282"/>
                  <a:gd name="T51" fmla="*/ 5 h 480"/>
                  <a:gd name="T52" fmla="*/ 3 w 282"/>
                  <a:gd name="T53" fmla="*/ 5 h 480"/>
                  <a:gd name="T54" fmla="*/ 3 w 282"/>
                  <a:gd name="T55" fmla="*/ 6 h 480"/>
                  <a:gd name="T56" fmla="*/ 4 w 282"/>
                  <a:gd name="T57" fmla="*/ 6 h 4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2"/>
                  <a:gd name="T88" fmla="*/ 0 h 480"/>
                  <a:gd name="T89" fmla="*/ 282 w 282"/>
                  <a:gd name="T90" fmla="*/ 480 h 4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2" h="480">
                    <a:moveTo>
                      <a:pt x="0" y="0"/>
                    </a:moveTo>
                    <a:lnTo>
                      <a:pt x="0" y="0"/>
                    </a:lnTo>
                    <a:lnTo>
                      <a:pt x="14" y="42"/>
                    </a:lnTo>
                    <a:lnTo>
                      <a:pt x="30" y="82"/>
                    </a:lnTo>
                    <a:lnTo>
                      <a:pt x="50" y="130"/>
                    </a:lnTo>
                    <a:lnTo>
                      <a:pt x="62" y="152"/>
                    </a:lnTo>
                    <a:lnTo>
                      <a:pt x="74" y="174"/>
                    </a:lnTo>
                    <a:lnTo>
                      <a:pt x="88" y="196"/>
                    </a:lnTo>
                    <a:lnTo>
                      <a:pt x="100" y="214"/>
                    </a:lnTo>
                    <a:lnTo>
                      <a:pt x="114" y="228"/>
                    </a:lnTo>
                    <a:lnTo>
                      <a:pt x="130" y="240"/>
                    </a:lnTo>
                    <a:lnTo>
                      <a:pt x="136" y="244"/>
                    </a:lnTo>
                    <a:lnTo>
                      <a:pt x="144" y="246"/>
                    </a:lnTo>
                    <a:lnTo>
                      <a:pt x="150" y="246"/>
                    </a:lnTo>
                    <a:lnTo>
                      <a:pt x="158" y="246"/>
                    </a:lnTo>
                    <a:lnTo>
                      <a:pt x="166" y="246"/>
                    </a:lnTo>
                    <a:lnTo>
                      <a:pt x="172" y="246"/>
                    </a:lnTo>
                    <a:lnTo>
                      <a:pt x="178" y="248"/>
                    </a:lnTo>
                    <a:lnTo>
                      <a:pt x="186" y="252"/>
                    </a:lnTo>
                    <a:lnTo>
                      <a:pt x="198" y="262"/>
                    </a:lnTo>
                    <a:lnTo>
                      <a:pt x="210" y="276"/>
                    </a:lnTo>
                    <a:lnTo>
                      <a:pt x="220" y="294"/>
                    </a:lnTo>
                    <a:lnTo>
                      <a:pt x="232" y="314"/>
                    </a:lnTo>
                    <a:lnTo>
                      <a:pt x="240" y="334"/>
                    </a:lnTo>
                    <a:lnTo>
                      <a:pt x="248" y="358"/>
                    </a:lnTo>
                    <a:lnTo>
                      <a:pt x="264" y="402"/>
                    </a:lnTo>
                    <a:lnTo>
                      <a:pt x="274" y="442"/>
                    </a:lnTo>
                    <a:lnTo>
                      <a:pt x="282" y="480"/>
                    </a:lnTo>
                  </a:path>
                </a:pathLst>
              </a:custGeom>
              <a:noFill/>
              <a:ln w="127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Rectangle 101"/>
              <p:cNvSpPr>
                <a:spLocks noChangeArrowheads="1"/>
              </p:cNvSpPr>
              <p:nvPr/>
            </p:nvSpPr>
            <p:spPr bwMode="auto">
              <a:xfrm>
                <a:off x="488" y="3730"/>
                <a:ext cx="25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 Linac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Line 213"/>
            <p:cNvSpPr>
              <a:spLocks noChangeShapeType="1"/>
            </p:cNvSpPr>
            <p:nvPr/>
          </p:nvSpPr>
          <p:spPr bwMode="auto">
            <a:xfrm flipV="1">
              <a:off x="4719638" y="3916363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8" name="Text Box 211"/>
          <p:cNvSpPr txBox="1">
            <a:spLocks noChangeArrowheads="1"/>
          </p:cNvSpPr>
          <p:nvPr/>
        </p:nvSpPr>
        <p:spPr bwMode="auto">
          <a:xfrm>
            <a:off x="5541501" y="5351092"/>
            <a:ext cx="145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baseline="30000" dirty="0">
                <a:solidFill>
                  <a:prstClr val="black"/>
                </a:solidFill>
              </a:rPr>
              <a:t>6</a:t>
            </a:r>
            <a:r>
              <a:rPr lang="en-US" sz="1600" dirty="0">
                <a:solidFill>
                  <a:prstClr val="black"/>
                </a:solidFill>
              </a:rPr>
              <a:t>He for </a:t>
            </a:r>
            <a:r>
              <a:rPr lang="en-US" sz="16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en-US" sz="1600" baseline="-25000" dirty="0">
                <a:solidFill>
                  <a:prstClr val="black"/>
                </a:solidFill>
              </a:rPr>
              <a:t>e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aseline="30000" dirty="0">
                <a:solidFill>
                  <a:prstClr val="black"/>
                </a:solidFill>
              </a:rPr>
              <a:t>18</a:t>
            </a:r>
            <a:r>
              <a:rPr lang="en-US" sz="1600" dirty="0">
                <a:solidFill>
                  <a:prstClr val="black"/>
                </a:solidFill>
              </a:rPr>
              <a:t>Ne for </a:t>
            </a:r>
            <a:r>
              <a:rPr lang="en-US" sz="16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en-US" sz="1600" baseline="-25000" dirty="0">
                <a:solidFill>
                  <a:prstClr val="black"/>
                </a:solidFill>
              </a:rPr>
              <a:t>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l-GR" sz="1600" dirty="0">
                <a:solidFill>
                  <a:prstClr val="black"/>
                </a:solidFill>
              </a:rPr>
              <a:t>γ</a:t>
            </a:r>
            <a:r>
              <a:rPr lang="en-US" sz="1600" dirty="0">
                <a:solidFill>
                  <a:prstClr val="black"/>
                </a:solidFill>
              </a:rPr>
              <a:t>~100</a:t>
            </a:r>
          </a:p>
        </p:txBody>
      </p:sp>
    </p:spTree>
    <p:extLst>
      <p:ext uri="{BB962C8B-B14F-4D97-AF65-F5344CB8AC3E}">
        <p14:creationId xmlns:p14="http://schemas.microsoft.com/office/powerpoint/2010/main" val="262963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EAFF0A7-6A7C-46A1-A514-AD262C1188B7}"/>
              </a:ext>
            </a:extLst>
          </p:cNvPr>
          <p:cNvSpPr txBox="1"/>
          <p:nvPr/>
        </p:nvSpPr>
        <p:spPr>
          <a:xfrm>
            <a:off x="2970029" y="721325"/>
            <a:ext cx="3200273" cy="85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IDS NF </a:t>
            </a:r>
            <a:r>
              <a:rPr lang="en-GB" sz="1800" dirty="0"/>
              <a:t>International Design Study for the Neutrino Factory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51D1AF-65AF-457F-B10D-F2E534B2E9B0}"/>
              </a:ext>
            </a:extLst>
          </p:cNvPr>
          <p:cNvSpPr txBox="1"/>
          <p:nvPr/>
        </p:nvSpPr>
        <p:spPr>
          <a:xfrm>
            <a:off x="4424647" y="156145"/>
            <a:ext cx="1723549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2007 – 2023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64F00F-C3A5-483F-BD80-A733AEB65892}"/>
              </a:ext>
            </a:extLst>
          </p:cNvPr>
          <p:cNvSpPr txBox="1"/>
          <p:nvPr/>
        </p:nvSpPr>
        <p:spPr>
          <a:xfrm>
            <a:off x="8943580" y="156144"/>
            <a:ext cx="1724420" cy="168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MICE </a:t>
            </a:r>
            <a:r>
              <a:rPr lang="en-GB" sz="2000" dirty="0"/>
              <a:t>Muon Ionization Cooling Experiment</a:t>
            </a:r>
          </a:p>
        </p:txBody>
      </p:sp>
      <p:pic>
        <p:nvPicPr>
          <p:cNvPr id="89" name="Picture 9" descr="mice-logo-300">
            <a:extLst>
              <a:ext uri="{FF2B5EF4-FFF2-40B4-BE49-F238E27FC236}">
                <a16:creationId xmlns:a16="http://schemas.microsoft.com/office/drawing/2014/main" id="{524B13F4-E3A7-4719-81C0-71B931F1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7" y="61942"/>
            <a:ext cx="1198809" cy="11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78133D6-4246-41E8-8FC0-D89C739A6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7883" r="5936" b="4230"/>
          <a:stretch/>
        </p:blipFill>
        <p:spPr>
          <a:xfrm>
            <a:off x="6134605" y="3619976"/>
            <a:ext cx="4318040" cy="2786402"/>
          </a:xfrm>
          <a:prstGeom prst="rect">
            <a:avLst/>
          </a:prstGeom>
        </p:spPr>
      </p:pic>
      <p:pic>
        <p:nvPicPr>
          <p:cNvPr id="92" name="Picture 14" descr="Ultrafast Systems | Products for time-resolved spectrometry">
            <a:extLst>
              <a:ext uri="{FF2B5EF4-FFF2-40B4-BE49-F238E27FC236}">
                <a16:creationId xmlns:a16="http://schemas.microsoft.com/office/drawing/2014/main" id="{E5DE1252-C54D-4E54-B35E-45C6B31F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31" y="2281798"/>
            <a:ext cx="1026545" cy="6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Cneu4_04_12">
            <a:extLst>
              <a:ext uri="{FF2B5EF4-FFF2-40B4-BE49-F238E27FC236}">
                <a16:creationId xmlns:a16="http://schemas.microsoft.com/office/drawing/2014/main" id="{E6A52CAD-4915-4E8E-88F6-78DF3E31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76" y="1820575"/>
            <a:ext cx="4320869" cy="45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900CFFE-6A2A-4C96-A768-D8C664C63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39" y="1177642"/>
            <a:ext cx="2477684" cy="18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B153-681F-4850-9858-446D45ECCCC7}"/>
              </a:ext>
            </a:extLst>
          </p:cNvPr>
          <p:cNvSpPr txBox="1"/>
          <p:nvPr/>
        </p:nvSpPr>
        <p:spPr>
          <a:xfrm>
            <a:off x="3287688" y="260649"/>
            <a:ext cx="1584176" cy="711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3600" dirty="0">
                <a:highlight>
                  <a:srgbClr val="FFFF00"/>
                </a:highlight>
              </a:rPr>
              <a:t>Сега</a:t>
            </a:r>
            <a:r>
              <a:rPr lang="en-GB" sz="3600" dirty="0">
                <a:highlight>
                  <a:srgbClr val="FFFF00"/>
                </a:highlight>
              </a:rPr>
              <a:t>…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3FFCC6B-8495-461D-80D7-DD4C3FC5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078" y="33364"/>
            <a:ext cx="3756655" cy="1859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C9E97-BBA6-4750-ABF6-25F0E2166172}"/>
              </a:ext>
            </a:extLst>
          </p:cNvPr>
          <p:cNvSpPr txBox="1"/>
          <p:nvPr/>
        </p:nvSpPr>
        <p:spPr>
          <a:xfrm>
            <a:off x="1861092" y="2093492"/>
            <a:ext cx="3723905" cy="89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SHiP</a:t>
            </a:r>
            <a:r>
              <a:rPr lang="en-GB" dirty="0"/>
              <a:t> </a:t>
            </a:r>
            <a:r>
              <a:rPr lang="en-GB" sz="2000" dirty="0"/>
              <a:t>Search for Hidden Particles</a:t>
            </a:r>
            <a:endParaRPr lang="bg-BG" sz="2000" dirty="0"/>
          </a:p>
          <a:p>
            <a:r>
              <a:rPr lang="bg-BG" sz="2000" dirty="0"/>
              <a:t>			</a:t>
            </a:r>
            <a:r>
              <a:rPr lang="en-GB" sz="2000" dirty="0"/>
              <a:t>at</a:t>
            </a:r>
            <a:r>
              <a:rPr lang="bg-BG" sz="2000" dirty="0"/>
              <a:t> </a:t>
            </a:r>
            <a:r>
              <a:rPr lang="en-GB" sz="2000" dirty="0"/>
              <a:t>SPS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A6A93-A416-4E90-A451-6379AB9CDAF9}"/>
              </a:ext>
            </a:extLst>
          </p:cNvPr>
          <p:cNvSpPr txBox="1"/>
          <p:nvPr/>
        </p:nvSpPr>
        <p:spPr>
          <a:xfrm>
            <a:off x="1861092" y="3286945"/>
            <a:ext cx="3723905" cy="8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SND@LHC </a:t>
            </a:r>
            <a:r>
              <a:rPr lang="en-GB" sz="2000" dirty="0"/>
              <a:t>Scattering and Neutrino Detector at the LHC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34634-0FFA-46DC-8DC7-3919889CCA54}"/>
              </a:ext>
            </a:extLst>
          </p:cNvPr>
          <p:cNvSpPr txBox="1"/>
          <p:nvPr/>
        </p:nvSpPr>
        <p:spPr>
          <a:xfrm>
            <a:off x="3533655" y="4456996"/>
            <a:ext cx="4323723" cy="8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ESS</a:t>
            </a:r>
            <a:r>
              <a:rPr lang="el-GR" dirty="0"/>
              <a:t>ν</a:t>
            </a:r>
            <a:r>
              <a:rPr lang="en-GB" dirty="0"/>
              <a:t>SB - </a:t>
            </a:r>
            <a:r>
              <a:rPr lang="en-GB" sz="2000" dirty="0"/>
              <a:t>neutrino super beam for </a:t>
            </a:r>
            <a:r>
              <a:rPr lang="el-GR" sz="2000" dirty="0"/>
              <a:t>ν</a:t>
            </a:r>
            <a:r>
              <a:rPr lang="en-GB" sz="2000" dirty="0"/>
              <a:t> CP violation discovery (Lund, Sweden)</a:t>
            </a:r>
          </a:p>
        </p:txBody>
      </p:sp>
      <p:pic>
        <p:nvPicPr>
          <p:cNvPr id="8196" name="Picture 4" descr="The SND@LHC experiment ‒ LPHE ‐ EPFL">
            <a:extLst>
              <a:ext uri="{FF2B5EF4-FFF2-40B4-BE49-F238E27FC236}">
                <a16:creationId xmlns:a16="http://schemas.microsoft.com/office/drawing/2014/main" id="{F2B62A94-80D0-420E-BED9-FD516B3C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3436373"/>
            <a:ext cx="1181101" cy="11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HiP sets sail to explore the hidden sector | CERN">
            <a:extLst>
              <a:ext uri="{FF2B5EF4-FFF2-40B4-BE49-F238E27FC236}">
                <a16:creationId xmlns:a16="http://schemas.microsoft.com/office/drawing/2014/main" id="{AB3254D0-B8A8-440C-9112-8E86E98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71" y="1960397"/>
            <a:ext cx="4133825" cy="15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58B05-1F0A-4F4C-AA86-631ED7671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421" y="3529856"/>
            <a:ext cx="2667295" cy="3203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09A1FD-BB5B-4D13-AF73-D316671D8D68}"/>
              </a:ext>
            </a:extLst>
          </p:cNvPr>
          <p:cNvSpPr txBox="1"/>
          <p:nvPr/>
        </p:nvSpPr>
        <p:spPr>
          <a:xfrm>
            <a:off x="1861092" y="1172720"/>
            <a:ext cx="3586175" cy="89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NA61-SHINE </a:t>
            </a:r>
            <a:r>
              <a:rPr lang="bg-BG" dirty="0"/>
              <a:t>продължава</a:t>
            </a:r>
            <a:endParaRPr lang="bg-BG" sz="2000" dirty="0"/>
          </a:p>
          <a:p>
            <a:r>
              <a:rPr lang="bg-BG" sz="2000" dirty="0"/>
              <a:t>			на </a:t>
            </a:r>
            <a:r>
              <a:rPr lang="en-GB" sz="2000" dirty="0"/>
              <a:t>SPS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90A03-EC46-4C77-B0D2-83F1E2FD6B8C}"/>
              </a:ext>
            </a:extLst>
          </p:cNvPr>
          <p:cNvSpPr txBox="1"/>
          <p:nvPr/>
        </p:nvSpPr>
        <p:spPr>
          <a:xfrm>
            <a:off x="1876890" y="5650450"/>
            <a:ext cx="2479205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JEM-EUSO, AMS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B4070-951C-41BC-8763-1708D605FF3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41977" y="5379437"/>
            <a:ext cx="1707081" cy="1289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6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3359696" y="666115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Колаборация</a:t>
            </a:r>
            <a:r>
              <a:rPr lang="ru-RU" dirty="0"/>
              <a:t> «</a:t>
            </a:r>
            <a:r>
              <a:rPr lang="ru-RU" dirty="0" err="1"/>
              <a:t>Хиперон</a:t>
            </a:r>
            <a:r>
              <a:rPr lang="ru-RU" dirty="0"/>
              <a:t>»</a:t>
            </a:r>
          </a:p>
          <a:p>
            <a:pPr>
              <a:lnSpc>
                <a:spcPct val="100000"/>
              </a:lnSpc>
            </a:pPr>
            <a:r>
              <a:rPr lang="ru-RU" dirty="0"/>
              <a:t>70-те и 80-те </a:t>
            </a:r>
            <a:r>
              <a:rPr lang="ru-RU" dirty="0" err="1"/>
              <a:t>години</a:t>
            </a:r>
            <a:r>
              <a:rPr lang="ru-RU" dirty="0"/>
              <a:t> на 20-ти век; ЛЯП ОИЯИ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95545-84A5-4538-AE3A-BA8944E3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14" y="1916871"/>
            <a:ext cx="3030573" cy="379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52AE0-EB0E-4EFE-873A-34880038AD48}"/>
              </a:ext>
            </a:extLst>
          </p:cNvPr>
          <p:cNvSpPr txBox="1"/>
          <p:nvPr/>
        </p:nvSpPr>
        <p:spPr>
          <a:xfrm>
            <a:off x="4871864" y="596105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Ангел Йорданов</a:t>
            </a:r>
          </a:p>
        </p:txBody>
      </p:sp>
    </p:spTree>
    <p:extLst>
      <p:ext uri="{BB962C8B-B14F-4D97-AF65-F5344CB8AC3E}">
        <p14:creationId xmlns:p14="http://schemas.microsoft.com/office/powerpoint/2010/main" val="5575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2423592" y="502124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Дипломна</a:t>
            </a:r>
            <a:r>
              <a:rPr lang="ru-RU" dirty="0"/>
              <a:t> работа, </a:t>
            </a:r>
            <a:r>
              <a:rPr lang="ru-RU" dirty="0" err="1"/>
              <a:t>защитена</a:t>
            </a:r>
            <a:r>
              <a:rPr lang="ru-RU" dirty="0"/>
              <a:t> от Р. Ценов в </a:t>
            </a:r>
            <a:r>
              <a:rPr lang="ru-RU" dirty="0" err="1"/>
              <a:t>катедрата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err="1"/>
              <a:t>през</a:t>
            </a:r>
            <a:r>
              <a:rPr lang="ru-RU" dirty="0"/>
              <a:t> май 1980 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BFD00-1135-4563-9570-59453BC2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764704"/>
            <a:ext cx="2994202" cy="4265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76A1C-597F-4F10-A312-55BAAB48A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00" r="10351" b="7601"/>
          <a:stretch/>
        </p:blipFill>
        <p:spPr>
          <a:xfrm>
            <a:off x="1991544" y="1340768"/>
            <a:ext cx="43154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2783633" y="5157192"/>
            <a:ext cx="7560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dirty="0"/>
              <a:t>Група сътрудници от колаборацията HYPERON обсъждат качеството на елементите от оловно стъкло на многоканалния електромагнитен калориметър на експеримента HYPERON. Отляво-надясно: Н. </a:t>
            </a:r>
            <a:r>
              <a:rPr lang="bg-BG" sz="1800" dirty="0" err="1"/>
              <a:t>Мошков</a:t>
            </a:r>
            <a:r>
              <a:rPr lang="bg-BG" sz="1800" dirty="0"/>
              <a:t>, А. </a:t>
            </a:r>
            <a:r>
              <a:rPr lang="bg-BG" sz="1800" dirty="0" err="1"/>
              <a:t>Блик</a:t>
            </a:r>
            <a:r>
              <a:rPr lang="bg-BG" sz="1800" dirty="0"/>
              <a:t>, В. </a:t>
            </a:r>
            <a:r>
              <a:rPr lang="bg-BG" sz="1800" dirty="0" err="1"/>
              <a:t>Виноградов</a:t>
            </a:r>
            <a:r>
              <a:rPr lang="bg-BG" sz="1800" dirty="0"/>
              <a:t>, И. </a:t>
            </a:r>
            <a:r>
              <a:rPr lang="bg-BG" sz="1800" dirty="0" err="1"/>
              <a:t>Минашвили</a:t>
            </a:r>
            <a:r>
              <a:rPr lang="bg-BG" sz="1800" dirty="0"/>
              <a:t>, Ангел Йорданов, Б. </a:t>
            </a:r>
            <a:r>
              <a:rPr lang="bg-BG" sz="1800" dirty="0" err="1"/>
              <a:t>Ситар</a:t>
            </a:r>
            <a:r>
              <a:rPr lang="bg-BG" sz="1800" dirty="0"/>
              <a:t>, Румен Ценов.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D2F89-A88A-4F8F-A990-6E83DBA0D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764704"/>
            <a:ext cx="4491664" cy="42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6793256" y="155679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dirty="0" err="1"/>
              <a:t>Леандър</a:t>
            </a:r>
            <a:r>
              <a:rPr lang="bg-BG" dirty="0"/>
              <a:t> </a:t>
            </a:r>
            <a:r>
              <a:rPr lang="bg-BG" dirty="0" err="1"/>
              <a:t>Литов</a:t>
            </a:r>
            <a:r>
              <a:rPr lang="bg-BG" dirty="0"/>
              <a:t> и Г.С. </a:t>
            </a:r>
            <a:r>
              <a:rPr lang="bg-BG" dirty="0" err="1"/>
              <a:t>Бицадзе</a:t>
            </a:r>
            <a:r>
              <a:rPr lang="bg-BG" dirty="0"/>
              <a:t> монтират многоканален електромагнитен калориметър на експеримента HYPERON.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C16BC-E34F-49A8-A612-C173D666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16633"/>
            <a:ext cx="3650775" cy="5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C98892-EB72-45D8-9317-D792DFC1D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02" y="260648"/>
            <a:ext cx="5582379" cy="4032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85A999-0999-4BD5-8E13-BCE3146C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67" y="1310832"/>
            <a:ext cx="3888432" cy="5286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59CE82-D6E5-4A77-9FA3-3D789D296D33}"/>
              </a:ext>
            </a:extLst>
          </p:cNvPr>
          <p:cNvSpPr txBox="1"/>
          <p:nvPr/>
        </p:nvSpPr>
        <p:spPr>
          <a:xfrm>
            <a:off x="2298025" y="496613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000" dirty="0"/>
              <a:t>Р. Ценов, Л. </a:t>
            </a:r>
            <a:r>
              <a:rPr lang="bg-BG" sz="2000" dirty="0" err="1"/>
              <a:t>Литов</a:t>
            </a:r>
            <a:r>
              <a:rPr lang="bg-BG" sz="2000" dirty="0"/>
              <a:t>, А. Йорданов и Ю. </a:t>
            </a:r>
            <a:r>
              <a:rPr lang="bg-BG" sz="2000" dirty="0" err="1"/>
              <a:t>Харжеев</a:t>
            </a:r>
            <a:r>
              <a:rPr lang="bg-BG" sz="2000" dirty="0"/>
              <a:t> инспектират качеството на огледалата за многоканален </a:t>
            </a:r>
            <a:r>
              <a:rPr lang="bg-BG" sz="2000" dirty="0" err="1"/>
              <a:t>широкоапертурен</a:t>
            </a:r>
            <a:r>
              <a:rPr lang="bg-BG" sz="2000" dirty="0"/>
              <a:t> </a:t>
            </a:r>
            <a:r>
              <a:rPr lang="bg-BG" sz="2000" dirty="0" err="1"/>
              <a:t>черенковски</a:t>
            </a:r>
            <a:r>
              <a:rPr lang="bg-BG" sz="2000" dirty="0"/>
              <a:t> брояч</a:t>
            </a:r>
          </a:p>
        </p:txBody>
      </p:sp>
    </p:spTree>
    <p:extLst>
      <p:ext uri="{BB962C8B-B14F-4D97-AF65-F5344CB8AC3E}">
        <p14:creationId xmlns:p14="http://schemas.microsoft.com/office/powerpoint/2010/main" val="168640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0ECB2-6DE1-4E64-90E5-9BA165A0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40768"/>
            <a:ext cx="9144000" cy="32456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EBCA3-B57E-4647-9D65-11DAF95D7307}"/>
              </a:ext>
            </a:extLst>
          </p:cNvPr>
          <p:cNvSpPr txBox="1"/>
          <p:nvPr/>
        </p:nvSpPr>
        <p:spPr>
          <a:xfrm>
            <a:off x="2397808" y="4797153"/>
            <a:ext cx="6578512" cy="9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Колаборацията </a:t>
            </a:r>
            <a:r>
              <a:rPr lang="en-GB" dirty="0"/>
              <a:t>Hyperon </a:t>
            </a:r>
            <a:r>
              <a:rPr lang="bg-BG" dirty="0"/>
              <a:t>е публикувала общо &gt;35 работи в периода 1978-1993 </a:t>
            </a:r>
            <a:r>
              <a:rPr lang="bg-BG" dirty="0" err="1"/>
              <a:t>гг</a:t>
            </a:r>
            <a:r>
              <a:rPr lang="bg-B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10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int Institute for Nuclear Research – Joint Institute for ...">
            <a:extLst>
              <a:ext uri="{FF2B5EF4-FFF2-40B4-BE49-F238E27FC236}">
                <a16:creationId xmlns:a16="http://schemas.microsoft.com/office/drawing/2014/main" id="{C48674E6-7E8D-4745-A314-8F606E8E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195782"/>
            <a:ext cx="2929429" cy="16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☑️INFN Pisa - National Institute for Nuclear Physics (of ...">
            <a:extLst>
              <a:ext uri="{FF2B5EF4-FFF2-40B4-BE49-F238E27FC236}">
                <a16:creationId xmlns:a16="http://schemas.microsoft.com/office/drawing/2014/main" id="{5837F576-760B-4748-8E2D-17159ABB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61" y="3891508"/>
            <a:ext cx="1752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rmi National Accelerator Laboratory - Internship in ...">
            <a:extLst>
              <a:ext uri="{FF2B5EF4-FFF2-40B4-BE49-F238E27FC236}">
                <a16:creationId xmlns:a16="http://schemas.microsoft.com/office/drawing/2014/main" id="{332A3639-C343-4C75-87AA-0395399D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54" y="5267151"/>
            <a:ext cx="1169293" cy="11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RN Logo, symbol, meaning, history, PNG, brand">
            <a:extLst>
              <a:ext uri="{FF2B5EF4-FFF2-40B4-BE49-F238E27FC236}">
                <a16:creationId xmlns:a16="http://schemas.microsoft.com/office/drawing/2014/main" id="{5D86BF35-9A74-429A-BBFA-9196FBC38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21579"/>
          <a:stretch/>
        </p:blipFill>
        <p:spPr bwMode="auto">
          <a:xfrm>
            <a:off x="4964692" y="98274"/>
            <a:ext cx="1889373" cy="16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ltrafast Systems | Products for time-resolved spectrometry">
            <a:extLst>
              <a:ext uri="{FF2B5EF4-FFF2-40B4-BE49-F238E27FC236}">
                <a16:creationId xmlns:a16="http://schemas.microsoft.com/office/drawing/2014/main" id="{FACD9190-D04C-455E-97AA-50924FD7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590239"/>
            <a:ext cx="2033389" cy="11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rschungszentrum Jülich GmbH | TOTAL E-QUALITY Deutschland e.V.">
            <a:extLst>
              <a:ext uri="{FF2B5EF4-FFF2-40B4-BE49-F238E27FC236}">
                <a16:creationId xmlns:a16="http://schemas.microsoft.com/office/drawing/2014/main" id="{746597D3-DFC1-46DF-8476-46424293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96" y="4125215"/>
            <a:ext cx="1877203" cy="10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234E6-926A-46A6-BEC0-E986B55C53D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/>
          <a:stretch/>
        </p:blipFill>
        <p:spPr bwMode="auto">
          <a:xfrm>
            <a:off x="5538693" y="2540832"/>
            <a:ext cx="2204061" cy="20922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6418C9-CBA5-48E1-8ABF-F4D0D40BBF1B}"/>
              </a:ext>
            </a:extLst>
          </p:cNvPr>
          <p:cNvSpPr txBox="1"/>
          <p:nvPr/>
        </p:nvSpPr>
        <p:spPr>
          <a:xfrm>
            <a:off x="2303606" y="2809653"/>
            <a:ext cx="1640193" cy="50520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HYPERON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FB3210-B8F0-450C-8444-9074F0DE08AA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824085" y="1638024"/>
            <a:ext cx="1031090" cy="80888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71C038-F9F8-4C45-8624-53EEE9CAECD3}"/>
              </a:ext>
            </a:extLst>
          </p:cNvPr>
          <p:cNvCxnSpPr/>
          <p:nvPr/>
        </p:nvCxnSpPr>
        <p:spPr bwMode="auto">
          <a:xfrm>
            <a:off x="7322690" y="1948638"/>
            <a:ext cx="4159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66861F-4887-44EA-AC10-47E4777479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614454" y="1720771"/>
            <a:ext cx="1264349" cy="179614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78487FC-6890-4FDD-B2C0-F03D159C83AE}"/>
              </a:ext>
            </a:extLst>
          </p:cNvPr>
          <p:cNvCxnSpPr>
            <a:stCxn id="11" idx="3"/>
          </p:cNvCxnSpPr>
          <p:nvPr/>
        </p:nvCxnSpPr>
        <p:spPr bwMode="auto">
          <a:xfrm>
            <a:off x="7742754" y="3586934"/>
            <a:ext cx="863595" cy="75646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9AB4D1-2F7E-45E7-95D0-6960453891AD}"/>
              </a:ext>
            </a:extLst>
          </p:cNvPr>
          <p:cNvCxnSpPr>
            <a:endCxn id="1032" idx="1"/>
          </p:cNvCxnSpPr>
          <p:nvPr/>
        </p:nvCxnSpPr>
        <p:spPr bwMode="auto">
          <a:xfrm>
            <a:off x="3791745" y="4596359"/>
            <a:ext cx="1719609" cy="123633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A05E54C3-7ED7-4CCD-BD26-0C567473813F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3123702" y="3314856"/>
            <a:ext cx="1" cy="75418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442F2EB4-F82E-4D22-BE38-4D4EAD7A410E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3943798" y="3062255"/>
            <a:ext cx="1771178" cy="5652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8D7D4AA-3CE3-4DBF-BFB5-83ED590E264F}"/>
              </a:ext>
            </a:extLst>
          </p:cNvPr>
          <p:cNvSpPr txBox="1"/>
          <p:nvPr/>
        </p:nvSpPr>
        <p:spPr>
          <a:xfrm>
            <a:off x="3957798" y="1221561"/>
            <a:ext cx="671979" cy="40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JINR</a:t>
            </a:r>
          </a:p>
        </p:txBody>
      </p:sp>
    </p:spTree>
    <p:extLst>
      <p:ext uri="{BB962C8B-B14F-4D97-AF65-F5344CB8AC3E}">
        <p14:creationId xmlns:p14="http://schemas.microsoft.com/office/powerpoint/2010/main" val="296308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CB22E-448A-425F-90AA-00C2262B15E8}"/>
              </a:ext>
            </a:extLst>
          </p:cNvPr>
          <p:cNvSpPr txBox="1"/>
          <p:nvPr/>
        </p:nvSpPr>
        <p:spPr>
          <a:xfrm>
            <a:off x="3431704" y="692697"/>
            <a:ext cx="5815566" cy="574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highlight>
                  <a:srgbClr val="00FF00"/>
                </a:highlight>
              </a:rPr>
              <a:t>Израстване на неутринната „клонка“</a:t>
            </a:r>
            <a:endParaRPr lang="en-GB" sz="2800" dirty="0">
              <a:highlight>
                <a:srgbClr val="00FF00"/>
              </a:highlight>
            </a:endParaRPr>
          </a:p>
        </p:txBody>
      </p:sp>
      <p:pic>
        <p:nvPicPr>
          <p:cNvPr id="3" name="tree-branch-growing-animation-gif-download-5979707">
            <a:hlinkClick r:id="" action="ppaction://media"/>
            <a:extLst>
              <a:ext uri="{FF2B5EF4-FFF2-40B4-BE49-F238E27FC236}">
                <a16:creationId xmlns:a16="http://schemas.microsoft.com/office/drawing/2014/main" id="{099875B7-F6E1-4AD1-B53F-4F654FB528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8518" y="1628800"/>
            <a:ext cx="4074964" cy="4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UTRINO PHYSICS IN BULGARI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380&quot;/&gt;&lt;/object&gt;&lt;object type=&quot;3&quot; unique_id=&quot;10020&quot;&gt;&lt;property id=&quot;20148&quot; value=&quot;5&quot;/&gt;&lt;property id=&quot;20300&quot; value=&quot;Slide 11 - &amp;quot;Consistent picture of ν oscillations &amp;quot;&quot;/&gt;&lt;property id=&quot;20307&quot; value=&quot;416&quot;/&gt;&lt;/object&gt;&lt;object type=&quot;3&quot; unique_id=&quot;10022&quot;&gt;&lt;property id=&quot;20148&quot; value=&quot;5&quot;/&gt;&lt;property id=&quot;20300&quot; value=&quot;Slide 12&quot;/&gt;&lt;property id=&quot;20307&quot; value=&quot;511&quot;/&gt;&lt;/object&gt;&lt;object type=&quot;3&quot; unique_id=&quot;10023&quot;&gt;&lt;property id=&quot;20148&quot; value=&quot;5&quot;/&gt;&lt;property id=&quot;20300&quot; value=&quot;Slide 13 - &amp;quot;ν oscillations measurements roadmap &amp;quot;&quot;/&gt;&lt;property id=&quot;20307&quot; value=&quot;508&quot;/&gt;&lt;/object&gt;&lt;object type=&quot;3&quot; unique_id=&quot;10026&quot;&gt;&lt;property id=&quot;20148&quot; value=&quot;5&quot;/&gt;&lt;property id=&quot;20300&quot; value=&quot;Slide 14 - &amp;quot;ν oscillations measurements roadmap &amp;quot;&quot;/&gt;&lt;property id=&quot;20307&quot; value=&quot;478&quot;/&gt;&lt;/object&gt;&lt;object type=&quot;3&quot; unique_id=&quot;10035&quot;&gt;&lt;property id=&quot;20148&quot; value=&quot;5&quot;/&gt;&lt;property id=&quot;20300&quot; value=&quot;Slide 15 - &amp;quot;Neutrino Factory business&amp;quot;&quot;/&gt;&lt;property id=&quot;20307&quot; value=&quot;514&quot;/&gt;&lt;/object&gt;&lt;object type=&quot;3&quot; unique_id=&quot;10128&quot;&gt;&lt;property id=&quot;20148&quot; value=&quot;5&quot;/&gt;&lt;property id=&quot;20300&quot; value=&quot;Slide 3 - &amp;quot;CHORUS&amp;#x0D;&amp;#x0A;(first proposal in 1990)&amp;quot;&quot;/&gt;&lt;property id=&quot;20307&quot; value=&quot;522&quot;/&gt;&lt;/object&gt;&lt;object type=&quot;3&quot; unique_id=&quot;10129&quot;&gt;&lt;property id=&quot;20148&quot; value=&quot;5&quot;/&gt;&lt;property id=&quot;20300&quot; value=&quot;Slide 4 - &amp;quot;Results from CHORUS&amp;quot;&quot;/&gt;&lt;property id=&quot;20307&quot; value=&quot;523&quot;/&gt;&lt;/object&gt;&lt;object type=&quot;3&quot; unique_id=&quot;10450&quot;&gt;&lt;property id=&quot;20148&quot; value=&quot;5&quot;/&gt;&lt;property id=&quot;20300&quot; value=&quot;Slide 5 - &amp;quot;Bulgarian participation in CHORUS&amp;#x0D;&amp;#x0A;(years 1994 – 2009)&amp;quot;&quot;/&gt;&lt;property id=&quot;20307&quot; value=&quot;524&quot;/&gt;&lt;/object&gt;&lt;object type=&quot;3&quot; unique_id=&quot;11051&quot;&gt;&lt;property id=&quot;20148&quot; value=&quot;5&quot;/&gt;&lt;property id=&quot;20300&quot; value=&quot;Slide 6 - &amp;quot;HARP&amp;quot;&quot;/&gt;&lt;property id=&quot;20307&quot; value=&quot;525&quot;/&gt;&lt;/object&gt;&lt;object type=&quot;3&quot; unique_id=&quot;11052&quot;&gt;&lt;property id=&quot;20148&quot; value=&quot;5&quot;/&gt;&lt;property id=&quot;20300&quot; value=&quot;Slide 7 - &amp;quot;Bulgarian participation in HARP&amp;#x0D;&amp;#x0A;(years 1999 – 2010)&amp;quot;&quot;/&gt;&lt;property id=&quot;20307&quot; value=&quot;526&quot;/&gt;&lt;/object&gt;&lt;object type=&quot;3&quot; unique_id=&quot;11194&quot;&gt;&lt;property id=&quot;20148&quot; value=&quot;5&quot;/&gt;&lt;property id=&quot;20300&quot; value=&quot;Slide 8 - &amp;quot;HARP results&amp;quot;&quot;/&gt;&lt;property id=&quot;20307&quot; value=&quot;527&quot;/&gt;&lt;/object&gt;&lt;object type=&quot;3&quot; unique_id=&quot;11435&quot;&gt;&lt;property id=&quot;20148&quot; value=&quot;5&quot;/&gt;&lt;property id=&quot;20300&quot; value=&quot;Slide 9 - &amp;quot;NA61 - SHINE&amp;quot;&quot;/&gt;&lt;property id=&quot;20307&quot; value=&quot;528&quot;/&gt;&lt;/object&gt;&lt;object type=&quot;3&quot; unique_id=&quot;11436&quot;&gt;&lt;property id=&quot;20148&quot; value=&quot;5&quot;/&gt;&lt;property id=&quot;20300&quot; value=&quot;Slide 10 - &amp;quot;OPERA (CNGS-1)&amp;quot;&quot;/&gt;&lt;property id=&quot;20307&quot; value=&quot;529&quot;/&gt;&lt;/object&gt;&lt;object type=&quot;3&quot; unique_id=&quot;11437&quot;&gt;&lt;property id=&quot;20148&quot; value=&quot;5&quot;/&gt;&lt;property id=&quot;20300&quot; value=&quot;Slide 16 - &amp;quot;Muon Ionisation Cooling Experiment (MICE)&amp;quot;&quot;/&gt;&lt;property id=&quot;20307&quot; value=&quot;530&quot;/&gt;&lt;/object&gt;&lt;object type=&quot;3&quot; unique_id=&quot;11438&quot;&gt;&lt;property id=&quot;20148&quot; value=&quot;5&quot;/&gt;&lt;property id=&quot;20300&quot; value=&quot;Slide 17 - &amp;quot;Bulgarian participation in MICE&amp;quot;&quot;/&gt;&lt;property id=&quot;20307&quot; value=&quot;531&quot;/&gt;&lt;/object&gt;&lt;object type=&quot;3&quot; unique_id=&quot;11439&quot;&gt;&lt;property id=&quot;20148&quot; value=&quot;5&quot;/&gt;&lt;property id=&quot;20300&quot; value=&quot;Slide 18 - &amp;quot;EUROν/International Design Study for Neutrino Factory&amp;quot;&quot;/&gt;&lt;property id=&quot;20307&quot; value=&quot;532&quot;/&gt;&lt;/object&gt;&lt;object type=&quot;3&quot; unique_id=&quot;11576&quot;&gt;&lt;property id=&quot;20148&quot; value=&quot;5&quot;/&gt;&lt;property id=&quot;20300&quot; value=&quot;Slide 19 - &amp;quot;Bulgarian involvement in EUROν/IDS-NF&amp;quot;&quot;/&gt;&lt;property id=&quot;20307&quot; value=&quot;533&quot;/&gt;&lt;/object&gt;&lt;object type=&quot;3&quot; unique_id=&quot;11865&quot;&gt;&lt;property id=&quot;20148&quot; value=&quot;5&quot;/&gt;&lt;property id=&quot;20300&quot; value=&quot;Slide 20 - &amp;quot;Funding&amp;quot;&quot;/&gt;&lt;property id=&quot;20307&quot; value=&quot;534&quot;/&gt;&lt;/object&gt;&lt;object type=&quot;3&quot; unique_id=&quot;11866&quot;&gt;&lt;property id=&quot;20148&quot; value=&quot;5&quot;/&gt;&lt;property id=&quot;20300&quot; value=&quot;Slide 21&quot;/&gt;&lt;property id=&quot;20307&quot; value=&quot;5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8557</TotalTime>
  <Words>541</Words>
  <Application>Microsoft Office PowerPoint</Application>
  <PresentationFormat>Widescreen</PresentationFormat>
  <Paragraphs>110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Comic Sans MS</vt:lpstr>
      <vt:lpstr>Georgia</vt:lpstr>
      <vt:lpstr>Helvetica</vt:lpstr>
      <vt:lpstr>Symbol</vt:lpstr>
      <vt:lpstr>Times New Roman</vt:lpstr>
      <vt:lpstr>Wingdings</vt:lpstr>
      <vt:lpstr>Default Design</vt:lpstr>
      <vt:lpstr>Начало на физиката на елементарните частици в катедра „Атомна физика“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search for    oscillations in CHORUS</vt:lpstr>
      <vt:lpstr>The HARP experiment at CERN</vt:lpstr>
      <vt:lpstr>PowerPoint Presentation</vt:lpstr>
      <vt:lpstr>The EUROν project (FP7 design study, 2008 - 2011)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 collaboration results on the proton-nuclei interactions at a few GeV energies</dc:title>
  <dc:creator>ROUMEN</dc:creator>
  <cp:lastModifiedBy>Roumen Tsenov</cp:lastModifiedBy>
  <cp:revision>222</cp:revision>
  <dcterms:modified xsi:type="dcterms:W3CDTF">2026-04-17T07:10:36Z</dcterms:modified>
</cp:coreProperties>
</file>