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562" r:id="rId2"/>
    <p:sldId id="995" r:id="rId3"/>
    <p:sldId id="1115" r:id="rId4"/>
    <p:sldId id="1243" r:id="rId5"/>
    <p:sldId id="746" r:id="rId6"/>
    <p:sldId id="747" r:id="rId7"/>
    <p:sldId id="750" r:id="rId8"/>
    <p:sldId id="1074" r:id="rId9"/>
    <p:sldId id="909" r:id="rId10"/>
    <p:sldId id="1239" r:id="rId11"/>
    <p:sldId id="1251" r:id="rId12"/>
    <p:sldId id="907" r:id="rId13"/>
    <p:sldId id="1252" r:id="rId14"/>
    <p:sldId id="1073" r:id="rId15"/>
    <p:sldId id="912" r:id="rId16"/>
    <p:sldId id="997" r:id="rId17"/>
    <p:sldId id="998" r:id="rId18"/>
    <p:sldId id="1000" r:id="rId19"/>
    <p:sldId id="1244" r:id="rId20"/>
    <p:sldId id="1255" r:id="rId21"/>
    <p:sldId id="1054" r:id="rId22"/>
    <p:sldId id="1048" r:id="rId23"/>
    <p:sldId id="1096" r:id="rId24"/>
    <p:sldId id="1141" r:id="rId25"/>
    <p:sldId id="1140" r:id="rId26"/>
    <p:sldId id="1139" r:id="rId27"/>
    <p:sldId id="1125" r:id="rId28"/>
    <p:sldId id="1256" r:id="rId29"/>
    <p:sldId id="1039" r:id="rId30"/>
    <p:sldId id="1257" r:id="rId31"/>
    <p:sldId id="698" r:id="rId32"/>
    <p:sldId id="701" r:id="rId33"/>
    <p:sldId id="704" r:id="rId34"/>
    <p:sldId id="703" r:id="rId35"/>
    <p:sldId id="1145" r:id="rId36"/>
    <p:sldId id="1147" r:id="rId37"/>
    <p:sldId id="1247" r:id="rId38"/>
    <p:sldId id="712" r:id="rId39"/>
    <p:sldId id="713" r:id="rId40"/>
    <p:sldId id="1259" r:id="rId41"/>
    <p:sldId id="775" r:id="rId42"/>
    <p:sldId id="717" r:id="rId43"/>
    <p:sldId id="803" r:id="rId44"/>
    <p:sldId id="720" r:id="rId45"/>
    <p:sldId id="804" r:id="rId46"/>
    <p:sldId id="1152" r:id="rId47"/>
    <p:sldId id="1148" r:id="rId48"/>
    <p:sldId id="1075" r:id="rId49"/>
    <p:sldId id="1149" r:id="rId50"/>
    <p:sldId id="1155" r:id="rId51"/>
    <p:sldId id="1072" r:id="rId52"/>
    <p:sldId id="1076" r:id="rId53"/>
    <p:sldId id="1077" r:id="rId54"/>
    <p:sldId id="1260" r:id="rId55"/>
    <p:sldId id="1261" r:id="rId56"/>
    <p:sldId id="1301" r:id="rId57"/>
    <p:sldId id="1328" r:id="rId58"/>
    <p:sldId id="1329" r:id="rId59"/>
    <p:sldId id="1330" r:id="rId60"/>
    <p:sldId id="1331" r:id="rId61"/>
    <p:sldId id="1332" r:id="rId62"/>
    <p:sldId id="1262" r:id="rId63"/>
    <p:sldId id="1258" r:id="rId64"/>
    <p:sldId id="1248" r:id="rId65"/>
    <p:sldId id="1249" r:id="rId66"/>
    <p:sldId id="1250" r:id="rId67"/>
    <p:sldId id="792" r:id="rId68"/>
    <p:sldId id="789" r:id="rId69"/>
    <p:sldId id="788" r:id="rId70"/>
    <p:sldId id="1237" r:id="rId71"/>
    <p:sldId id="1127" r:id="rId72"/>
    <p:sldId id="1099" r:id="rId73"/>
    <p:sldId id="1238" r:id="rId74"/>
    <p:sldId id="1070" r:id="rId75"/>
    <p:sldId id="1240" r:id="rId76"/>
    <p:sldId id="1241" r:id="rId77"/>
    <p:sldId id="1242" r:id="rId78"/>
    <p:sldId id="1128" r:id="rId79"/>
    <p:sldId id="1129" r:id="rId80"/>
    <p:sldId id="1130" r:id="rId81"/>
    <p:sldId id="1131" r:id="rId82"/>
    <p:sldId id="1246" r:id="rId83"/>
  </p:sldIdLst>
  <p:sldSz cx="9906000" cy="6858000" type="A4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66FF"/>
    <a:srgbClr val="742633"/>
    <a:srgbClr val="E5FFFF"/>
    <a:srgbClr val="EBFFFF"/>
    <a:srgbClr val="C8FCF3"/>
    <a:srgbClr val="FF0000"/>
    <a:srgbClr val="A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6" autoAdjust="0"/>
    <p:restoredTop sz="94700" autoAdjust="0"/>
  </p:normalViewPr>
  <p:slideViewPr>
    <p:cSldViewPr>
      <p:cViewPr>
        <p:scale>
          <a:sx n="78" d="100"/>
          <a:sy n="78" d="100"/>
        </p:scale>
        <p:origin x="796" y="17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552" y="-104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3E14D76-DA6C-326B-DF05-77108ED1DA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62C2477-14E4-69ED-2C84-805D03EA87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1ED98B81-AE8D-2C63-0D29-E3B5597C7CA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1663"/>
            <a:ext cx="41608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haha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77D47EC-9E51-1FAA-84DA-0356BF65AE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1663"/>
            <a:ext cx="4160837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1D3E96B-D838-4AB5-94F8-F25F4ED3B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6372CE7-5578-CF57-DDFD-A2CA391E3E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9EC4C29-129C-3D8B-C543-BA5BF9B04B6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AA1030C-770E-DBFF-994F-E9AE76B5141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819400" y="549275"/>
            <a:ext cx="3963988" cy="274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0A891581-FF04-E70E-4BA5-0FF9B1CDFA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17F4DADB-8687-6322-FA66-21787C2C1B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1663"/>
            <a:ext cx="41608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haha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7AE518AC-3DC9-70F4-416C-5E89EDB9E2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1663"/>
            <a:ext cx="4160837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A0E0A199-ACE5-45BF-9D61-818E74483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4F806F13-3596-4697-92E4-C5432B34CF7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81B07F04-3624-04F1-0AD2-ED0D96467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618773DF-2CF1-43EF-82D5-A7B9FD58D775}" type="slidenum">
              <a:rPr lang="en-US" altLang="en-US" sz="1300" b="0" smtClean="0">
                <a:latin typeface="Times" panose="02020603050405020304" pitchFamily="18" charset="0"/>
              </a:rPr>
              <a:pPr/>
              <a:t>1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B9C065C-3944-0641-6EC2-5B20377FAB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C74F9A29-03F7-D408-77FA-5CA308727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06B18464-13D2-1C24-95ED-503313DCE9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53251" name="Rectangle 7">
            <a:extLst>
              <a:ext uri="{FF2B5EF4-FFF2-40B4-BE49-F238E27FC236}">
                <a16:creationId xmlns:a16="http://schemas.microsoft.com/office/drawing/2014/main" id="{0DE116DB-D22F-D411-86A9-FE477C276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10EDA706-126F-4B63-9169-7221AFB0AA46}" type="slidenum">
              <a:rPr lang="en-US" altLang="en-US" sz="1300" b="0" smtClean="0">
                <a:latin typeface="Times" panose="02020603050405020304" pitchFamily="18" charset="0"/>
              </a:rPr>
              <a:pPr/>
              <a:t>51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D889BE23-71CB-FFB3-3B95-EBC830B37D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819400" y="547688"/>
            <a:ext cx="3962400" cy="2744787"/>
          </a:xfrm>
          <a:ln/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672D9D07-6753-D408-2100-56492D6DB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bg-B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D5EF8F1D-A2EC-29FB-B66E-BCCE2E741AC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65539" name="Rectangle 7">
            <a:extLst>
              <a:ext uri="{FF2B5EF4-FFF2-40B4-BE49-F238E27FC236}">
                <a16:creationId xmlns:a16="http://schemas.microsoft.com/office/drawing/2014/main" id="{CDCFBFE4-AF36-C8BE-45C0-BF29066F2E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03F8C502-1456-4EAF-ABFD-0429DE1E085B}" type="slidenum">
              <a:rPr lang="en-US" altLang="en-US" sz="1300" b="0" smtClean="0">
                <a:latin typeface="Times" panose="02020603050405020304" pitchFamily="18" charset="0"/>
              </a:rPr>
              <a:pPr/>
              <a:t>70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BA8B4B10-8FD5-E63E-66D7-26FFD2E19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2EB1F434-04E1-8359-35A2-13D9BBDA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D5336D9A-377E-2CF0-C451-2BDEC595C0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67587" name="Rectangle 7">
            <a:extLst>
              <a:ext uri="{FF2B5EF4-FFF2-40B4-BE49-F238E27FC236}">
                <a16:creationId xmlns:a16="http://schemas.microsoft.com/office/drawing/2014/main" id="{87939AA3-83E3-0DC6-BDE4-9A11A45F7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7B3015D1-4072-48C2-BD1C-CA310DA2D92E}" type="slidenum">
              <a:rPr lang="en-US" altLang="en-US" sz="1300" b="0" smtClean="0">
                <a:latin typeface="Times" panose="02020603050405020304" pitchFamily="18" charset="0"/>
              </a:rPr>
              <a:pPr/>
              <a:t>72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40F813BA-9CF7-F2B6-03FD-C9E163D80E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C530C3AC-0E06-303F-6885-A8B36CC00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677DCF33-BD80-195C-4143-1E92503690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5F0965E4-4860-B1F5-13F0-B704C9C5F6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6A49D309-1504-4916-A0C1-50EA41CADD66}" type="slidenum">
              <a:rPr lang="en-US" altLang="en-US" sz="1300" b="0" smtClean="0">
                <a:latin typeface="Times" panose="02020603050405020304" pitchFamily="18" charset="0"/>
              </a:rPr>
              <a:pPr/>
              <a:t>82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68988BE0-9C45-AC91-CC96-356EEE61C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F5F3D3EA-D40D-308C-E887-65584C3E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0308DD04-8BAA-63FA-31BB-79FACAC24F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CFD59A46-E3DE-BF83-445D-07BBF8AC0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9206F580-25B2-4744-B382-16DF94AF172F}" type="slidenum">
              <a:rPr lang="en-US" altLang="en-US" sz="1300" b="0" smtClean="0">
                <a:latin typeface="Times" panose="02020603050405020304" pitchFamily="18" charset="0"/>
              </a:rPr>
              <a:pPr/>
              <a:t>2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9018B55C-5405-06FC-65B5-63D1C88F3D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4F94F828-4AFC-10D8-1CFE-99FB27DEF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DF74015B-394B-284F-C77F-BF01CDC0EA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7B84E579-09B5-9DF5-2E60-73E734E94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ECA51646-5551-4EC0-A5C3-DF0B8DCE69EE}" type="slidenum">
              <a:rPr lang="en-US" altLang="en-US" sz="1300" b="0" smtClean="0">
                <a:latin typeface="Times" panose="02020603050405020304" pitchFamily="18" charset="0"/>
              </a:rPr>
              <a:pPr/>
              <a:t>8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D4C06926-0456-8C6C-F26D-DDFEAC1442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819400" y="547688"/>
            <a:ext cx="3962400" cy="2744787"/>
          </a:xfrm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3CB31497-CEB7-96F4-ECB5-A21DBF88D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AE8B6A6A-2289-1D99-97AB-E87281BA4C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D055F63F-55A4-55C5-CDA5-79C60C19A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3EB40EB7-D6BD-4A58-A212-E971DB96D813}" type="slidenum">
              <a:rPr lang="en-US" altLang="en-US" sz="1300" b="0" smtClean="0">
                <a:latin typeface="Times" panose="02020603050405020304" pitchFamily="18" charset="0"/>
              </a:rPr>
              <a:pPr/>
              <a:t>10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CBCE0893-92F5-B507-B96B-7BA9751D77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819400" y="547688"/>
            <a:ext cx="3962400" cy="2744787"/>
          </a:xfrm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7A6CD12B-4097-364E-0DB6-7A4FCB26D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0C02B7FC-33FE-5002-1598-B7E20225EF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60D765C6-AE54-4D92-A60D-87FC79A56A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15AC7C5F-B46B-49F3-8BA2-D2E947291C91}" type="slidenum">
              <a:rPr lang="en-US" altLang="en-US" sz="1300" b="0" smtClean="0">
                <a:latin typeface="Times" panose="02020603050405020304" pitchFamily="18" charset="0"/>
              </a:rPr>
              <a:pPr/>
              <a:t>14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3E6F2A14-0F3B-5481-3852-9363D60665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819400" y="547688"/>
            <a:ext cx="3962400" cy="2744787"/>
          </a:xfrm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41732462-64A6-7130-3F1A-83EDDD6EC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bg-B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84A6E6A4-9A7D-8DFC-9E98-CC2BE2DC260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C4E89665-D697-491F-F4B3-1F893D2C0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AB7372DB-F9F8-4ABA-AE59-AB070DFD4A33}" type="slidenum">
              <a:rPr lang="en-US" altLang="en-US" sz="1300" b="0" smtClean="0">
                <a:latin typeface="Times" panose="02020603050405020304" pitchFamily="18" charset="0"/>
              </a:rPr>
              <a:pPr/>
              <a:t>15</a:t>
            </a:fld>
            <a:endParaRPr lang="en-US" altLang="en-US" sz="1300" b="0">
              <a:latin typeface="Times" panose="02020603050405020304" pitchFamily="18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4675B1C-0FA6-5806-1EA6-90B24A6D2E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3194050" y="531813"/>
            <a:ext cx="3846513" cy="2662237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96D09A74-BE20-2DA3-CBD9-534624315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A89B2ABD-873A-45F5-DF70-555F7235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508000"/>
            <a:ext cx="6294437" cy="2543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bg-BG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B9D6667-79AA-9FD4-4956-0F889AFF9DB9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1147763" y="3221038"/>
            <a:ext cx="6319837" cy="305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F7EFD3F0-115A-385F-EA07-DCF0D2535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508000"/>
            <a:ext cx="6294437" cy="2543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bg-BG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2A5BF19-F445-2565-E6C7-3D1FC409CF9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1147763" y="3221038"/>
            <a:ext cx="6319837" cy="305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>
            <a:extLst>
              <a:ext uri="{FF2B5EF4-FFF2-40B4-BE49-F238E27FC236}">
                <a16:creationId xmlns:a16="http://schemas.microsoft.com/office/drawing/2014/main" id="{99E7FEBE-6F76-94E2-F2FF-E9D7006729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rPr>
              <a:t>haha</a:t>
            </a:r>
          </a:p>
        </p:txBody>
      </p:sp>
      <p:sp>
        <p:nvSpPr>
          <p:cNvPr id="56323" name="Rectangle 20">
            <a:extLst>
              <a:ext uri="{FF2B5EF4-FFF2-40B4-BE49-F238E27FC236}">
                <a16:creationId xmlns:a16="http://schemas.microsoft.com/office/drawing/2014/main" id="{76BE6DE2-11A4-B3EB-DBCF-C8E265300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84181FFD-A187-4BA3-9A61-BAFF59A837C0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rPr>
              <a:pPr/>
              <a:t>50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  <a:cs typeface="DejaVu Sans" pitchFamily="34" charset="0"/>
            </a:endParaRPr>
          </a:p>
        </p:txBody>
      </p:sp>
      <p:sp>
        <p:nvSpPr>
          <p:cNvPr id="56324" name="Rectangle 1">
            <a:extLst>
              <a:ext uri="{FF2B5EF4-FFF2-40B4-BE49-F238E27FC236}">
                <a16:creationId xmlns:a16="http://schemas.microsoft.com/office/drawing/2014/main" id="{C34F9834-0D83-51FD-A441-D3757B6059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3111500" y="506413"/>
            <a:ext cx="3624263" cy="2509837"/>
          </a:xfrm>
          <a:solidFill>
            <a:srgbClr val="FFFFFF"/>
          </a:solidFill>
          <a:ln/>
        </p:spPr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36967817-466A-BF87-7691-83C9E7684B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316038" y="3205163"/>
            <a:ext cx="7215187" cy="3014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bg-BG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g-run177878-evt188723900-3d-with-barrel.jpg">
            <a:extLst>
              <a:ext uri="{FF2B5EF4-FFF2-40B4-BE49-F238E27FC236}">
                <a16:creationId xmlns:a16="http://schemas.microsoft.com/office/drawing/2014/main" id="{E5690B0B-280C-7B4F-D093-9323A64BE0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02266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9938" y="369888"/>
            <a:ext cx="8366125" cy="1028700"/>
          </a:xfrm>
        </p:spPr>
        <p:txBody>
          <a:bodyPr/>
          <a:lstStyle>
            <a:lvl1pPr>
              <a:defRPr sz="4400">
                <a:solidFill>
                  <a:srgbClr val="00547E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140346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126627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9909759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824144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451150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404813"/>
            <a:ext cx="7273925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6153975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06802" cy="1135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69991" cy="3976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0392" y="1600200"/>
            <a:ext cx="4371710" cy="1911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0392" y="3663950"/>
            <a:ext cx="4371710" cy="1912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13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08088" y="404813"/>
            <a:ext cx="7273925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FD2F7A-803D-F3BB-141C-4C994D3A1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L. Litov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E82050-0C1F-A6A4-0533-FF53F8E4F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Bulgarian Participation in the CMS experiment</a:t>
            </a:r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36710419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1" y="117403"/>
            <a:ext cx="9238059" cy="7534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2" y="1536096"/>
            <a:ext cx="3525075" cy="46440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1" y="4038600"/>
            <a:ext cx="5371809" cy="2250924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1" y="1536095"/>
            <a:ext cx="5371809" cy="227390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29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>
            <a:extLst>
              <a:ext uri="{FF2B5EF4-FFF2-40B4-BE49-F238E27FC236}">
                <a16:creationId xmlns:a16="http://schemas.microsoft.com/office/drawing/2014/main" id="{3CB554EF-34F8-D53F-B924-60153780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333375"/>
            <a:ext cx="7999413" cy="6191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7C1E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itchFamily="-111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-111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9pPr>
          </a:lstStyle>
          <a:p>
            <a:pPr>
              <a:defRPr/>
            </a:pPr>
            <a:endParaRPr lang="bg-BG" altLang="bg-BG"/>
          </a:p>
        </p:txBody>
      </p:sp>
      <p:sp>
        <p:nvSpPr>
          <p:cNvPr id="1027" name="Line 11">
            <a:extLst>
              <a:ext uri="{FF2B5EF4-FFF2-40B4-BE49-F238E27FC236}">
                <a16:creationId xmlns:a16="http://schemas.microsoft.com/office/drawing/2014/main" id="{DE4E0777-BDBA-1834-1AA9-52B9404FC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400" y="990600"/>
            <a:ext cx="8585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8" name="Rectangle 18">
            <a:extLst>
              <a:ext uri="{FF2B5EF4-FFF2-40B4-BE49-F238E27FC236}">
                <a16:creationId xmlns:a16="http://schemas.microsoft.com/office/drawing/2014/main" id="{636774EE-FEDB-5206-9A5F-01C8C9CA8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08088" y="404813"/>
            <a:ext cx="727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en-GB"/>
          </a:p>
        </p:txBody>
      </p:sp>
      <p:pic>
        <p:nvPicPr>
          <p:cNvPr id="1029" name="Picture 19" descr="head">
            <a:extLst>
              <a:ext uri="{FF2B5EF4-FFF2-40B4-BE49-F238E27FC236}">
                <a16:creationId xmlns:a16="http://schemas.microsoft.com/office/drawing/2014/main" id="{70F0129B-BE74-C7A7-67ED-19175B7C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333375"/>
            <a:ext cx="525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1" descr="cern">
            <a:extLst>
              <a:ext uri="{FF2B5EF4-FFF2-40B4-BE49-F238E27FC236}">
                <a16:creationId xmlns:a16="http://schemas.microsoft.com/office/drawing/2014/main" id="{5FF5CDD2-3F84-F12F-1B88-3316E162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17488"/>
            <a:ext cx="7921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9">
            <a:extLst>
              <a:ext uri="{FF2B5EF4-FFF2-40B4-BE49-F238E27FC236}">
                <a16:creationId xmlns:a16="http://schemas.microsoft.com/office/drawing/2014/main" id="{5EC381D2-C8C4-4FF1-1CB8-406EE12BE64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09875" y="6396038"/>
            <a:ext cx="40719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-111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-111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9pPr>
          </a:lstStyle>
          <a:p>
            <a:pPr algn="ctr">
              <a:defRPr/>
            </a:pPr>
            <a:r>
              <a:rPr lang="bg-BG" altLang="bg-BG" sz="1200" b="0" dirty="0">
                <a:solidFill>
                  <a:srgbClr val="600000"/>
                </a:solidFill>
              </a:rPr>
              <a:t>Физика на ел. частици в к-</a:t>
            </a:r>
            <a:r>
              <a:rPr lang="bg-BG" altLang="bg-BG" sz="1200" b="0" dirty="0" err="1">
                <a:solidFill>
                  <a:srgbClr val="600000"/>
                </a:solidFill>
              </a:rPr>
              <a:t>ра</a:t>
            </a:r>
            <a:r>
              <a:rPr lang="bg-BG" altLang="bg-BG" sz="1200" b="0" dirty="0">
                <a:solidFill>
                  <a:srgbClr val="600000"/>
                </a:solidFill>
              </a:rPr>
              <a:t> Атомна физика</a:t>
            </a:r>
          </a:p>
        </p:txBody>
      </p:sp>
      <p:sp>
        <p:nvSpPr>
          <p:cNvPr id="1032" name="TextBox 10">
            <a:extLst>
              <a:ext uri="{FF2B5EF4-FFF2-40B4-BE49-F238E27FC236}">
                <a16:creationId xmlns:a16="http://schemas.microsoft.com/office/drawing/2014/main" id="{67DC913D-AE1C-2B76-B0AB-86C7D3E8BE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5175" y="6429375"/>
            <a:ext cx="112197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-111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-111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9pPr>
          </a:lstStyle>
          <a:p>
            <a:pPr>
              <a:defRPr/>
            </a:pPr>
            <a:r>
              <a:rPr lang="bg-BG" altLang="bg-BG" sz="1200" b="0" dirty="0">
                <a:solidFill>
                  <a:srgbClr val="600000"/>
                </a:solidFill>
              </a:rPr>
              <a:t>17 </a:t>
            </a:r>
            <a:r>
              <a:rPr lang="en-GB" altLang="bg-BG" sz="1200" b="0" dirty="0">
                <a:solidFill>
                  <a:srgbClr val="600000"/>
                </a:solidFill>
              </a:rPr>
              <a:t>April</a:t>
            </a:r>
            <a:r>
              <a:rPr lang="en-US" altLang="bg-BG" sz="1200" b="0" dirty="0">
                <a:solidFill>
                  <a:srgbClr val="600000"/>
                </a:solidFill>
              </a:rPr>
              <a:t> </a:t>
            </a:r>
            <a:r>
              <a:rPr lang="bg-BG" altLang="bg-BG" sz="1200" b="0" dirty="0">
                <a:solidFill>
                  <a:srgbClr val="600000"/>
                </a:solidFill>
              </a:rPr>
              <a:t> </a:t>
            </a:r>
            <a:r>
              <a:rPr lang="en-US" altLang="bg-BG" sz="1200" b="0" dirty="0">
                <a:solidFill>
                  <a:srgbClr val="600000"/>
                </a:solidFill>
              </a:rPr>
              <a:t>202</a:t>
            </a:r>
            <a:r>
              <a:rPr lang="bg-BG" altLang="bg-BG" sz="1200" b="0" dirty="0">
                <a:solidFill>
                  <a:srgbClr val="600000"/>
                </a:solidFill>
              </a:rPr>
              <a:t>6</a:t>
            </a:r>
          </a:p>
        </p:txBody>
      </p:sp>
      <p:sp>
        <p:nvSpPr>
          <p:cNvPr id="1033" name="TextBox 11">
            <a:extLst>
              <a:ext uri="{FF2B5EF4-FFF2-40B4-BE49-F238E27FC236}">
                <a16:creationId xmlns:a16="http://schemas.microsoft.com/office/drawing/2014/main" id="{F3C43AA1-C5C3-3E56-D5FA-4B8A7B669F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1063" y="6429375"/>
            <a:ext cx="795337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-111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-111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-11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-111" charset="0"/>
              </a:defRPr>
            </a:lvl9pPr>
          </a:lstStyle>
          <a:p>
            <a:pPr>
              <a:defRPr/>
            </a:pPr>
            <a:r>
              <a:rPr lang="bg-BG" altLang="bg-BG" sz="1200" b="0" dirty="0">
                <a:solidFill>
                  <a:srgbClr val="600000"/>
                </a:solidFill>
              </a:rPr>
              <a:t>Л. Литов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2" r:id="rId8"/>
    <p:sldLayoutId id="2147483973" r:id="rId9"/>
  </p:sldLayoutIdLst>
  <p:transition spd="med">
    <p:zoom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hyperlink" Target="http://cms-isr-endcap-rpc.web.cern.ch/cms-isr-endcap-rpc/images/ISRLab040827/images/DSC01877_JPG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eand\Documents\cms\higgs\pictures\CERN-MOVIE-2011-192-0600-kbps-maxH-360-25-fps-audio-128-kbps-48-kHz-stereo.mp4" TargetMode="External"/><Relationship Id="rId1" Type="http://schemas.microsoft.com/office/2007/relationships/media" Target="file:///C:\Users\leand\Documents\cms\higgs\pictures\CERN-MOVIE-2011-192-0600-kbps-maxH-360-25-fps-audio-128-kbps-48-kHz-stereo.mp4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40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4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8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8.xml"/><Relationship Id="rId4" Type="http://schemas.microsoft.com/office/2007/relationships/media" Target="../media/media2.mp4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B7A1A5F0-25EF-5348-A59B-C569ABC9B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060575"/>
            <a:ext cx="936148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bg-BG" altLang="bg-BG" sz="3600" dirty="0">
                <a:solidFill>
                  <a:schemeClr val="bg1"/>
                </a:solidFill>
                <a:latin typeface="Arial" panose="020B0604020202020204" pitchFamily="34" charset="0"/>
              </a:rPr>
              <a:t>Развитие на ФЕЧ и нейните приложения в катедра</a:t>
            </a:r>
          </a:p>
          <a:p>
            <a:pPr algn="ctr"/>
            <a:r>
              <a:rPr lang="bg-BG" altLang="bg-BG" sz="3600" dirty="0">
                <a:solidFill>
                  <a:schemeClr val="bg1"/>
                </a:solidFill>
                <a:latin typeface="Arial" panose="020B0604020202020204" pitchFamily="34" charset="0"/>
              </a:rPr>
              <a:t>Атомна физика</a:t>
            </a: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bg-BG" altLang="bg-BG" sz="2800" dirty="0">
                <a:solidFill>
                  <a:schemeClr val="bg1"/>
                </a:solidFill>
                <a:latin typeface="Arial" panose="020B0604020202020204" pitchFamily="34" charset="0"/>
              </a:rPr>
              <a:t>Л. Литов</a:t>
            </a: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l-GR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B00B9A1-2652-6B20-A4F3-ACBD3A5F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222250"/>
            <a:ext cx="7842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bg-BG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Българско участие </a:t>
            </a:r>
            <a:r>
              <a:rPr lang="en-US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RPCs (</a:t>
            </a:r>
            <a:r>
              <a:rPr lang="bg-BG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</a:t>
            </a:r>
            <a:r>
              <a:rPr lang="en-US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1999)</a:t>
            </a:r>
          </a:p>
        </p:txBody>
      </p:sp>
      <p:pic>
        <p:nvPicPr>
          <p:cNvPr id="32771" name="Picture 3" descr="Image15">
            <a:extLst>
              <a:ext uri="{FF2B5EF4-FFF2-40B4-BE49-F238E27FC236}">
                <a16:creationId xmlns:a16="http://schemas.microsoft.com/office/drawing/2014/main" id="{5ABBB28B-D0A7-07C6-D823-D26362D3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990600"/>
            <a:ext cx="3219450" cy="2133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5988" name="Rectangle 4">
            <a:extLst>
              <a:ext uri="{FF2B5EF4-FFF2-40B4-BE49-F238E27FC236}">
                <a16:creationId xmlns:a16="http://schemas.microsoft.com/office/drawing/2014/main" id="{3FF3D70C-D700-68CF-2929-3F10E17D4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990600"/>
            <a:ext cx="52832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7000"/>
              </a:lnSpc>
              <a:defRPr/>
            </a:pPr>
            <a:r>
              <a:rPr lang="bg-BG" b="0" dirty="0">
                <a:latin typeface="Times New Roman" pitchFamily="18" charset="0"/>
                <a:cs typeface="Times New Roman" pitchFamily="18" charset="0"/>
              </a:rPr>
              <a:t>Проаизводство на алуминиеви рамки за</a:t>
            </a:r>
            <a:r>
              <a:rPr lang="en-GB" b="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RPCs (&gt; 20 tons) at </a:t>
            </a:r>
            <a:r>
              <a:rPr lang="en-GB" b="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Stilmet</a:t>
            </a:r>
            <a:r>
              <a:rPr lang="en-GB" b="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in Sofia</a:t>
            </a: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AU" sz="1800" b="0" dirty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AU" sz="1800" b="0" dirty="0"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97000"/>
              </a:lnSpc>
              <a:defRPr/>
            </a:pPr>
            <a:r>
              <a:rPr lang="bg-BG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София</a:t>
            </a:r>
            <a:r>
              <a:rPr lang="en-GB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bg-BG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Сглобяване на </a:t>
            </a:r>
            <a:r>
              <a:rPr lang="en-GB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125 RPC</a:t>
            </a:r>
          </a:p>
          <a:p>
            <a:pPr eaLnBrk="1" hangingPunct="1">
              <a:lnSpc>
                <a:spcPct val="97000"/>
              </a:lnSpc>
              <a:defRPr/>
            </a:pPr>
            <a:r>
              <a:rPr lang="en-GB" sz="1800" b="0" dirty="0">
                <a:latin typeface="Arial" charset="0"/>
                <a:ea typeface="ＭＳ Ｐゴシック" pitchFamily="34" charset="-128"/>
              </a:rPr>
              <a:t>	</a:t>
            </a:r>
            <a:endParaRPr lang="en-GB" sz="1600" b="0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2773" name="Picture 5" descr="bu-lgflag">
            <a:extLst>
              <a:ext uri="{FF2B5EF4-FFF2-40B4-BE49-F238E27FC236}">
                <a16:creationId xmlns:a16="http://schemas.microsoft.com/office/drawing/2014/main" id="{B76AF322-319A-C2A3-6CBE-8B648BB4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25400"/>
            <a:ext cx="1155700" cy="71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Picture 8">
            <a:extLst>
              <a:ext uri="{FF2B5EF4-FFF2-40B4-BE49-F238E27FC236}">
                <a16:creationId xmlns:a16="http://schemas.microsoft.com/office/drawing/2014/main" id="{B49F725B-5DF8-66B7-CB7F-B3C0D0B4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917825"/>
            <a:ext cx="5468938" cy="3582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Picture 9">
            <a:extLst>
              <a:ext uri="{FF2B5EF4-FFF2-40B4-BE49-F238E27FC236}">
                <a16:creationId xmlns:a16="http://schemas.microsoft.com/office/drawing/2014/main" id="{CA8B4741-CDFB-872C-FF16-0CE555B8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3172182"/>
            <a:ext cx="2676798" cy="32606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CCB4C-5531-6357-D842-4E8A999B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83"/>
            <a:ext cx="4646712" cy="348503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5E4FAC9-542A-B823-41CA-B3BB71797120}"/>
              </a:ext>
            </a:extLst>
          </p:cNvPr>
          <p:cNvSpPr txBox="1">
            <a:spLocks noChangeArrowheads="1"/>
          </p:cNvSpPr>
          <p:nvPr/>
        </p:nvSpPr>
        <p:spPr>
          <a:xfrm>
            <a:off x="1208088" y="404813"/>
            <a:ext cx="7273925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9pPr>
          </a:lstStyle>
          <a:p>
            <a:r>
              <a:rPr lang="en-GB" altLang="en-US" kern="0" dirty="0"/>
              <a:t>ISR</a:t>
            </a:r>
            <a:r>
              <a:rPr lang="bg-BG" altLang="en-US" kern="0" dirty="0"/>
              <a:t> </a:t>
            </a:r>
            <a:r>
              <a:rPr lang="en-GB" altLang="en-US" kern="0" dirty="0"/>
              <a:t>test stend</a:t>
            </a:r>
            <a:endParaRPr lang="bg-BG" alt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EFFA0-CA6E-5DA3-40B3-EFE0C788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23" y="2276872"/>
            <a:ext cx="5270477" cy="39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4929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6">
            <a:extLst>
              <a:ext uri="{FF2B5EF4-FFF2-40B4-BE49-F238E27FC236}">
                <a16:creationId xmlns:a16="http://schemas.microsoft.com/office/drawing/2014/main" id="{6D0205CC-2A5A-72D1-0DF9-BC924CA24F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</a:rPr>
              <a:t>L. Litov</a:t>
            </a:r>
          </a:p>
        </p:txBody>
      </p:sp>
      <p:sp>
        <p:nvSpPr>
          <p:cNvPr id="29699" name="Footer Placeholder 7">
            <a:extLst>
              <a:ext uri="{FF2B5EF4-FFF2-40B4-BE49-F238E27FC236}">
                <a16:creationId xmlns:a16="http://schemas.microsoft.com/office/drawing/2014/main" id="{524006BD-0DCA-97BF-000D-99893B0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Times New Roman" panose="02020603050405020304" pitchFamily="18" charset="0"/>
              </a:rPr>
              <a:t>Bulgarian Participation in the CMS experiment</a:t>
            </a:r>
            <a:endParaRPr lang="el-GR" altLang="en-US" sz="1200" b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419D75B9-6E3F-8DDB-7EC9-7E6A6652460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altLang="en-US" dirty="0"/>
              <a:t>ISR</a:t>
            </a:r>
            <a:r>
              <a:rPr lang="bg-BG" altLang="en-US" dirty="0"/>
              <a:t> </a:t>
            </a:r>
            <a:r>
              <a:rPr lang="en-GB" altLang="en-US" dirty="0"/>
              <a:t>cosmic muon test stend</a:t>
            </a:r>
            <a:endParaRPr lang="bg-BG" altLang="en-US" dirty="0"/>
          </a:p>
        </p:txBody>
      </p:sp>
      <p:graphicFrame>
        <p:nvGraphicFramePr>
          <p:cNvPr id="29702" name="Object 4">
            <a:extLst>
              <a:ext uri="{FF2B5EF4-FFF2-40B4-BE49-F238E27FC236}">
                <a16:creationId xmlns:a16="http://schemas.microsoft.com/office/drawing/2014/main" id="{E898ADD9-1FC5-DF13-1F9C-A3A907012F3A}"/>
              </a:ext>
            </a:extLst>
          </p:cNvPr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9327783"/>
              </p:ext>
            </p:extLst>
          </p:nvPr>
        </p:nvGraphicFramePr>
        <p:xfrm>
          <a:off x="-15875" y="1052736"/>
          <a:ext cx="4897438" cy="359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066667" imgH="4525007" progId="Paint.Picture">
                  <p:embed/>
                </p:oleObj>
              </mc:Choice>
              <mc:Fallback>
                <p:oleObj name="Bitmap Image" r:id="rId2" imgW="6066667" imgH="452500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" y="1052736"/>
                        <a:ext cx="4897438" cy="3592513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4" name="Picture 6" descr="DSC01877_JPG">
            <a:hlinkClick r:id="rId4"/>
            <a:extLst>
              <a:ext uri="{FF2B5EF4-FFF2-40B4-BE49-F238E27FC236}">
                <a16:creationId xmlns:a16="http://schemas.microsoft.com/office/drawing/2014/main" id="{B8D9666A-D4AE-01F6-5223-AFFFC09246D9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11524"/>
            <a:ext cx="4946650" cy="3125788"/>
          </a:xfr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Rectangle 8">
            <a:extLst>
              <a:ext uri="{FF2B5EF4-FFF2-40B4-BE49-F238E27FC236}">
                <a16:creationId xmlns:a16="http://schemas.microsoft.com/office/drawing/2014/main" id="{B930DC25-A06C-AABA-89EA-E10FE9647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3284538"/>
            <a:ext cx="52562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RPC Production Sites</a:t>
            </a:r>
          </a:p>
        </p:txBody>
      </p:sp>
      <p:sp>
        <p:nvSpPr>
          <p:cNvPr id="29709" name="Text Box 11">
            <a:extLst>
              <a:ext uri="{FF2B5EF4-FFF2-40B4-BE49-F238E27FC236}">
                <a16:creationId xmlns:a16="http://schemas.microsoft.com/office/drawing/2014/main" id="{9B4D8A4C-733A-5B3D-0237-997DED83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3789363"/>
            <a:ext cx="1727200" cy="4572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ISR Lab</a:t>
            </a:r>
          </a:p>
        </p:txBody>
      </p:sp>
      <p:sp>
        <p:nvSpPr>
          <p:cNvPr id="29710" name="Text Box 12">
            <a:extLst>
              <a:ext uri="{FF2B5EF4-FFF2-40B4-BE49-F238E27FC236}">
                <a16:creationId xmlns:a16="http://schemas.microsoft.com/office/drawing/2014/main" id="{27B982B6-D5A0-FC79-0801-E451B6835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6416675"/>
            <a:ext cx="2592388" cy="396875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Test of first chambers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17AE-E8EF-44BF-DDF5-2959E184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798B1-06E7-E0D7-1C15-1E6F58D84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40618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2320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D302765-73B0-EB82-AF13-C88856C09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79375"/>
            <a:ext cx="91630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bg-BG" altLang="bg-BG" sz="1800">
                <a:solidFill>
                  <a:srgbClr val="006699"/>
                </a:solidFill>
              </a:rPr>
              <a:t>Инсталиране на мюонните камери</a:t>
            </a:r>
            <a:r>
              <a:rPr lang="en-US" altLang="bg-BG" sz="1800">
                <a:solidFill>
                  <a:srgbClr val="006699"/>
                </a:solidFill>
              </a:rPr>
              <a:t> </a:t>
            </a:r>
            <a:r>
              <a:rPr lang="en-US" altLang="bg-BG" sz="1600">
                <a:solidFill>
                  <a:srgbClr val="006699"/>
                </a:solidFill>
              </a:rPr>
              <a:t>(DTs, RPCs)</a:t>
            </a:r>
            <a:endParaRPr lang="en-US" altLang="bg-BG">
              <a:solidFill>
                <a:srgbClr val="006699"/>
              </a:solidFill>
            </a:endParaRPr>
          </a:p>
        </p:txBody>
      </p:sp>
      <p:pic>
        <p:nvPicPr>
          <p:cNvPr id="34819" name="Picture 3" descr="7352_CMS">
            <a:extLst>
              <a:ext uri="{FF2B5EF4-FFF2-40B4-BE49-F238E27FC236}">
                <a16:creationId xmlns:a16="http://schemas.microsoft.com/office/drawing/2014/main" id="{1589FB4C-2F4D-C327-1EC6-AFB14430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914400"/>
            <a:ext cx="4292600" cy="2633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Fig2">
            <a:extLst>
              <a:ext uri="{FF2B5EF4-FFF2-40B4-BE49-F238E27FC236}">
                <a16:creationId xmlns:a16="http://schemas.microsoft.com/office/drawing/2014/main" id="{E48BC43A-ABB4-45A7-DA01-CFF5E037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914400"/>
            <a:ext cx="3979863" cy="556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989" name="Rectangle 5">
            <a:extLst>
              <a:ext uri="{FF2B5EF4-FFF2-40B4-BE49-F238E27FC236}">
                <a16:creationId xmlns:a16="http://schemas.microsoft.com/office/drawing/2014/main" id="{F24DE299-C7B7-4423-6DA4-B8DCEE270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365625"/>
            <a:ext cx="470535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7000"/>
              </a:lnSpc>
              <a:defRPr/>
            </a:pPr>
            <a:r>
              <a:rPr lang="bg-BG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Инсталация на </a:t>
            </a:r>
            <a:r>
              <a:rPr lang="en-US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RPC</a:t>
            </a:r>
            <a:r>
              <a:rPr lang="bg-BG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с участието на български специалисти от Софийския Университет и ИЯИЯЕ на БАН</a:t>
            </a:r>
            <a:endParaRPr lang="en-GB" b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4822" name="Picture 6" descr="bu-lgflag">
            <a:extLst>
              <a:ext uri="{FF2B5EF4-FFF2-40B4-BE49-F238E27FC236}">
                <a16:creationId xmlns:a16="http://schemas.microsoft.com/office/drawing/2014/main" id="{9AAD3944-062A-F9F2-CEBB-9B83E6DE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486400"/>
            <a:ext cx="1073150" cy="66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172A2324-6DAA-2D28-DB3D-15FEDAC69F2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</a:rPr>
              <a:t>L. Litov</a:t>
            </a:r>
          </a:p>
        </p:txBody>
      </p:sp>
      <p:sp>
        <p:nvSpPr>
          <p:cNvPr id="30723" name="Footer Placeholder 4">
            <a:extLst>
              <a:ext uri="{FF2B5EF4-FFF2-40B4-BE49-F238E27FC236}">
                <a16:creationId xmlns:a16="http://schemas.microsoft.com/office/drawing/2014/main" id="{4693FA25-F227-7E15-B9CC-D55CFF22676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381750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Bulgarian Participation in the CMS experiment</a:t>
            </a:r>
            <a:endParaRPr lang="el-GR" altLang="en-US" sz="1200" b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2" descr="oreach-2005-004_07">
            <a:extLst>
              <a:ext uri="{FF2B5EF4-FFF2-40B4-BE49-F238E27FC236}">
                <a16:creationId xmlns:a16="http://schemas.microsoft.com/office/drawing/2014/main" id="{81490058-DA6C-0DD1-D663-EA8D1628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0"/>
            <a:ext cx="4940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DSC_1711">
            <a:extLst>
              <a:ext uri="{FF2B5EF4-FFF2-40B4-BE49-F238E27FC236}">
                <a16:creationId xmlns:a16="http://schemas.microsoft.com/office/drawing/2014/main" id="{BED12A18-C474-8CBA-0235-F7C9209A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-26988"/>
            <a:ext cx="4486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DDB31DB6-74A8-7C04-51EF-8AB7D76D4C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142875"/>
            <a:ext cx="7885113" cy="633413"/>
          </a:xfrm>
        </p:spPr>
        <p:txBody>
          <a:bodyPr/>
          <a:lstStyle/>
          <a:p>
            <a:r>
              <a:rPr lang="en-US" altLang="bg-BG" sz="1800" b="0">
                <a:solidFill>
                  <a:srgbClr val="184B81"/>
                </a:solidFill>
                <a:latin typeface="Arial" panose="020B0604020202020204" pitchFamily="34" charset="0"/>
              </a:rPr>
              <a:t>CMS – data taking position</a:t>
            </a:r>
          </a:p>
        </p:txBody>
      </p:sp>
      <p:pic>
        <p:nvPicPr>
          <p:cNvPr id="36867" name="Picture 3" descr="20080905_160s">
            <a:extLst>
              <a:ext uri="{FF2B5EF4-FFF2-40B4-BE49-F238E27FC236}">
                <a16:creationId xmlns:a16="http://schemas.microsoft.com/office/drawing/2014/main" id="{1D2A7B3B-6601-0318-D735-8A3631A4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35025"/>
            <a:ext cx="923448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1F13013A-2848-FDE6-2E23-C8AE04CE6C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LHC – expectations and reality</a:t>
            </a:r>
            <a:endParaRPr lang="el-GR" altLang="en-US"/>
          </a:p>
        </p:txBody>
      </p:sp>
      <p:sp>
        <p:nvSpPr>
          <p:cNvPr id="37891" name="Title 1">
            <a:extLst>
              <a:ext uri="{FF2B5EF4-FFF2-40B4-BE49-F238E27FC236}">
                <a16:creationId xmlns:a16="http://schemas.microsoft.com/office/drawing/2014/main" id="{07B3EB62-012D-E406-3C8B-56CD2F3E34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42950" y="276225"/>
            <a:ext cx="7523163" cy="488950"/>
          </a:xfrm>
        </p:spPr>
        <p:txBody>
          <a:bodyPr/>
          <a:lstStyle/>
          <a:p>
            <a:r>
              <a:rPr lang="en-US" altLang="bg-BG" sz="2400" b="0">
                <a:solidFill>
                  <a:srgbClr val="184B81"/>
                </a:solidFill>
                <a:latin typeface="Arial" panose="020B0604020202020204" pitchFamily="34" charset="0"/>
              </a:rPr>
              <a:t>CMS</a:t>
            </a:r>
          </a:p>
        </p:txBody>
      </p:sp>
      <p:pic>
        <p:nvPicPr>
          <p:cNvPr id="37892" name="Picture 4" descr="20090123_160bs.jpg">
            <a:extLst>
              <a:ext uri="{FF2B5EF4-FFF2-40B4-BE49-F238E27FC236}">
                <a16:creationId xmlns:a16="http://schemas.microsoft.com/office/drawing/2014/main" id="{51F8971A-15D1-31A6-DB4A-5ED9BB92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906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>
            <a:extLst>
              <a:ext uri="{FF2B5EF4-FFF2-40B4-BE49-F238E27FC236}">
                <a16:creationId xmlns:a16="http://schemas.microsoft.com/office/drawing/2014/main" id="{0E481DD4-ED83-CC9F-1C02-979D764D65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LHC – expectations and reality</a:t>
            </a:r>
            <a:endParaRPr lang="el-GR" alt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C11D1F64-8A0B-6870-AB30-A7528BC0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25513"/>
            <a:ext cx="9921875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69335084-CD60-C944-A9E4-1C62C5DBD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z="2400"/>
              <a:t>CMS</a:t>
            </a:r>
            <a:endParaRPr lang="bg-BG" altLang="bg-BG" sz="2400"/>
          </a:p>
        </p:txBody>
      </p:sp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0308307-4280-22B7-B543-5AF307C31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CMS experiment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2E7926A-6FA3-5CD7-C63A-9EDCB8AD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90588"/>
            <a:ext cx="7956550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8E9935E-7E00-2548-68AC-A61F582AB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 sz="24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5D55795-4506-33E6-69D7-F70D94BB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2708275"/>
            <a:ext cx="5235575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/>
              <a:t>   </a:t>
            </a:r>
            <a:r>
              <a:rPr lang="bg-BG" altLang="bg-BG" sz="3600" b="0"/>
              <a:t>Експериментът </a:t>
            </a:r>
            <a:r>
              <a:rPr lang="en-US" altLang="bg-BG" sz="3600" b="0"/>
              <a:t>CMS </a:t>
            </a:r>
          </a:p>
        </p:txBody>
      </p:sp>
    </p:spTree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6215-8F4A-0028-D2CC-B6E0C7D0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E5EEC98-DE58-9520-7738-A4B07583F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20E4AF0-2265-B3DD-9B9F-807B92AF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2781300"/>
            <a:ext cx="5184775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 dirty="0"/>
              <a:t> </a:t>
            </a:r>
            <a:r>
              <a:rPr lang="bg-BG" altLang="bg-BG" sz="3600" b="0" dirty="0"/>
              <a:t>        </a:t>
            </a:r>
            <a:r>
              <a:rPr lang="en-GB" altLang="bg-BG" sz="3600" b="0" dirty="0"/>
              <a:t>CMS - </a:t>
            </a:r>
            <a:r>
              <a:rPr lang="bg-BG" altLang="bg-BG" sz="3600" b="0" dirty="0"/>
              <a:t>резултати</a:t>
            </a:r>
            <a:r>
              <a:rPr lang="en-US" altLang="bg-BG" sz="36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107242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20">
            <a:extLst>
              <a:ext uri="{FF2B5EF4-FFF2-40B4-BE49-F238E27FC236}">
                <a16:creationId xmlns:a16="http://schemas.microsoft.com/office/drawing/2014/main" id="{CF3EDDB4-B2E0-9A28-A6FA-1ADA66FF4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650" y="260350"/>
            <a:ext cx="6696075" cy="611188"/>
          </a:xfrm>
        </p:spPr>
        <p:txBody>
          <a:bodyPr/>
          <a:lstStyle/>
          <a:p>
            <a:r>
              <a:rPr lang="en-US" altLang="bg-BG"/>
              <a:t>In summary</a:t>
            </a:r>
          </a:p>
        </p:txBody>
      </p:sp>
      <p:sp>
        <p:nvSpPr>
          <p:cNvPr id="92163" name="TextBox 9">
            <a:extLst>
              <a:ext uri="{FF2B5EF4-FFF2-40B4-BE49-F238E27FC236}">
                <a16:creationId xmlns:a16="http://schemas.microsoft.com/office/drawing/2014/main" id="{3BE2570E-B73F-4D8E-8556-A93225B35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1844675"/>
            <a:ext cx="87852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 sz="4800">
                <a:solidFill>
                  <a:srgbClr val="0033CC"/>
                </a:solidFill>
              </a:rPr>
              <a:t>We have observed a new boson with a mass of </a:t>
            </a:r>
          </a:p>
          <a:p>
            <a:r>
              <a:rPr lang="en-US" altLang="bg-BG" sz="4800">
                <a:solidFill>
                  <a:srgbClr val="FF0000"/>
                </a:solidFill>
              </a:rPr>
              <a:t>125.3 ± 0.6 GeV</a:t>
            </a:r>
            <a:endParaRPr lang="en-US" altLang="bg-BG" sz="4800">
              <a:solidFill>
                <a:schemeClr val="bg1"/>
              </a:solidFill>
            </a:endParaRPr>
          </a:p>
          <a:p>
            <a:r>
              <a:rPr lang="en-US" altLang="bg-BG" sz="4800">
                <a:solidFill>
                  <a:srgbClr val="0033CC"/>
                </a:solidFill>
              </a:rPr>
              <a:t>at</a:t>
            </a:r>
            <a:r>
              <a:rPr lang="en-US" altLang="bg-BG" sz="4800">
                <a:solidFill>
                  <a:schemeClr val="bg1"/>
                </a:solidFill>
              </a:rPr>
              <a:t> </a:t>
            </a:r>
          </a:p>
          <a:p>
            <a:r>
              <a:rPr lang="en-US" altLang="bg-BG" sz="4800">
                <a:solidFill>
                  <a:srgbClr val="FF0000"/>
                </a:solidFill>
              </a:rPr>
              <a:t>5 </a:t>
            </a:r>
            <a:r>
              <a:rPr lang="en-US" altLang="bg-BG" sz="4800">
                <a:solidFill>
                  <a:srgbClr val="FF0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s</a:t>
            </a:r>
            <a:r>
              <a:rPr lang="en-US" altLang="bg-BG" sz="4800">
                <a:solidFill>
                  <a:schemeClr val="bg1"/>
                </a:solidFill>
              </a:rPr>
              <a:t> </a:t>
            </a:r>
            <a:r>
              <a:rPr lang="en-US" altLang="bg-BG" sz="4800">
                <a:solidFill>
                  <a:srgbClr val="0033CC"/>
                </a:solidFill>
              </a:rPr>
              <a:t>significance !</a:t>
            </a:r>
          </a:p>
        </p:txBody>
      </p:sp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CC08C382-0A9D-054C-75BA-1F9E1318E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H -&gt; 4 </a:t>
            </a:r>
            <a:r>
              <a:rPr lang="en-US" altLang="bg-BG">
                <a:latin typeface="Symbol" panose="05050102010706020507" pitchFamily="18" charset="2"/>
              </a:rPr>
              <a:t>m</a:t>
            </a:r>
            <a:endParaRPr lang="en-GB" altLang="bg-BG">
              <a:latin typeface="Symbol" panose="05050102010706020507" pitchFamily="18" charset="2"/>
            </a:endParaRPr>
          </a:p>
        </p:txBody>
      </p:sp>
      <p:pic>
        <p:nvPicPr>
          <p:cNvPr id="6" name="CERN-MOVIE-2011-192-0600-kbps-maxH-360-25-fps-audio-128-kbps-48-kHz-stereo.mp4">
            <a:hlinkClick r:id="" action="ppaction://media"/>
            <a:extLst>
              <a:ext uri="{FF2B5EF4-FFF2-40B4-BE49-F238E27FC236}">
                <a16:creationId xmlns:a16="http://schemas.microsoft.com/office/drawing/2014/main" id="{243C2716-AAED-8A36-D7B2-773E381E2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981075"/>
            <a:ext cx="9921875" cy="5595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2F8D4A92-A2D2-07CB-786B-3D491CC68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Открихме ли Хигс бозона?</a:t>
            </a:r>
            <a:endParaRPr lang="en-GB" altLang="bg-BG"/>
          </a:p>
        </p:txBody>
      </p:sp>
      <p:pic>
        <p:nvPicPr>
          <p:cNvPr id="94211" name="Content Placeholder 3" descr="mammoth.gif">
            <a:extLst>
              <a:ext uri="{FF2B5EF4-FFF2-40B4-BE49-F238E27FC236}">
                <a16:creationId xmlns:a16="http://schemas.microsoft.com/office/drawing/2014/main" id="{0DA394F4-B527-7624-6764-B4BFDD6F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930275"/>
            <a:ext cx="4948237" cy="592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0E26E4BA-791F-E632-CF9F-BB00ACA7F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/>
              <a:t>Свойства на бозона на Хиггс</a:t>
            </a:r>
            <a:endParaRPr lang="en-US" altLang="en-US"/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F5CC6285-56AE-D6A6-B561-17380816A8F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65213" y="5661025"/>
            <a:ext cx="770413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 sz="2000">
                <a:solidFill>
                  <a:srgbClr val="FF0000"/>
                </a:solidFill>
              </a:rPr>
              <a:t>Раждане на бозони на Хиггс           Разпади на бозони на Хиггс</a:t>
            </a:r>
            <a:endParaRPr lang="en-US" altLang="en-US" sz="2000">
              <a:solidFill>
                <a:srgbClr val="FF0000"/>
              </a:solidFill>
            </a:endParaRPr>
          </a:p>
        </p:txBody>
      </p:sp>
      <p:pic>
        <p:nvPicPr>
          <p:cNvPr id="44036" name="Picture 2">
            <a:extLst>
              <a:ext uri="{FF2B5EF4-FFF2-40B4-BE49-F238E27FC236}">
                <a16:creationId xmlns:a16="http://schemas.microsoft.com/office/drawing/2014/main" id="{D196A38E-E47D-C370-8311-3A4D5EAB4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125538"/>
            <a:ext cx="7488238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6">
            <a:extLst>
              <a:ext uri="{FF2B5EF4-FFF2-40B4-BE49-F238E27FC236}">
                <a16:creationId xmlns:a16="http://schemas.microsoft.com/office/drawing/2014/main" id="{C7287AC4-E319-A08B-22FE-2BA590BB7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663" y="6070600"/>
            <a:ext cx="4679950" cy="3333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400"/>
              <a:t>https://www.nature.com/articles/s41586-022-04892-x</a:t>
            </a:r>
          </a:p>
        </p:txBody>
      </p:sp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8760BF33-4EDC-6E18-E935-52501F917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/>
              <a:t>Свойства на бозона на Хиггс</a:t>
            </a:r>
            <a:endParaRPr lang="en-US" altLang="en-US"/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546E702F-1AE1-E608-445D-0DEFF55BF89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65138" y="5516563"/>
            <a:ext cx="9167812" cy="681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 sz="2000">
                <a:solidFill>
                  <a:srgbClr val="FF0000"/>
                </a:solidFill>
              </a:rPr>
              <a:t>Взаимодействия на бозони на Хиггс с фермиони и тежки векторни бозони</a:t>
            </a:r>
            <a:endParaRPr lang="en-US" altLang="en-US" sz="2000">
              <a:solidFill>
                <a:srgbClr val="FF0000"/>
              </a:solidFill>
            </a:endParaRPr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AA14A2A3-20DB-C9CA-0F8E-171A2536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412875"/>
            <a:ext cx="87598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">
            <a:extLst>
              <a:ext uri="{FF2B5EF4-FFF2-40B4-BE49-F238E27FC236}">
                <a16:creationId xmlns:a16="http://schemas.microsoft.com/office/drawing/2014/main" id="{EEA47F14-52F8-E9CE-4ADF-64EBFBAE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6032500"/>
            <a:ext cx="4679950" cy="3317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400"/>
              <a:t>https://www.nature.com/articles/s41586-022-04892-x</a:t>
            </a:r>
          </a:p>
        </p:txBody>
      </p:sp>
    </p:spTree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F74D163D-C102-6C20-F6AD-9F07E5ECF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/>
              <a:t>Свойства на бозона на Хиггс</a:t>
            </a:r>
            <a:endParaRPr lang="en-US" altLang="en-US"/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0E2358E0-A21F-7EC3-F521-8655718AF7D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073275" y="5661025"/>
            <a:ext cx="5465763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>
                <a:solidFill>
                  <a:srgbClr val="FF0000"/>
                </a:solidFill>
              </a:rPr>
              <a:t>Константи на взаимодействие на Хиггс бозона</a:t>
            </a:r>
            <a:endParaRPr lang="en-US" altLang="en-US">
              <a:solidFill>
                <a:srgbClr val="FF0000"/>
              </a:solidFill>
            </a:endParaRPr>
          </a:p>
        </p:txBody>
      </p:sp>
      <p:pic>
        <p:nvPicPr>
          <p:cNvPr id="46084" name="Picture 2" descr="Fig. 4">
            <a:extLst>
              <a:ext uri="{FF2B5EF4-FFF2-40B4-BE49-F238E27FC236}">
                <a16:creationId xmlns:a16="http://schemas.microsoft.com/office/drawing/2014/main" id="{82D79CC9-4C09-67F8-5E18-66CA0885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25538"/>
            <a:ext cx="71278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913EC-6F68-198D-4ED7-5218A5B2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997200"/>
            <a:ext cx="8824912" cy="15700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bg-BG" altLang="bg-BG" sz="3200" i="1">
                <a:solidFill>
                  <a:srgbClr val="FF0000"/>
                </a:solidFill>
              </a:rPr>
              <a:t>Свойствата на новата частица са</a:t>
            </a:r>
          </a:p>
          <a:p>
            <a:pPr algn="ctr"/>
            <a:r>
              <a:rPr lang="bg-BG" altLang="bg-BG" sz="3200" i="1">
                <a:solidFill>
                  <a:srgbClr val="FF0000"/>
                </a:solidFill>
              </a:rPr>
              <a:t> съвместими с тези на бозонът на Хигс </a:t>
            </a:r>
          </a:p>
          <a:p>
            <a:pPr algn="ctr"/>
            <a:r>
              <a:rPr lang="bg-BG" altLang="bg-BG" sz="3200" i="1">
                <a:solidFill>
                  <a:srgbClr val="FF0000"/>
                </a:solidFill>
              </a:rPr>
              <a:t>предсказан в рамките на СМ!</a:t>
            </a:r>
            <a:endParaRPr lang="en-US" altLang="bg-BG" sz="3200" i="1">
              <a:solidFill>
                <a:srgbClr val="FF0000"/>
              </a:solidFill>
            </a:endParaRPr>
          </a:p>
        </p:txBody>
      </p:sp>
      <p:sp>
        <p:nvSpPr>
          <p:cNvPr id="46086" name="Rectangle 5">
            <a:extLst>
              <a:ext uri="{FF2B5EF4-FFF2-40B4-BE49-F238E27FC236}">
                <a16:creationId xmlns:a16="http://schemas.microsoft.com/office/drawing/2014/main" id="{4D94EC8B-84FA-E831-296F-AF9B29715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6121400"/>
            <a:ext cx="4681538" cy="3317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400"/>
              <a:t>https://www.nature.com/articles/s41586-022-04892-x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DC11883-1501-9D65-E603-FB8E5CD5A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/>
              <a:t>Прецизна проверка на СМ</a:t>
            </a:r>
            <a:endParaRPr lang="en-US" altLang="en-US"/>
          </a:p>
        </p:txBody>
      </p:sp>
      <p:pic>
        <p:nvPicPr>
          <p:cNvPr id="40964" name="Picture 6" descr="CMS Cross Sections Measurements">
            <a:extLst>
              <a:ext uri="{FF2B5EF4-FFF2-40B4-BE49-F238E27FC236}">
                <a16:creationId xmlns:a16="http://schemas.microsoft.com/office/drawing/2014/main" id="{81B56739-6EF4-78AB-CCFE-EACC24A42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052513"/>
            <a:ext cx="87058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FA52-FA00-0718-ECEA-AB54AAC6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Разширения на СМ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6B5C-930F-8C98-A646-0CBF4EF3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37010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Проверени: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Велико обединение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Суперсиметрия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Допълнителни измерения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Ефективни полеви модели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Тъмна материя 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Резултат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Не се наблюдават нови явления или частици извън СМ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Не се наблюдава взаимодействия с тъмна материя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Параметричното пространство на всички модели е ограничено силно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67586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40D88D2F-DF98-9DD4-4487-4295C182F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LHC </a:t>
            </a:r>
            <a:r>
              <a:rPr lang="bg-BG" altLang="bg-BG"/>
              <a:t>и теорията</a:t>
            </a:r>
            <a:endParaRPr lang="en-GB" altLang="bg-BG"/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D1485811-6F49-F1EB-1EA5-904E828032E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bg-BG"/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0F2EF340-5B67-B2B0-C926-A728608B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336675"/>
            <a:ext cx="8767762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6">
            <a:extLst>
              <a:ext uri="{FF2B5EF4-FFF2-40B4-BE49-F238E27FC236}">
                <a16:creationId xmlns:a16="http://schemas.microsoft.com/office/drawing/2014/main" id="{4B7C8329-20CC-CC89-1872-E5C4FAE14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692150"/>
            <a:ext cx="495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GB" altLang="bg-BG"/>
          </a:p>
          <a:p>
            <a:r>
              <a:rPr lang="en-GB" altLang="bg-BG">
                <a:solidFill>
                  <a:srgbClr val="FF0000"/>
                </a:solidFill>
              </a:rPr>
              <a:t>Murayama, ICFA Seminar, 2011 CERN </a:t>
            </a:r>
          </a:p>
        </p:txBody>
      </p:sp>
    </p:spTree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2E25970-3E6A-0AEC-F237-64C82C205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CMS </a:t>
            </a:r>
            <a:endParaRPr lang="bg-BG" altLang="bg-BG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E337B68-46EA-A548-7BFC-F6DB403053D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  <p:pic>
        <p:nvPicPr>
          <p:cNvPr id="4" name="Picture 3" descr="cms_120918_02.png">
            <a:extLst>
              <a:ext uri="{FF2B5EF4-FFF2-40B4-BE49-F238E27FC236}">
                <a16:creationId xmlns:a16="http://schemas.microsoft.com/office/drawing/2014/main" id="{6548278F-8F5A-CA09-6DBA-6C24E1CD3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-42863"/>
            <a:ext cx="9864725" cy="6900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9B45-50C0-6F8B-0CCF-0AD8F6269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C2EF6A4-E987-3673-DB07-2557DB875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EF7B718-DC91-A666-A047-10F2406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2781300"/>
            <a:ext cx="5220617" cy="1511796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 dirty="0"/>
              <a:t> </a:t>
            </a:r>
            <a:r>
              <a:rPr lang="bg-BG" altLang="bg-BG" sz="3600" b="0" dirty="0"/>
              <a:t>            Нов век </a:t>
            </a:r>
          </a:p>
          <a:p>
            <a:pPr>
              <a:spcBef>
                <a:spcPct val="20000"/>
              </a:spcBef>
            </a:pPr>
            <a:r>
              <a:rPr lang="bg-BG" altLang="bg-BG" sz="3600" b="0" dirty="0"/>
              <a:t>    нови експерименти</a:t>
            </a:r>
            <a:r>
              <a:rPr lang="en-US" altLang="bg-BG" sz="36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4279025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>
            <a:extLst>
              <a:ext uri="{FF2B5EF4-FFF2-40B4-BE49-F238E27FC236}">
                <a16:creationId xmlns:a16="http://schemas.microsoft.com/office/drawing/2014/main" id="{CF319371-9E51-6B19-3BBF-860C41753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NA48</a:t>
            </a:r>
          </a:p>
        </p:txBody>
      </p:sp>
      <p:sp>
        <p:nvSpPr>
          <p:cNvPr id="31750" name="Rectangle 3">
            <a:extLst>
              <a:ext uri="{FF2B5EF4-FFF2-40B4-BE49-F238E27FC236}">
                <a16:creationId xmlns:a16="http://schemas.microsoft.com/office/drawing/2014/main" id="{A543E2B4-FD03-D477-57A6-CE9ADC06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2708275"/>
            <a:ext cx="4897437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600" b="0" dirty="0"/>
              <a:t>        NA48</a:t>
            </a:r>
            <a:r>
              <a:rPr lang="bg-BG" altLang="en-US" sz="3600" b="0" dirty="0"/>
              <a:t> и </a:t>
            </a:r>
            <a:r>
              <a:rPr lang="en-GB" altLang="en-US" sz="3600" b="0" dirty="0"/>
              <a:t>NA62</a:t>
            </a:r>
            <a:endParaRPr lang="en-US" altLang="en-US" sz="3600" b="0" dirty="0"/>
          </a:p>
        </p:txBody>
      </p:sp>
    </p:spTree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>
            <a:extLst>
              <a:ext uri="{FF2B5EF4-FFF2-40B4-BE49-F238E27FC236}">
                <a16:creationId xmlns:a16="http://schemas.microsoft.com/office/drawing/2014/main" id="{55C7B32F-68AD-FEAC-FB77-2138B9084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NA48 data</a:t>
            </a:r>
          </a:p>
        </p:txBody>
      </p:sp>
      <p:pic>
        <p:nvPicPr>
          <p:cNvPr id="32774" name="Picture 3" descr="na48run">
            <a:extLst>
              <a:ext uri="{FF2B5EF4-FFF2-40B4-BE49-F238E27FC236}">
                <a16:creationId xmlns:a16="http://schemas.microsoft.com/office/drawing/2014/main" id="{F08FC527-5A57-BE23-8ECC-AF1D7637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895350"/>
            <a:ext cx="808672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>
            <a:extLst>
              <a:ext uri="{FF2B5EF4-FFF2-40B4-BE49-F238E27FC236}">
                <a16:creationId xmlns:a16="http://schemas.microsoft.com/office/drawing/2014/main" id="{5A6DC123-F49F-761C-EC70-D45F7F4D0C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33795" name="Footer Placeholder 4">
            <a:extLst>
              <a:ext uri="{FF2B5EF4-FFF2-40B4-BE49-F238E27FC236}">
                <a16:creationId xmlns:a16="http://schemas.microsoft.com/office/drawing/2014/main" id="{777D00A0-51B3-008B-DDCC-14CE3376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Slide Number Placeholder 5">
            <a:extLst>
              <a:ext uri="{FF2B5EF4-FFF2-40B4-BE49-F238E27FC236}">
                <a16:creationId xmlns:a16="http://schemas.microsoft.com/office/drawing/2014/main" id="{DC01924E-33BF-8AB7-D353-FAE45142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33797" name="Rectangle 2">
            <a:extLst>
              <a:ext uri="{FF2B5EF4-FFF2-40B4-BE49-F238E27FC236}">
                <a16:creationId xmlns:a16="http://schemas.microsoft.com/office/drawing/2014/main" id="{EBBC31A9-04EA-F7C7-7391-21E50DD59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NA48 experiment</a:t>
            </a:r>
          </a:p>
        </p:txBody>
      </p:sp>
      <p:sp>
        <p:nvSpPr>
          <p:cNvPr id="33798" name="Rectangle 3">
            <a:extLst>
              <a:ext uri="{FF2B5EF4-FFF2-40B4-BE49-F238E27FC236}">
                <a16:creationId xmlns:a16="http://schemas.microsoft.com/office/drawing/2014/main" id="{A1CF480D-E667-914E-881A-7B94B0B31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33799" name="Picture 4" descr="na48-blue-tube">
            <a:extLst>
              <a:ext uri="{FF2B5EF4-FFF2-40B4-BE49-F238E27FC236}">
                <a16:creationId xmlns:a16="http://schemas.microsoft.com/office/drawing/2014/main" id="{5B62AEA4-DCC8-9D80-9A81-E3BD4757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981075"/>
            <a:ext cx="8066087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>
            <a:extLst>
              <a:ext uri="{FF2B5EF4-FFF2-40B4-BE49-F238E27FC236}">
                <a16:creationId xmlns:a16="http://schemas.microsoft.com/office/drawing/2014/main" id="{C835810F-5560-B348-5607-5E98D9F8BD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NA48 experiment</a:t>
            </a:r>
          </a:p>
        </p:txBody>
      </p:sp>
      <p:sp>
        <p:nvSpPr>
          <p:cNvPr id="34822" name="Rectangle 3">
            <a:extLst>
              <a:ext uri="{FF2B5EF4-FFF2-40B4-BE49-F238E27FC236}">
                <a16:creationId xmlns:a16="http://schemas.microsoft.com/office/drawing/2014/main" id="{E8A278DD-1675-879E-5A30-DBD405B35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altLang="en-US" sz="2000">
                <a:solidFill>
                  <a:srgbClr val="CC0000"/>
                </a:solidFill>
              </a:rPr>
              <a:t>Идентификация на типа на частиците (</a:t>
            </a:r>
            <a:r>
              <a:rPr lang="en-US" altLang="en-US" sz="2000">
                <a:solidFill>
                  <a:srgbClr val="CC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2000">
                <a:solidFill>
                  <a:srgbClr val="CC0000"/>
                </a:solidFill>
              </a:rPr>
              <a:t>, e) – </a:t>
            </a:r>
            <a:r>
              <a:rPr lang="bg-BG" altLang="en-US" sz="2000">
                <a:solidFill>
                  <a:srgbClr val="CC0000"/>
                </a:solidFill>
              </a:rPr>
              <a:t>Невронна мрежа – 10</a:t>
            </a:r>
            <a:r>
              <a:rPr lang="bg-BG" altLang="en-US" sz="2000" baseline="30000">
                <a:solidFill>
                  <a:srgbClr val="CC0000"/>
                </a:solidFill>
              </a:rPr>
              <a:t>6</a:t>
            </a:r>
            <a:r>
              <a:rPr lang="bg-BG" altLang="en-US" sz="2000">
                <a:solidFill>
                  <a:srgbClr val="CC0000"/>
                </a:solidFill>
              </a:rPr>
              <a:t> $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altLang="en-US" sz="2000">
                <a:solidFill>
                  <a:srgbClr val="CC0000"/>
                </a:solidFill>
              </a:rPr>
              <a:t>Пълна отгооворност за софтуера за анализ и симулация на експеримента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altLang="en-US" sz="2000">
                <a:solidFill>
                  <a:srgbClr val="CC0000"/>
                </a:solidFill>
              </a:rPr>
              <a:t>Лидиращи позиции в изучаването на полулептонни разпади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altLang="en-US" sz="2000">
                <a:solidFill>
                  <a:srgbClr val="CC0000"/>
                </a:solidFill>
              </a:rPr>
              <a:t>Измерване на </a:t>
            </a:r>
            <a:r>
              <a:rPr lang="en-US" altLang="en-US" sz="2000">
                <a:solidFill>
                  <a:srgbClr val="CC0000"/>
                </a:solidFill>
              </a:rPr>
              <a:t>V</a:t>
            </a:r>
            <a:r>
              <a:rPr lang="en-US" altLang="en-US" sz="2000" baseline="-25000">
                <a:solidFill>
                  <a:srgbClr val="CC0000"/>
                </a:solidFill>
              </a:rPr>
              <a:t>us</a:t>
            </a:r>
            <a:endParaRPr lang="bg-BG" altLang="en-US" sz="2000" baseline="-25000">
              <a:solidFill>
                <a:srgbClr val="CC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bg-BG" altLang="en-US" sz="2000">
                <a:solidFill>
                  <a:srgbClr val="CC0000"/>
                </a:solidFill>
              </a:rPr>
              <a:t>Изследване на редки разпади</a:t>
            </a:r>
            <a:endParaRPr lang="en-US" altLang="en-US" sz="2000">
              <a:solidFill>
                <a:srgbClr val="CC0000"/>
              </a:solidFill>
            </a:endParaRPr>
          </a:p>
        </p:txBody>
      </p:sp>
      <p:sp>
        <p:nvSpPr>
          <p:cNvPr id="1032196" name="Rectangle 4">
            <a:extLst>
              <a:ext uri="{FF2B5EF4-FFF2-40B4-BE49-F238E27FC236}">
                <a16:creationId xmlns:a16="http://schemas.microsoft.com/office/drawing/2014/main" id="{B310EAB4-961E-F4BC-810D-A3E5CF83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4076700"/>
            <a:ext cx="8064500" cy="1584325"/>
          </a:xfrm>
          <a:prstGeom prst="rect">
            <a:avLst/>
          </a:prstGeom>
          <a:solidFill>
            <a:srgbClr val="FF6600"/>
          </a:solidFill>
          <a:ln w="50800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bg-BG" altLang="en-US" sz="2400">
                <a:solidFill>
                  <a:srgbClr val="FFFFFF"/>
                </a:solidFill>
              </a:rPr>
              <a:t>За пръв се наблюдава директно </a:t>
            </a:r>
            <a:r>
              <a:rPr lang="en-US" altLang="en-US" sz="2400">
                <a:solidFill>
                  <a:srgbClr val="FFFFFF"/>
                </a:solidFill>
              </a:rPr>
              <a:t>CP</a:t>
            </a:r>
            <a:r>
              <a:rPr lang="bg-BG" altLang="en-US" sz="2400">
                <a:solidFill>
                  <a:srgbClr val="FFFFFF"/>
                </a:solidFill>
              </a:rPr>
              <a:t>-нарушение</a:t>
            </a:r>
            <a:endParaRPr lang="en-US" altLang="en-US" sz="2400">
              <a:solidFill>
                <a:srgbClr val="FFFFFF"/>
              </a:solidFill>
            </a:endParaRPr>
          </a:p>
          <a:p>
            <a:pPr algn="ctr"/>
            <a:r>
              <a:rPr lang="bg-BG" altLang="en-US" sz="2400">
                <a:solidFill>
                  <a:srgbClr val="FFFFFF"/>
                </a:solidFill>
              </a:rPr>
              <a:t>За пръв път се наблюдават разпадите</a:t>
            </a:r>
            <a:endParaRPr lang="en-US" altLang="en-US" sz="2400">
              <a:solidFill>
                <a:srgbClr val="FFFFFF"/>
              </a:solidFill>
            </a:endParaRPr>
          </a:p>
          <a:p>
            <a:pPr algn="ctr"/>
            <a:r>
              <a:rPr lang="bg-BG" altLang="en-US" sz="2400">
                <a:solidFill>
                  <a:srgbClr val="FFFFFF"/>
                </a:solidFill>
              </a:rPr>
              <a:t>К</a:t>
            </a:r>
            <a:r>
              <a:rPr lang="bg-BG" altLang="en-US" sz="2400" baseline="30000">
                <a:solidFill>
                  <a:srgbClr val="FFFFFF"/>
                </a:solidFill>
              </a:rPr>
              <a:t>0</a:t>
            </a:r>
            <a:r>
              <a:rPr lang="en-US" altLang="en-US" sz="2400" baseline="-25000">
                <a:solidFill>
                  <a:srgbClr val="FFFFFF"/>
                </a:solidFill>
              </a:rPr>
              <a:t>S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  <a:r>
              <a:rPr lang="en-US" altLang="en-US" sz="240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400">
                <a:solidFill>
                  <a:srgbClr val="FF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en-US" sz="2400" baseline="30000">
                <a:solidFill>
                  <a:srgbClr val="FFFFFF"/>
                </a:solidFill>
                <a:sym typeface="Wingdings" panose="05000000000000000000" pitchFamily="2" charset="2"/>
              </a:rPr>
              <a:t>0</a:t>
            </a:r>
            <a:r>
              <a:rPr lang="en-US" altLang="en-US" sz="2400">
                <a:solidFill>
                  <a:srgbClr val="FFFFFF"/>
                </a:solidFill>
                <a:sym typeface="Wingdings" panose="05000000000000000000" pitchFamily="2" charset="2"/>
              </a:rPr>
              <a:t>e+e- 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400">
                <a:solidFill>
                  <a:srgbClr val="FFFFFF"/>
                </a:solidFill>
              </a:rPr>
              <a:t>K</a:t>
            </a:r>
            <a:r>
              <a:rPr lang="en-US" altLang="en-US" sz="2400" baseline="30000">
                <a:solidFill>
                  <a:srgbClr val="FFFFFF"/>
                </a:solidFill>
              </a:rPr>
              <a:t>0</a:t>
            </a:r>
            <a:r>
              <a:rPr lang="en-US" altLang="en-US" sz="2400" baseline="-25000">
                <a:solidFill>
                  <a:srgbClr val="FFFFFF"/>
                </a:solidFill>
              </a:rPr>
              <a:t>S </a:t>
            </a:r>
            <a:r>
              <a:rPr lang="en-US" altLang="en-US" sz="240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>
                <a:solidFill>
                  <a:srgbClr val="FF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p</a:t>
            </a:r>
            <a:r>
              <a:rPr lang="en-US" altLang="en-US" sz="2400" baseline="30000">
                <a:solidFill>
                  <a:srgbClr val="FFFFFF"/>
                </a:solidFill>
                <a:sym typeface="Wingdings" panose="05000000000000000000" pitchFamily="2" charset="2"/>
              </a:rPr>
              <a:t>0</a:t>
            </a:r>
            <a:r>
              <a:rPr lang="en-US" altLang="en-US" sz="2400">
                <a:solidFill>
                  <a:srgbClr val="FF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en-US" sz="2400" baseline="30000">
                <a:solidFill>
                  <a:srgbClr val="FF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en-US" altLang="en-US" sz="2400">
                <a:solidFill>
                  <a:srgbClr val="FF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en-US" sz="2400" baseline="30000">
                <a:solidFill>
                  <a:srgbClr val="FFFFFF"/>
                </a:solidFill>
                <a:sym typeface="Wingdings" panose="05000000000000000000" pitchFamily="2" charset="2"/>
              </a:rPr>
              <a:t>-</a:t>
            </a:r>
            <a:r>
              <a:rPr lang="bg-BG" altLang="en-US" sz="240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bg-BG" altLang="en-US" sz="2400">
                <a:solidFill>
                  <a:srgbClr val="FFFFFF"/>
                </a:solidFill>
              </a:rPr>
              <a:t>Най-прецизно измерване на ...</a:t>
            </a:r>
            <a:endParaRPr lang="en-US" alt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556D3255-280C-6924-6F88-752088C45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95263"/>
            <a:ext cx="9906000" cy="990600"/>
          </a:xfrm>
          <a:gradFill rotWithShape="0">
            <a:gsLst>
              <a:gs pos="0">
                <a:srgbClr val="6699FF"/>
              </a:gs>
              <a:gs pos="100000">
                <a:srgbClr val="E6EEFE"/>
              </a:gs>
            </a:gsLst>
            <a:lin ang="5400000" scaled="1"/>
          </a:gradFill>
        </p:spPr>
        <p:txBody>
          <a:bodyPr lIns="90000" tIns="46800" rIns="90000" bIns="46800"/>
          <a:lstStyle/>
          <a:p>
            <a:pPr algn="l">
              <a:lnSpc>
                <a:spcPts val="4388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bg-BG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NA62	Experimental setup</a:t>
            </a:r>
            <a:r>
              <a:rPr lang="bg-BG" altLang="bg-BG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bg-BG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3DFC9C30-F75C-6845-FCDF-C1D99655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175" y="2543175"/>
            <a:ext cx="6564313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3">
            <a:extLst>
              <a:ext uri="{FF2B5EF4-FFF2-40B4-BE49-F238E27FC236}">
                <a16:creationId xmlns:a16="http://schemas.microsoft.com/office/drawing/2014/main" id="{64F9C5AD-BE41-3FA1-34F5-A33D00D0F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1406525"/>
            <a:ext cx="3435350" cy="677863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04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>
                <a:solidFill>
                  <a:srgbClr val="008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 400 GeV protons from SPS</a:t>
            </a:r>
          </a:p>
          <a:p>
            <a:r>
              <a:rPr lang="en-US" altLang="bg-BG">
                <a:solidFill>
                  <a:srgbClr val="008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 3x10</a:t>
            </a:r>
            <a:r>
              <a:rPr lang="en-US" altLang="bg-BG" baseline="33000">
                <a:solidFill>
                  <a:srgbClr val="008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12</a:t>
            </a:r>
            <a:r>
              <a:rPr lang="en-US" altLang="bg-BG">
                <a:solidFill>
                  <a:srgbClr val="008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 protons/pulse</a:t>
            </a:r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342E1412-97D1-3029-8407-65960E1F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2103438"/>
            <a:ext cx="3567112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04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>
                <a:solidFill>
                  <a:srgbClr val="000080"/>
                </a:solidFill>
                <a:latin typeface="Arial" panose="020B0604020202020204" pitchFamily="34" charset="0"/>
                <a:ea typeface="msmincho"/>
                <a:cs typeface="msmincho"/>
              </a:rPr>
              <a:t>Kaon momentum: </a:t>
            </a:r>
            <a:r>
              <a:rPr lang="en-US" altLang="bg-BG">
                <a:solidFill>
                  <a:srgbClr val="FF0000"/>
                </a:solidFill>
                <a:latin typeface="Arial" panose="020B0604020202020204" pitchFamily="34" charset="0"/>
                <a:ea typeface="msmincho"/>
                <a:cs typeface="msmincho"/>
              </a:rPr>
              <a:t>75 </a:t>
            </a:r>
            <a:r>
              <a:rPr lang="en-US" altLang="bg-BG">
                <a:solidFill>
                  <a:srgbClr val="FF0000"/>
                </a:solidFill>
                <a:latin typeface="Arial" panose="020B0604020202020204" pitchFamily="34" charset="0"/>
                <a:ea typeface="msmincho"/>
                <a:cs typeface="Arial" panose="020B0604020202020204" pitchFamily="34" charset="0"/>
              </a:rPr>
              <a:t>±</a:t>
            </a:r>
            <a:r>
              <a:rPr lang="en-US" altLang="bg-BG">
                <a:solidFill>
                  <a:srgbClr val="FF0000"/>
                </a:solidFill>
                <a:latin typeface="Arial" panose="020B0604020202020204" pitchFamily="34" charset="0"/>
                <a:ea typeface="msmincho"/>
                <a:cs typeface="msmincho"/>
              </a:rPr>
              <a:t>1 GeV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2B2F0A8B-CE1A-FF47-3344-575E8C0C8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489575"/>
            <a:ext cx="8648700" cy="363538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604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bg-BG" sz="2400">
                <a:solidFill>
                  <a:srgbClr val="000080"/>
                </a:solidFill>
                <a:latin typeface="Times New Roman" panose="02020603050405020304" pitchFamily="18" charset="0"/>
                <a:ea typeface="msmincho"/>
                <a:cs typeface="msmincho"/>
              </a:rPr>
              <a:t>Unseparated hadron beam:</a:t>
            </a:r>
            <a:r>
              <a:rPr lang="en-US" altLang="bg-BG" sz="2400">
                <a:solidFill>
                  <a:srgbClr val="FF0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 kaon component 6%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EBC73D2C-F528-84C2-836A-58CE7001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5930900"/>
            <a:ext cx="4646612" cy="2825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504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marL="2514600" indent="-228600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marL="2971800" indent="-228600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marL="3429000" indent="-228600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marL="3886200" indent="-228600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altLang="bg-BG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Expected 4.5*10</a:t>
            </a:r>
            <a:r>
              <a:rPr lang="en-US" altLang="bg-BG" sz="2000" baseline="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altLang="bg-BG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kaon decays per year</a:t>
            </a:r>
          </a:p>
        </p:txBody>
      </p:sp>
      <p:pic>
        <p:nvPicPr>
          <p:cNvPr id="9224" name="Picture 7">
            <a:extLst>
              <a:ext uri="{FF2B5EF4-FFF2-40B4-BE49-F238E27FC236}">
                <a16:creationId xmlns:a16="http://schemas.microsoft.com/office/drawing/2014/main" id="{E748F3AD-52BA-758F-9591-8989ACFE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2952750"/>
            <a:ext cx="32766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25" name="Group 8">
            <a:extLst>
              <a:ext uri="{FF2B5EF4-FFF2-40B4-BE49-F238E27FC236}">
                <a16:creationId xmlns:a16="http://schemas.microsoft.com/office/drawing/2014/main" id="{5678302D-DDA9-AFB2-C0EC-A2AA780D9C52}"/>
              </a:ext>
            </a:extLst>
          </p:cNvPr>
          <p:cNvGrpSpPr>
            <a:grpSpLocks/>
          </p:cNvGrpSpPr>
          <p:nvPr/>
        </p:nvGrpSpPr>
        <p:grpSpPr bwMode="auto">
          <a:xfrm>
            <a:off x="6496050" y="1295400"/>
            <a:ext cx="3028950" cy="1057275"/>
            <a:chOff x="3777" y="816"/>
            <a:chExt cx="1761" cy="666"/>
          </a:xfrm>
        </p:grpSpPr>
        <p:sp>
          <p:nvSpPr>
            <p:cNvPr id="9229" name="Rectangle 9">
              <a:extLst>
                <a:ext uri="{FF2B5EF4-FFF2-40B4-BE49-F238E27FC236}">
                  <a16:creationId xmlns:a16="http://schemas.microsoft.com/office/drawing/2014/main" id="{8F6F05BE-F6E6-9B54-FA17-B5E27A19F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" y="816"/>
              <a:ext cx="1758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bg-BG" altLang="en-US"/>
            </a:p>
          </p:txBody>
        </p:sp>
        <p:grpSp>
          <p:nvGrpSpPr>
            <p:cNvPr id="9230" name="Group 10">
              <a:extLst>
                <a:ext uri="{FF2B5EF4-FFF2-40B4-BE49-F238E27FC236}">
                  <a16:creationId xmlns:a16="http://schemas.microsoft.com/office/drawing/2014/main" id="{5BE57958-24E0-1AEB-E9CB-B04605FF6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8" y="839"/>
              <a:ext cx="1730" cy="644"/>
              <a:chOff x="3808" y="839"/>
              <a:chExt cx="1730" cy="644"/>
            </a:xfrm>
          </p:grpSpPr>
          <p:graphicFrame>
            <p:nvGraphicFramePr>
              <p:cNvPr id="9231" name="Object 11">
                <a:extLst>
                  <a:ext uri="{FF2B5EF4-FFF2-40B4-BE49-F238E27FC236}">
                    <a16:creationId xmlns:a16="http://schemas.microsoft.com/office/drawing/2014/main" id="{982A4AD1-B471-01FE-CB4D-C3927E2D4B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8" y="842"/>
              <a:ext cx="136" cy="1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267120" imgH="201600" progId="">
                      <p:embed/>
                    </p:oleObj>
                  </mc:Choice>
                  <mc:Fallback>
                    <p:oleObj r:id="rId5" imgW="267120" imgH="201600" progId="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8" y="842"/>
                            <a:ext cx="136" cy="1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32" name="Object 12">
                <a:extLst>
                  <a:ext uri="{FF2B5EF4-FFF2-40B4-BE49-F238E27FC236}">
                    <a16:creationId xmlns:a16="http://schemas.microsoft.com/office/drawing/2014/main" id="{3599B607-7B54-2F0B-5E79-11CA0A28F8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40" y="1078"/>
              <a:ext cx="107" cy="1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258120" imgH="201600" progId="">
                      <p:embed/>
                    </p:oleObj>
                  </mc:Choice>
                  <mc:Fallback>
                    <p:oleObj r:id="rId7" imgW="258120" imgH="201600" progId="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1078"/>
                            <a:ext cx="107" cy="1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33" name="Line 13">
                <a:extLst>
                  <a:ext uri="{FF2B5EF4-FFF2-40B4-BE49-F238E27FC236}">
                    <a16:creationId xmlns:a16="http://schemas.microsoft.com/office/drawing/2014/main" id="{BE1F58F3-3F74-EA10-8F52-7B494E787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8" y="1118"/>
                <a:ext cx="714" cy="73"/>
              </a:xfrm>
              <a:prstGeom prst="line">
                <a:avLst/>
              </a:prstGeom>
              <a:noFill/>
              <a:ln w="468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4" name="Line 14">
                <a:extLst>
                  <a:ext uri="{FF2B5EF4-FFF2-40B4-BE49-F238E27FC236}">
                    <a16:creationId xmlns:a16="http://schemas.microsoft.com/office/drawing/2014/main" id="{BE5EC627-BAED-DAB0-EF9F-144948CBD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3" y="838"/>
                <a:ext cx="571" cy="27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5" name="Line 15">
                <a:extLst>
                  <a:ext uri="{FF2B5EF4-FFF2-40B4-BE49-F238E27FC236}">
                    <a16:creationId xmlns:a16="http://schemas.microsoft.com/office/drawing/2014/main" id="{5B68D870-5074-D13C-92FB-E7C97AB8E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9" y="1047"/>
                <a:ext cx="275" cy="73"/>
              </a:xfrm>
              <a:prstGeom prst="line">
                <a:avLst/>
              </a:prstGeom>
              <a:noFill/>
              <a:ln w="360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6" name="Line 16">
                <a:extLst>
                  <a:ext uri="{FF2B5EF4-FFF2-40B4-BE49-F238E27FC236}">
                    <a16:creationId xmlns:a16="http://schemas.microsoft.com/office/drawing/2014/main" id="{BDA57A74-F526-134D-C030-38AC22146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4" y="1120"/>
                <a:ext cx="160" cy="93"/>
              </a:xfrm>
              <a:prstGeom prst="line">
                <a:avLst/>
              </a:prstGeom>
              <a:noFill/>
              <a:ln w="360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7" name="Line 17">
                <a:extLst>
                  <a:ext uri="{FF2B5EF4-FFF2-40B4-BE49-F238E27FC236}">
                    <a16:creationId xmlns:a16="http://schemas.microsoft.com/office/drawing/2014/main" id="{B9E73DEC-343B-5A16-C5C1-D024D9C4B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1" y="1014"/>
                <a:ext cx="1037" cy="111"/>
              </a:xfrm>
              <a:prstGeom prst="line">
                <a:avLst/>
              </a:prstGeom>
              <a:noFill/>
              <a:ln w="18000" cap="rnd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aphicFrame>
            <p:nvGraphicFramePr>
              <p:cNvPr id="9238" name="Object 18">
                <a:extLst>
                  <a:ext uri="{FF2B5EF4-FFF2-40B4-BE49-F238E27FC236}">
                    <a16:creationId xmlns:a16="http://schemas.microsoft.com/office/drawing/2014/main" id="{C3EA2788-6D43-8B8E-1954-60281796D9B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25" y="895"/>
              <a:ext cx="204" cy="1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308160" imgH="201600" progId="">
                      <p:embed/>
                    </p:oleObj>
                  </mc:Choice>
                  <mc:Fallback>
                    <p:oleObj r:id="rId9" imgW="308160" imgH="201600" progId="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5" y="895"/>
                            <a:ext cx="204" cy="1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39" name="Object 19">
                <a:extLst>
                  <a:ext uri="{FF2B5EF4-FFF2-40B4-BE49-F238E27FC236}">
                    <a16:creationId xmlns:a16="http://schemas.microsoft.com/office/drawing/2014/main" id="{1E24EEBC-E3AA-CF55-03B4-0944AD55E0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8" y="1014"/>
              <a:ext cx="112" cy="1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291240" imgH="201600" progId="">
                      <p:embed/>
                    </p:oleObj>
                  </mc:Choice>
                  <mc:Fallback>
                    <p:oleObj r:id="rId11" imgW="291240" imgH="201600" progId="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68" y="1014"/>
                            <a:ext cx="112" cy="1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40" name="Freeform 20">
                <a:extLst>
                  <a:ext uri="{FF2B5EF4-FFF2-40B4-BE49-F238E27FC236}">
                    <a16:creationId xmlns:a16="http://schemas.microsoft.com/office/drawing/2014/main" id="{D9A14822-7C78-B2F8-1C35-565B6D28F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6" y="970"/>
                <a:ext cx="486" cy="512"/>
              </a:xfrm>
              <a:custGeom>
                <a:avLst/>
                <a:gdLst>
                  <a:gd name="T0" fmla="*/ 0 w 104"/>
                  <a:gd name="T1" fmla="*/ 0 h 240"/>
                  <a:gd name="T2" fmla="*/ 436863 w 104"/>
                  <a:gd name="T3" fmla="*/ 1807 h 240"/>
                  <a:gd name="T4" fmla="*/ 927008 w 104"/>
                  <a:gd name="T5" fmla="*/ 5653 h 240"/>
                  <a:gd name="T6" fmla="*/ 927008 w 104"/>
                  <a:gd name="T7" fmla="*/ 963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240">
                    <a:moveTo>
                      <a:pt x="0" y="0"/>
                    </a:moveTo>
                    <a:cubicBezTo>
                      <a:pt x="3" y="2"/>
                      <a:pt x="6" y="4"/>
                      <a:pt x="9" y="9"/>
                    </a:cubicBezTo>
                    <a:cubicBezTo>
                      <a:pt x="12" y="14"/>
                      <a:pt x="17" y="22"/>
                      <a:pt x="19" y="28"/>
                    </a:cubicBezTo>
                    <a:cubicBezTo>
                      <a:pt x="20" y="35"/>
                      <a:pt x="19" y="44"/>
                      <a:pt x="19" y="48"/>
                    </a:cubicBezTo>
                  </a:path>
                </a:pathLst>
              </a:custGeom>
              <a:noFill/>
              <a:ln w="1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aphicFrame>
            <p:nvGraphicFramePr>
              <p:cNvPr id="9241" name="Object 21">
                <a:extLst>
                  <a:ext uri="{FF2B5EF4-FFF2-40B4-BE49-F238E27FC236}">
                    <a16:creationId xmlns:a16="http://schemas.microsoft.com/office/drawing/2014/main" id="{EEEBA546-F0A7-4AA5-E070-1EE2EC1288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0" y="1193"/>
              <a:ext cx="107" cy="1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258120" imgH="201600" progId="">
                      <p:embed/>
                    </p:oleObj>
                  </mc:Choice>
                  <mc:Fallback>
                    <p:oleObj r:id="rId7" imgW="258120" imgH="201600" progId="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0" y="1193"/>
                            <a:ext cx="107" cy="1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9226" name="Object 22">
            <a:extLst>
              <a:ext uri="{FF2B5EF4-FFF2-40B4-BE49-F238E27FC236}">
                <a16:creationId xmlns:a16="http://schemas.microsoft.com/office/drawing/2014/main" id="{74DD64EC-6B5C-11E2-553D-2CD7990623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6038" y="2139950"/>
          <a:ext cx="307975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11796120" imgH="5791320" progId="">
                  <p:embed/>
                </p:oleObj>
              </mc:Choice>
              <mc:Fallback>
                <p:oleObj r:id="rId13" imgW="11796120" imgH="579132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038" y="2139950"/>
                        <a:ext cx="307975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Oval 23">
            <a:extLst>
              <a:ext uri="{FF2B5EF4-FFF2-40B4-BE49-F238E27FC236}">
                <a16:creationId xmlns:a16="http://schemas.microsoft.com/office/drawing/2014/main" id="{880F9E92-110C-8B98-2380-C023D5BA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738" y="2047875"/>
            <a:ext cx="1047750" cy="48895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bg-BG" altLang="en-US"/>
          </a:p>
        </p:txBody>
      </p:sp>
      <p:sp>
        <p:nvSpPr>
          <p:cNvPr id="9228" name="Text Box 24">
            <a:extLst>
              <a:ext uri="{FF2B5EF4-FFF2-40B4-BE49-F238E27FC236}">
                <a16:creationId xmlns:a16="http://schemas.microsoft.com/office/drawing/2014/main" id="{1BF96884-C8F7-6572-2D64-D28CBBABC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75" y="2562225"/>
            <a:ext cx="1306513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4536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 sz="1800">
                <a:solidFill>
                  <a:srgbClr val="FF0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measured quantities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CF07FB2-60AC-CEE0-6C09-DA5ABEA37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4475"/>
            <a:ext cx="9906000" cy="990600"/>
          </a:xfrm>
          <a:gradFill rotWithShape="0">
            <a:gsLst>
              <a:gs pos="0">
                <a:srgbClr val="6699FF"/>
              </a:gs>
              <a:gs pos="100000">
                <a:srgbClr val="E6EEFE"/>
              </a:gs>
            </a:gsLst>
            <a:lin ang="5400000" scaled="1"/>
          </a:gradFill>
        </p:spPr>
        <p:txBody>
          <a:bodyPr lIns="90000" tIns="46800" rIns="90000" bIns="46800"/>
          <a:lstStyle/>
          <a:p>
            <a:pPr algn="l">
              <a:lnSpc>
                <a:spcPts val="4388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bg-BG" sz="3600" dirty="0">
                <a:solidFill>
                  <a:srgbClr val="3333CC"/>
                </a:solidFill>
              </a:rPr>
              <a:t>		</a:t>
            </a:r>
            <a:r>
              <a:rPr lang="en-US" altLang="bg-BG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Small angle calorimeters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8BF0D01C-407B-C951-6627-2AF391F9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0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5B291603-4B87-B6E1-F837-FB6BD998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336675"/>
            <a:ext cx="3717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4">
            <a:extLst>
              <a:ext uri="{FF2B5EF4-FFF2-40B4-BE49-F238E27FC236}">
                <a16:creationId xmlns:a16="http://schemas.microsoft.com/office/drawing/2014/main" id="{06AE6830-66DF-E94B-0731-00546558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246188"/>
            <a:ext cx="57769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584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688"/>
              </a:spcBef>
            </a:pPr>
            <a:r>
              <a:rPr lang="en-GB" altLang="bg-BG" sz="1800">
                <a:solidFill>
                  <a:srgbClr val="FF0000"/>
                </a:solidFill>
                <a:latin typeface="Arial" panose="020B0604020202020204" pitchFamily="34" charset="0"/>
                <a:ea typeface="msmincho"/>
                <a:cs typeface="msmincho"/>
              </a:rPr>
              <a:t>SAC-prototype: shashlyk type photon veto</a:t>
            </a:r>
          </a:p>
          <a:p>
            <a:pPr>
              <a:lnSpc>
                <a:spcPct val="93000"/>
              </a:lnSpc>
              <a:spcBef>
                <a:spcPts val="688"/>
              </a:spcBef>
            </a:pPr>
            <a:r>
              <a:rPr lang="en-GB" altLang="bg-BG" sz="1800">
                <a:solidFill>
                  <a:srgbClr val="000080"/>
                </a:solidFill>
                <a:latin typeface="Arial" panose="020B0604020202020204" pitchFamily="34" charset="0"/>
                <a:ea typeface="msmincho"/>
                <a:cs typeface="msmincho"/>
              </a:rPr>
              <a:t>Prototype constructed and tested in 2006</a:t>
            </a:r>
          </a:p>
          <a:p>
            <a:pPr>
              <a:lnSpc>
                <a:spcPct val="93000"/>
              </a:lnSpc>
              <a:spcBef>
                <a:spcPts val="688"/>
              </a:spcBef>
            </a:pPr>
            <a:endParaRPr lang="en-GB" altLang="bg-BG" sz="1800">
              <a:solidFill>
                <a:srgbClr val="000080"/>
              </a:solidFill>
              <a:latin typeface="Arial" panose="020B0604020202020204" pitchFamily="34" charset="0"/>
              <a:ea typeface="msmincho"/>
              <a:cs typeface="msmincho"/>
            </a:endParaRPr>
          </a:p>
        </p:txBody>
      </p:sp>
      <p:sp>
        <p:nvSpPr>
          <p:cNvPr id="13318" name="Rectangle 5">
            <a:extLst>
              <a:ext uri="{FF2B5EF4-FFF2-40B4-BE49-F238E27FC236}">
                <a16:creationId xmlns:a16="http://schemas.microsoft.com/office/drawing/2014/main" id="{D2DE8850-AB33-BF8C-BBB2-200561412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13188" y="1835150"/>
            <a:ext cx="5894387" cy="284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60840" rIns="90000" bIns="46800" numCol="1" anchor="t" anchorCtr="0" compatLnSpc="1">
            <a:prstTxWarp prst="textNoShape">
              <a:avLst/>
            </a:prstTxWarp>
          </a:bodyPr>
          <a:lstStyle/>
          <a:p>
            <a:pPr marL="331788" indent="-323850">
              <a:buFontTx/>
              <a:buChar char="•"/>
              <a:tabLst>
                <a:tab pos="331788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</a:tabLst>
            </a:pPr>
            <a:r>
              <a:rPr lang="en-US" altLang="bg-BG" sz="1600" i="1">
                <a:solidFill>
                  <a:srgbClr val="000080"/>
                </a:solidFill>
              </a:rPr>
              <a:t>NA62 setup optimized in order to use the prototype as a final detector</a:t>
            </a:r>
          </a:p>
          <a:p>
            <a:pPr marL="331788" indent="-323850">
              <a:buFontTx/>
              <a:buChar char="•"/>
              <a:tabLst>
                <a:tab pos="331788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</a:tabLst>
            </a:pPr>
            <a:r>
              <a:rPr lang="en-US" altLang="bg-BG" sz="1600" b="1"/>
              <a:t>SAC upgrade:</a:t>
            </a:r>
          </a:p>
          <a:p>
            <a:pPr marL="733425" lvl="1" indent="-276225">
              <a:buFontTx/>
              <a:buChar char="–"/>
              <a:tabLst>
                <a:tab pos="331788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</a:tabLst>
            </a:pPr>
            <a:r>
              <a:rPr lang="en-US" altLang="bg-BG" sz="1600" i="1">
                <a:solidFill>
                  <a:srgbClr val="000080"/>
                </a:solidFill>
              </a:rPr>
              <a:t>New support constructed (together with vacuum accessories)</a:t>
            </a:r>
          </a:p>
          <a:p>
            <a:pPr marL="733425" lvl="1" indent="-276225">
              <a:buFontTx/>
              <a:buChar char="–"/>
              <a:tabLst>
                <a:tab pos="331788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</a:tabLst>
            </a:pPr>
            <a:r>
              <a:rPr lang="en-US" altLang="bg-BG" sz="1600" i="1">
                <a:solidFill>
                  <a:srgbClr val="000080"/>
                </a:solidFill>
              </a:rPr>
              <a:t>PMTs changed: faster (&lt;2ns rise time) and with lower operating voltage (~1000V wrt 1650V).</a:t>
            </a:r>
          </a:p>
        </p:txBody>
      </p:sp>
      <p:sp>
        <p:nvSpPr>
          <p:cNvPr id="13319" name="Text Box 6">
            <a:extLst>
              <a:ext uri="{FF2B5EF4-FFF2-40B4-BE49-F238E27FC236}">
                <a16:creationId xmlns:a16="http://schemas.microsoft.com/office/drawing/2014/main" id="{1A9FFFCF-AC95-B599-EC6B-6F5DC156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3509963"/>
            <a:ext cx="604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6048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 sz="2400">
                <a:solidFill>
                  <a:srgbClr val="FF0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IRC</a:t>
            </a:r>
          </a:p>
        </p:txBody>
      </p:sp>
      <p:sp>
        <p:nvSpPr>
          <p:cNvPr id="13320" name="Text Box 7">
            <a:extLst>
              <a:ext uri="{FF2B5EF4-FFF2-40B4-BE49-F238E27FC236}">
                <a16:creationId xmlns:a16="http://schemas.microsoft.com/office/drawing/2014/main" id="{320A3DF4-2B3A-068D-A06B-74C18AFC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3878263"/>
            <a:ext cx="8308975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6800"/>
          <a:lstStyle>
            <a:lvl1pPr marL="331788" indent="-32385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33425" indent="-276225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788"/>
              </a:spcBef>
              <a:buFont typeface="Arial" panose="020B0604020202020204" pitchFamily="34" charset="0"/>
              <a:buChar char="•"/>
            </a:pPr>
            <a:r>
              <a:rPr lang="en-US" altLang="bg-BG" sz="1600" i="1">
                <a:solidFill>
                  <a:srgbClr val="000080"/>
                </a:solidFill>
                <a:latin typeface="Arial" panose="020B0604020202020204" pitchFamily="34" charset="0"/>
                <a:ea typeface="msmincho"/>
                <a:cs typeface="msmincho"/>
              </a:rPr>
              <a:t>Facing extremely high rate:</a:t>
            </a:r>
          </a:p>
          <a:p>
            <a:pPr>
              <a:lnSpc>
                <a:spcPct val="93000"/>
              </a:lnSpc>
              <a:spcBef>
                <a:spcPts val="788"/>
              </a:spcBef>
              <a:buFont typeface="Arial" panose="020B0604020202020204" pitchFamily="34" charset="0"/>
              <a:buChar char="•"/>
            </a:pPr>
            <a:r>
              <a:rPr lang="en-US" altLang="bg-BG" sz="1600" i="1">
                <a:solidFill>
                  <a:srgbClr val="000080"/>
                </a:solidFill>
                <a:latin typeface="Arial" panose="020B0604020202020204" pitchFamily="34" charset="0"/>
                <a:ea typeface="msmincho"/>
                <a:cs typeface="msmincho"/>
              </a:rPr>
              <a:t>Design and mechanics produced by </a:t>
            </a:r>
            <a:r>
              <a:rPr lang="en-US" altLang="bg-BG" sz="1600" i="1">
                <a:solidFill>
                  <a:srgbClr val="FF0000"/>
                </a:solidFill>
                <a:latin typeface="Arial" panose="020B0604020202020204" pitchFamily="34" charset="0"/>
                <a:ea typeface="msmincho"/>
                <a:cs typeface="msmincho"/>
              </a:rPr>
              <a:t>University of Sofia</a:t>
            </a:r>
            <a:r>
              <a:rPr lang="en-US" altLang="bg-BG" sz="1600" i="1">
                <a:solidFill>
                  <a:srgbClr val="000080"/>
                </a:solidFill>
                <a:latin typeface="Arial" panose="020B0604020202020204" pitchFamily="34" charset="0"/>
                <a:ea typeface="msmincho"/>
                <a:cs typeface="msmincho"/>
              </a:rPr>
              <a:t> and LTDP-BAS .</a:t>
            </a:r>
          </a:p>
        </p:txBody>
      </p:sp>
      <p:sp>
        <p:nvSpPr>
          <p:cNvPr id="13321" name="Rectangle 8">
            <a:extLst>
              <a:ext uri="{FF2B5EF4-FFF2-40B4-BE49-F238E27FC236}">
                <a16:creationId xmlns:a16="http://schemas.microsoft.com/office/drawing/2014/main" id="{D8DA5DAA-C43C-6E80-21C1-A8B1DCF7C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3792538"/>
            <a:ext cx="3054350" cy="409575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554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bg-BG" sz="2200" i="1">
                <a:solidFill>
                  <a:srgbClr val="FF0000"/>
                </a:solidFill>
                <a:latin typeface="Times New Roman" panose="02020603050405020304" pitchFamily="18" charset="0"/>
                <a:ea typeface="msmincho"/>
                <a:cs typeface="msmincho"/>
              </a:rPr>
              <a:t> calorimetry at 10MHz!</a:t>
            </a:r>
          </a:p>
        </p:txBody>
      </p:sp>
      <p:pic>
        <p:nvPicPr>
          <p:cNvPr id="13322" name="Picture 5">
            <a:extLst>
              <a:ext uri="{FF2B5EF4-FFF2-40B4-BE49-F238E27FC236}">
                <a16:creationId xmlns:a16="http://schemas.microsoft.com/office/drawing/2014/main" id="{F8DD015B-DCAB-6EBB-D08E-114EA887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4581525"/>
            <a:ext cx="496728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1028-1EA2-1742-D6D0-802EA43F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SAC NA62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2A714E-2991-E82E-91C9-D4E9E4698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1166019"/>
            <a:ext cx="4896118" cy="367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2B158-1F4A-80C2-356C-44747023E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71" y="2420869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09294"/>
      </p:ext>
    </p:extLst>
  </p:cSld>
  <p:clrMapOvr>
    <a:masterClrMapping/>
  </p:clrMapOvr>
  <p:transition spd="med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>
            <a:extLst>
              <a:ext uri="{FF2B5EF4-FFF2-40B4-BE49-F238E27FC236}">
                <a16:creationId xmlns:a16="http://schemas.microsoft.com/office/drawing/2014/main" id="{9459BB35-4512-AE19-4989-44926F6107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35843" name="Footer Placeholder 4">
            <a:extLst>
              <a:ext uri="{FF2B5EF4-FFF2-40B4-BE49-F238E27FC236}">
                <a16:creationId xmlns:a16="http://schemas.microsoft.com/office/drawing/2014/main" id="{6DA0CB0B-2400-0CC1-E961-3B3D8474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Slide Number Placeholder 5">
            <a:extLst>
              <a:ext uri="{FF2B5EF4-FFF2-40B4-BE49-F238E27FC236}">
                <a16:creationId xmlns:a16="http://schemas.microsoft.com/office/drawing/2014/main" id="{020BA5D2-4E01-E04B-1178-33823816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35845" name="Rectangle 2">
            <a:extLst>
              <a:ext uri="{FF2B5EF4-FFF2-40B4-BE49-F238E27FC236}">
                <a16:creationId xmlns:a16="http://schemas.microsoft.com/office/drawing/2014/main" id="{61035EE1-F0D0-F055-C831-EBBFD9039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6" name="Picture 4" descr="IMG_1077">
            <a:extLst>
              <a:ext uri="{FF2B5EF4-FFF2-40B4-BE49-F238E27FC236}">
                <a16:creationId xmlns:a16="http://schemas.microsoft.com/office/drawing/2014/main" id="{9C269077-A40A-1FE9-4860-C8AD2A09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3175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>
            <a:extLst>
              <a:ext uri="{FF2B5EF4-FFF2-40B4-BE49-F238E27FC236}">
                <a16:creationId xmlns:a16="http://schemas.microsoft.com/office/drawing/2014/main" id="{B59F89BA-B34E-4C54-06EB-AE4FC44381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36867" name="Footer Placeholder 4">
            <a:extLst>
              <a:ext uri="{FF2B5EF4-FFF2-40B4-BE49-F238E27FC236}">
                <a16:creationId xmlns:a16="http://schemas.microsoft.com/office/drawing/2014/main" id="{79EFCDE3-2F12-94C9-9F93-99108263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Slide Number Placeholder 5">
            <a:extLst>
              <a:ext uri="{FF2B5EF4-FFF2-40B4-BE49-F238E27FC236}">
                <a16:creationId xmlns:a16="http://schemas.microsoft.com/office/drawing/2014/main" id="{552046B7-236E-DDE3-1971-0BEE4C08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ACAE6A1E-0583-008B-0BB7-344B24324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70" name="Picture 4" descr="venelin2">
            <a:extLst>
              <a:ext uri="{FF2B5EF4-FFF2-40B4-BE49-F238E27FC236}">
                <a16:creationId xmlns:a16="http://schemas.microsoft.com/office/drawing/2014/main" id="{A695A73C-50EC-A4B0-8F55-5E2C3638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26988"/>
            <a:ext cx="8640762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9032288-5729-AAED-2592-4BAA6FF31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CMS - HCAL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9BF99ED-5ECB-7A73-B139-985AD80AEA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5300" y="1196975"/>
            <a:ext cx="8915400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bg-BG" altLang="en-US" sz="2000" dirty="0">
                <a:solidFill>
                  <a:srgbClr val="FF0000"/>
                </a:solidFill>
              </a:rPr>
              <a:t>Първи контакт с Мишел Дела Негра – 1990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en-US" sz="2000" dirty="0">
                <a:solidFill>
                  <a:srgbClr val="FF0000"/>
                </a:solidFill>
              </a:rPr>
              <a:t>Визита на проф. </a:t>
            </a:r>
            <a:r>
              <a:rPr lang="bg-BG" altLang="en-US" sz="2000" dirty="0" err="1">
                <a:solidFill>
                  <a:srgbClr val="FF0000"/>
                </a:solidFill>
              </a:rPr>
              <a:t>Хугланд</a:t>
            </a:r>
            <a:r>
              <a:rPr lang="bg-BG" altLang="en-US" sz="2000" dirty="0">
                <a:solidFill>
                  <a:srgbClr val="FF0000"/>
                </a:solidFill>
              </a:rPr>
              <a:t> (ЦЕРН директор за наука) 1992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en-US" sz="2000" dirty="0">
                <a:solidFill>
                  <a:srgbClr val="FF0000"/>
                </a:solidFill>
              </a:rPr>
              <a:t>Решение да работим заедно с ИЯИЯЕ (проф. Владо Генчев) – 1992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en-US" sz="2000" dirty="0">
                <a:solidFill>
                  <a:srgbClr val="FF0000"/>
                </a:solidFill>
              </a:rPr>
              <a:t>Дизайн и симулации на адронния калориметър на </a:t>
            </a:r>
            <a:r>
              <a:rPr lang="en-GB" altLang="en-US" sz="2000" dirty="0">
                <a:solidFill>
                  <a:srgbClr val="FF0000"/>
                </a:solidFill>
              </a:rPr>
              <a:t>CMS</a:t>
            </a:r>
            <a:endParaRPr lang="bg-BG" altLang="en-US" sz="2000" dirty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Производство на прототипи и изследване на </a:t>
            </a:r>
            <a:r>
              <a:rPr lang="en-GB" altLang="en-US" sz="2000" dirty="0">
                <a:solidFill>
                  <a:srgbClr val="0066FF"/>
                </a:solidFill>
              </a:rPr>
              <a:t>SPS (H2 </a:t>
            </a:r>
            <a:r>
              <a:rPr lang="bg-BG" altLang="en-US" sz="2000" dirty="0">
                <a:solidFill>
                  <a:srgbClr val="0066FF"/>
                </a:solidFill>
              </a:rPr>
              <a:t>и </a:t>
            </a:r>
            <a:r>
              <a:rPr lang="en-GB" altLang="en-US" sz="2000" dirty="0">
                <a:solidFill>
                  <a:srgbClr val="0066FF"/>
                </a:solidFill>
              </a:rPr>
              <a:t>H4)</a:t>
            </a:r>
            <a:endParaRPr lang="bg-BG" altLang="en-US" sz="2000" dirty="0">
              <a:solidFill>
                <a:srgbClr val="0066FF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Производство на абсорбера на цилиндричната част на детектора (700 т.)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Тест на </a:t>
            </a:r>
            <a:r>
              <a:rPr lang="bg-BG" altLang="en-US" sz="2000" dirty="0" err="1">
                <a:solidFill>
                  <a:srgbClr val="0066FF"/>
                </a:solidFill>
              </a:rPr>
              <a:t>фотодетектори</a:t>
            </a:r>
            <a:r>
              <a:rPr lang="bg-BG" altLang="en-US" sz="2000" dirty="0">
                <a:solidFill>
                  <a:srgbClr val="0066FF"/>
                </a:solidFill>
              </a:rPr>
              <a:t> – </a:t>
            </a:r>
            <a:r>
              <a:rPr lang="en-GB" altLang="en-US" sz="2000" dirty="0">
                <a:solidFill>
                  <a:srgbClr val="0066FF"/>
                </a:solidFill>
              </a:rPr>
              <a:t>APD (</a:t>
            </a:r>
            <a:r>
              <a:rPr lang="bg-BG" altLang="en-US" sz="2000" dirty="0">
                <a:solidFill>
                  <a:srgbClr val="0066FF"/>
                </a:solidFill>
              </a:rPr>
              <a:t>В. Спасов, Цветан </a:t>
            </a:r>
            <a:r>
              <a:rPr lang="bg-BG" altLang="en-US" sz="2000" dirty="0" err="1">
                <a:solidFill>
                  <a:srgbClr val="0066FF"/>
                </a:solidFill>
              </a:rPr>
              <a:t>Чешков</a:t>
            </a:r>
            <a:r>
              <a:rPr lang="bg-BG" altLang="en-US" sz="2000" dirty="0">
                <a:solidFill>
                  <a:srgbClr val="0066FF"/>
                </a:solidFill>
              </a:rPr>
              <a:t>, </a:t>
            </a:r>
            <a:r>
              <a:rPr lang="bg-BG" altLang="en-US" sz="2000" dirty="0" err="1">
                <a:solidFill>
                  <a:srgbClr val="0066FF"/>
                </a:solidFill>
              </a:rPr>
              <a:t>Г.Георгиев</a:t>
            </a:r>
            <a:r>
              <a:rPr lang="bg-BG" altLang="en-US" sz="2000" dirty="0">
                <a:solidFill>
                  <a:srgbClr val="0066FF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Дизайн на високоволтово захранване за </a:t>
            </a:r>
            <a:r>
              <a:rPr lang="en-GB" altLang="en-US" sz="2000" dirty="0">
                <a:solidFill>
                  <a:srgbClr val="0066FF"/>
                </a:solidFill>
              </a:rPr>
              <a:t>APD – </a:t>
            </a:r>
            <a:r>
              <a:rPr lang="bg-BG" altLang="en-US" sz="2000" dirty="0">
                <a:solidFill>
                  <a:srgbClr val="0066FF"/>
                </a:solidFill>
              </a:rPr>
              <a:t>П. Петев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Разработване на алгоритми за реконструкция на отделената енергия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7030A0"/>
                </a:solidFill>
              </a:rPr>
              <a:t>Алгоритъм базиран на невронни мрежи – аналогов сигнал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altLang="en-US" sz="2000" dirty="0">
                <a:solidFill>
                  <a:srgbClr val="0066FF"/>
                </a:solidFill>
              </a:rPr>
              <a:t>Инсталация, въвеждане в експлоатация и калибриране на </a:t>
            </a:r>
            <a:r>
              <a:rPr lang="en-GB" altLang="en-US" sz="2000" dirty="0">
                <a:solidFill>
                  <a:srgbClr val="0066FF"/>
                </a:solidFill>
              </a:rPr>
              <a:t>HCAL</a:t>
            </a:r>
          </a:p>
          <a:p>
            <a:endParaRPr lang="en-GB" altLang="en-US" dirty="0"/>
          </a:p>
        </p:txBody>
      </p:sp>
    </p:spTree>
  </p:cSld>
  <p:clrMapOvr>
    <a:masterClrMapping/>
  </p:clrMapOvr>
  <p:transition spd="med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038F0-35C4-1C64-12AB-CC02AE231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0" i="1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240A1-9792-B40D-6195-CA48C9649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72" y="5317226"/>
            <a:ext cx="5976664" cy="946511"/>
          </a:xfrm>
        </p:spPr>
        <p:txBody>
          <a:bodyPr/>
          <a:lstStyle/>
          <a:p>
            <a:r>
              <a:rPr lang="en-GB" sz="2000" i="1" dirty="0"/>
              <a:t>N</a:t>
            </a:r>
            <a:r>
              <a:rPr lang="en-GB" sz="2000" i="1" baseline="-25000" dirty="0"/>
              <a:t>obs</a:t>
            </a:r>
            <a:r>
              <a:rPr lang="en-GB" sz="2000" dirty="0"/>
              <a:t> = 84 </a:t>
            </a:r>
            <a:r>
              <a:rPr lang="en-GB" sz="2000" i="1" dirty="0" err="1"/>
              <a:t>N</a:t>
            </a:r>
            <a:r>
              <a:rPr lang="en-GB" sz="2000" i="1" baseline="-25000" dirty="0" err="1"/>
              <a:t>bkg</a:t>
            </a:r>
            <a:r>
              <a:rPr lang="en-GB" sz="2000" dirty="0"/>
              <a:t>= 30</a:t>
            </a:r>
            <a:r>
              <a:rPr lang="en-GB" sz="2000" baseline="30000" dirty="0"/>
              <a:t>+4</a:t>
            </a:r>
            <a:r>
              <a:rPr lang="en-GB" sz="2000" baseline="-25000" dirty="0"/>
              <a:t>-3</a:t>
            </a:r>
            <a:endParaRPr lang="en-GB" sz="2000" dirty="0"/>
          </a:p>
          <a:p>
            <a:r>
              <a:rPr lang="en-US" altLang="bg-BG" sz="2000" dirty="0">
                <a:solidFill>
                  <a:srgbClr val="000080"/>
                </a:solidFill>
              </a:rPr>
              <a:t> </a:t>
            </a:r>
            <a:r>
              <a:rPr lang="en-US" altLang="bg-BG" sz="2000" dirty="0">
                <a:solidFill>
                  <a:srgbClr val="FF0000"/>
                </a:solidFill>
              </a:rPr>
              <a:t>Br (K</a:t>
            </a:r>
            <a:r>
              <a:rPr lang="en-US" altLang="bg-BG" sz="2000" baseline="33000" dirty="0">
                <a:solidFill>
                  <a:srgbClr val="FF0000"/>
                </a:solidFill>
              </a:rPr>
              <a:t>+</a:t>
            </a:r>
            <a:r>
              <a:rPr lang="en-US" altLang="bg-BG" sz="2000" dirty="0">
                <a:solidFill>
                  <a:srgbClr val="FF0000"/>
                </a:solidFill>
                <a:cs typeface="Arial" panose="020B0604020202020204" pitchFamily="34" charset="0"/>
              </a:rPr>
              <a:t>→</a:t>
            </a:r>
            <a:r>
              <a:rPr lang="en-US" altLang="bg-BG" sz="2000" dirty="0">
                <a:solidFill>
                  <a:srgbClr val="FF0000"/>
                </a:solidFill>
                <a:latin typeface="Symbol" panose="05050102010706020507" pitchFamily="18" charset="2"/>
              </a:rPr>
              <a:t></a:t>
            </a:r>
            <a:r>
              <a:rPr lang="en-US" altLang="bg-BG" sz="2000" baseline="33000" dirty="0">
                <a:solidFill>
                  <a:srgbClr val="FF0000"/>
                </a:solidFill>
                <a:latin typeface="Symbol" panose="05050102010706020507" pitchFamily="18" charset="2"/>
              </a:rPr>
              <a:t></a:t>
            </a:r>
            <a:r>
              <a:rPr lang="en-US" altLang="bg-BG" sz="2000" dirty="0">
                <a:solidFill>
                  <a:srgbClr val="FF0000"/>
                </a:solidFill>
                <a:latin typeface="Symbol" panose="05050102010706020507" pitchFamily="18" charset="2"/>
              </a:rPr>
              <a:t></a:t>
            </a:r>
            <a:r>
              <a:rPr lang="en-US" altLang="bg-BG" sz="2000" dirty="0">
                <a:solidFill>
                  <a:srgbClr val="FF0000"/>
                </a:solidFill>
              </a:rPr>
              <a:t>) = (9.6</a:t>
            </a:r>
            <a:r>
              <a:rPr lang="en-US" altLang="bg-BG" sz="2000" baseline="33000" dirty="0">
                <a:solidFill>
                  <a:srgbClr val="FF0000"/>
                </a:solidFill>
              </a:rPr>
              <a:t>+1.8</a:t>
            </a:r>
            <a:r>
              <a:rPr lang="en-US" altLang="bg-BG" sz="2000" baseline="-33000" dirty="0">
                <a:solidFill>
                  <a:srgbClr val="FF0000"/>
                </a:solidFill>
              </a:rPr>
              <a:t>-1.6 </a:t>
            </a:r>
            <a:r>
              <a:rPr lang="en-US" altLang="bg-BG" sz="2000" dirty="0">
                <a:solidFill>
                  <a:srgbClr val="FF0000"/>
                </a:solidFill>
              </a:rPr>
              <a:t>(stat) </a:t>
            </a:r>
            <a:r>
              <a:rPr lang="en-US" altLang="bg-BG" sz="2000" baseline="30000" dirty="0">
                <a:solidFill>
                  <a:srgbClr val="FF0000"/>
                </a:solidFill>
              </a:rPr>
              <a:t>+0.8</a:t>
            </a:r>
            <a:r>
              <a:rPr lang="en-US" altLang="bg-BG" sz="2000" baseline="-25000" dirty="0">
                <a:solidFill>
                  <a:srgbClr val="FF0000"/>
                </a:solidFill>
              </a:rPr>
              <a:t>-0.6</a:t>
            </a:r>
            <a:r>
              <a:rPr lang="en-US" altLang="bg-BG" sz="2000" dirty="0">
                <a:solidFill>
                  <a:srgbClr val="FF0000"/>
                </a:solidFill>
              </a:rPr>
              <a:t> (syst) )*10</a:t>
            </a:r>
            <a:r>
              <a:rPr lang="en-US" altLang="bg-BG" sz="2000" baseline="33000" dirty="0">
                <a:solidFill>
                  <a:srgbClr val="FF0000"/>
                </a:solidFill>
              </a:rPr>
              <a:t>-11</a:t>
            </a:r>
            <a:r>
              <a:rPr lang="en-US" altLang="bg-BG" sz="2000" baseline="33000" dirty="0">
                <a:solidFill>
                  <a:srgbClr val="000080"/>
                </a:solidFill>
              </a:rPr>
              <a:t> </a:t>
            </a:r>
            <a:endParaRPr lang="en-GB" sz="20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010C5-1064-BF6B-9B17-5AA0769A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50" y="3166157"/>
            <a:ext cx="4237850" cy="262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73F49-86FF-468C-CE31-D9C76E4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72" y="1246603"/>
            <a:ext cx="3595762" cy="1822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0C555-A29E-A27F-F8C9-09A6654B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96752"/>
            <a:ext cx="4768610" cy="3647219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1F30B4F-F4A3-B199-48FB-A410916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387" y="345850"/>
            <a:ext cx="6887626" cy="658607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100000">
                <a:srgbClr val="E6EEF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34" charset="0"/>
              </a:defRPr>
            </a:lvl9pPr>
          </a:lstStyle>
          <a:p>
            <a:pPr algn="l">
              <a:lnSpc>
                <a:spcPts val="4388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bg-BG" sz="3600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bg-BG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Main goal - K</a:t>
            </a:r>
            <a:r>
              <a:rPr lang="en-US" altLang="bg-BG" sz="3600" kern="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altLang="bg-BG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→</a:t>
            </a:r>
            <a:r>
              <a:rPr lang="en-US" altLang="bg-BG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</a:t>
            </a:r>
            <a:r>
              <a:rPr lang="en-US" altLang="bg-BG" sz="3600" kern="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</a:t>
            </a:r>
            <a:r>
              <a:rPr lang="en-US" altLang="bg-BG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</a:t>
            </a:r>
            <a:endParaRPr lang="en-US" altLang="bg-BG" sz="3600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031743"/>
      </p:ext>
    </p:extLst>
  </p:cSld>
  <p:clrMapOvr>
    <a:masterClrMapping/>
  </p:clrMapOvr>
  <p:transition spd="med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>
            <a:extLst>
              <a:ext uri="{FF2B5EF4-FFF2-40B4-BE49-F238E27FC236}">
                <a16:creationId xmlns:a16="http://schemas.microsoft.com/office/drawing/2014/main" id="{F3ACE729-9DB9-B3E4-EF88-8A08B46CC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</a:t>
            </a:r>
            <a:r>
              <a:rPr lang="bg-BG" altLang="en-US" sz="2400"/>
              <a:t>9</a:t>
            </a:r>
            <a:endParaRPr lang="en-US" altLang="en-US" sz="2400"/>
          </a:p>
        </p:txBody>
      </p:sp>
      <p:sp>
        <p:nvSpPr>
          <p:cNvPr id="37894" name="Rectangle 3">
            <a:extLst>
              <a:ext uri="{FF2B5EF4-FFF2-40B4-BE49-F238E27FC236}">
                <a16:creationId xmlns:a16="http://schemas.microsoft.com/office/drawing/2014/main" id="{4700EAAD-369D-FEC3-C9CE-96F748F42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2708275"/>
            <a:ext cx="4897437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600" b="0"/>
              <a:t>    NA4</a:t>
            </a:r>
            <a:r>
              <a:rPr lang="bg-BG" altLang="en-US" sz="3600" b="0"/>
              <a:t>9</a:t>
            </a:r>
            <a:r>
              <a:rPr lang="en-US" altLang="en-US" sz="3600" b="0"/>
              <a:t> Experiment</a:t>
            </a:r>
          </a:p>
        </p:txBody>
      </p:sp>
    </p:spTree>
  </p:cSld>
  <p:clrMapOvr>
    <a:masterClrMapping/>
  </p:clrMapOvr>
  <p:transition spd="med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>
            <a:extLst>
              <a:ext uri="{FF2B5EF4-FFF2-40B4-BE49-F238E27FC236}">
                <a16:creationId xmlns:a16="http://schemas.microsoft.com/office/drawing/2014/main" id="{60C11A69-4521-A8A1-EAB5-799279034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NA49</a:t>
            </a:r>
          </a:p>
        </p:txBody>
      </p:sp>
      <p:sp>
        <p:nvSpPr>
          <p:cNvPr id="38918" name="Rectangle 3">
            <a:extLst>
              <a:ext uri="{FF2B5EF4-FFF2-40B4-BE49-F238E27FC236}">
                <a16:creationId xmlns:a16="http://schemas.microsoft.com/office/drawing/2014/main" id="{7852E59B-DC9A-8930-4993-C622B2B731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15925" y="1238250"/>
            <a:ext cx="5184775" cy="2046288"/>
          </a:xfrm>
          <a:solidFill>
            <a:srgbClr val="CCFFFF"/>
          </a:solidFill>
          <a:ln>
            <a:solidFill>
              <a:schemeClr val="accent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bg-BG" altLang="en-US">
                <a:solidFill>
                  <a:srgbClr val="CC0000"/>
                </a:solidFill>
              </a:rPr>
              <a:t>Основна цел на експеримента</a:t>
            </a:r>
            <a:endParaRPr lang="en-US" altLang="en-US">
              <a:solidFill>
                <a:srgbClr val="CC0000"/>
              </a:solidFill>
            </a:endParaRP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bg-BG" altLang="en-US">
                <a:solidFill>
                  <a:schemeClr val="hlink"/>
                </a:solidFill>
              </a:rPr>
              <a:t>Наблюдение на кварк-глуонна плазма при енергийте на ускорителя </a:t>
            </a:r>
            <a:r>
              <a:rPr lang="en-US" altLang="en-US">
                <a:solidFill>
                  <a:schemeClr val="hlink"/>
                </a:solidFill>
              </a:rPr>
              <a:t>SPS (20-158 A-GeV)</a:t>
            </a: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b="1" baseline="-25000">
              <a:solidFill>
                <a:srgbClr val="CC0000"/>
              </a:solidFill>
              <a:latin typeface="Symbol" panose="05050102010706020507" pitchFamily="18" charset="2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bg-BG" altLang="en-US">
                <a:solidFill>
                  <a:srgbClr val="CC0000"/>
                </a:solidFill>
              </a:rPr>
              <a:t>Набор на данни</a:t>
            </a:r>
            <a:r>
              <a:rPr lang="en-US" altLang="en-US">
                <a:solidFill>
                  <a:srgbClr val="CC0000"/>
                </a:solidFill>
              </a:rPr>
              <a:t>   - </a:t>
            </a:r>
            <a:r>
              <a:rPr lang="bg-BG" altLang="en-US">
                <a:solidFill>
                  <a:srgbClr val="CC0000"/>
                </a:solidFill>
              </a:rPr>
              <a:t>до</a:t>
            </a:r>
            <a:r>
              <a:rPr lang="en-US" altLang="en-US">
                <a:solidFill>
                  <a:srgbClr val="CC0000"/>
                </a:solidFill>
              </a:rPr>
              <a:t> 2002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bg-BG" altLang="en-US">
                <a:solidFill>
                  <a:srgbClr val="CC0000"/>
                </a:solidFill>
              </a:rPr>
              <a:t>Анализ на данни </a:t>
            </a:r>
            <a:r>
              <a:rPr lang="en-US" altLang="en-US">
                <a:solidFill>
                  <a:srgbClr val="CC0000"/>
                </a:solidFill>
              </a:rPr>
              <a:t>– </a:t>
            </a:r>
            <a:r>
              <a:rPr lang="bg-BG" altLang="en-US">
                <a:solidFill>
                  <a:srgbClr val="CC0000"/>
                </a:solidFill>
              </a:rPr>
              <a:t>няколко години повече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38919" name="Rectangle 4">
            <a:extLst>
              <a:ext uri="{FF2B5EF4-FFF2-40B4-BE49-F238E27FC236}">
                <a16:creationId xmlns:a16="http://schemas.microsoft.com/office/drawing/2014/main" id="{1B1B02D4-17A3-85B5-43B4-C3831728479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15925" y="3676650"/>
            <a:ext cx="5183187" cy="1943100"/>
          </a:xfrm>
          <a:solidFill>
            <a:srgbClr val="CCFFFF"/>
          </a:solidFill>
          <a:ln>
            <a:solidFill>
              <a:schemeClr val="accent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bg-BG" altLang="en-US" dirty="0">
                <a:solidFill>
                  <a:schemeClr val="hlink"/>
                </a:solidFill>
              </a:rPr>
              <a:t>Калибровка на време-проекционните камери</a:t>
            </a:r>
            <a:endParaRPr lang="en-US" altLang="en-US" dirty="0">
              <a:solidFill>
                <a:schemeClr val="hlink"/>
              </a:solidFill>
            </a:endParaRP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bg-BG" altLang="en-US" dirty="0">
                <a:solidFill>
                  <a:schemeClr val="hlink"/>
                </a:solidFill>
              </a:rPr>
              <a:t>Набор на данни</a:t>
            </a:r>
            <a:endParaRPr lang="en-US" altLang="en-US" dirty="0">
              <a:solidFill>
                <a:schemeClr val="hlink"/>
              </a:solidFill>
            </a:endParaRP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bg-BG" altLang="en-US" dirty="0">
                <a:solidFill>
                  <a:schemeClr val="hlink"/>
                </a:solidFill>
              </a:rPr>
              <a:t>Разработка на софтуер и анализ на данни</a:t>
            </a:r>
            <a:endParaRPr lang="en-US" altLang="en-US" dirty="0">
              <a:solidFill>
                <a:schemeClr val="hlink"/>
              </a:solidFill>
            </a:endParaRP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CC0000"/>
              </a:solidFill>
            </a:endParaRPr>
          </a:p>
        </p:txBody>
      </p:sp>
      <p:pic>
        <p:nvPicPr>
          <p:cNvPr id="38920" name="Picture 6" descr="LightCone">
            <a:extLst>
              <a:ext uri="{FF2B5EF4-FFF2-40B4-BE49-F238E27FC236}">
                <a16:creationId xmlns:a16="http://schemas.microsoft.com/office/drawing/2014/main" id="{5AC6287C-D91F-58DF-1F14-B808257C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1522413"/>
            <a:ext cx="41402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2">
            <a:extLst>
              <a:ext uri="{FF2B5EF4-FFF2-40B4-BE49-F238E27FC236}">
                <a16:creationId xmlns:a16="http://schemas.microsoft.com/office/drawing/2014/main" id="{50A98FFC-6743-E7DD-4CB6-368B47628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NA49  setup</a:t>
            </a:r>
          </a:p>
        </p:txBody>
      </p:sp>
      <p:pic>
        <p:nvPicPr>
          <p:cNvPr id="39942" name="Picture 5" descr="na49">
            <a:extLst>
              <a:ext uri="{FF2B5EF4-FFF2-40B4-BE49-F238E27FC236}">
                <a16:creationId xmlns:a16="http://schemas.microsoft.com/office/drawing/2014/main" id="{2778E12D-FF62-D8C3-8AA0-68235F55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981075"/>
            <a:ext cx="705643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>
            <a:extLst>
              <a:ext uri="{FF2B5EF4-FFF2-40B4-BE49-F238E27FC236}">
                <a16:creationId xmlns:a16="http://schemas.microsoft.com/office/drawing/2014/main" id="{23F1FA1B-F2A9-E8F5-3678-CD7C966BA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NA49 PbPb event</a:t>
            </a:r>
          </a:p>
        </p:txBody>
      </p:sp>
      <p:pic>
        <p:nvPicPr>
          <p:cNvPr id="40966" name="Picture 3" descr="event">
            <a:extLst>
              <a:ext uri="{FF2B5EF4-FFF2-40B4-BE49-F238E27FC236}">
                <a16:creationId xmlns:a16="http://schemas.microsoft.com/office/drawing/2014/main" id="{E6676141-7C1D-E290-835E-ECC3B6409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42988"/>
            <a:ext cx="8569325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>
            <a:extLst>
              <a:ext uri="{FF2B5EF4-FFF2-40B4-BE49-F238E27FC236}">
                <a16:creationId xmlns:a16="http://schemas.microsoft.com/office/drawing/2014/main" id="{B558F96C-AAEB-77EF-291E-73CDF9A02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NA49</a:t>
            </a:r>
          </a:p>
        </p:txBody>
      </p:sp>
      <p:pic>
        <p:nvPicPr>
          <p:cNvPr id="41990" name="Picture 4">
            <a:extLst>
              <a:ext uri="{FF2B5EF4-FFF2-40B4-BE49-F238E27FC236}">
                <a16:creationId xmlns:a16="http://schemas.microsoft.com/office/drawing/2014/main" id="{21E2DED4-EE97-7230-7F66-D02323BA513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709988"/>
            <a:ext cx="4286250" cy="274320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5" descr="lambda">
            <a:extLst>
              <a:ext uri="{FF2B5EF4-FFF2-40B4-BE49-F238E27FC236}">
                <a16:creationId xmlns:a16="http://schemas.microsoft.com/office/drawing/2014/main" id="{5F41DB41-1E11-47D5-02B4-64E90028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25538"/>
            <a:ext cx="3960813" cy="2520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Rectangle 6">
            <a:extLst>
              <a:ext uri="{FF2B5EF4-FFF2-40B4-BE49-F238E27FC236}">
                <a16:creationId xmlns:a16="http://schemas.microsoft.com/office/drawing/2014/main" id="{B39638D1-A0E1-D563-B070-A7C115DE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1125538"/>
            <a:ext cx="4176713" cy="2305050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sz="2400" b="0"/>
              <a:t>    </a:t>
            </a:r>
            <a:r>
              <a:rPr lang="bg-BG" altLang="en-US" sz="2400" b="0">
                <a:solidFill>
                  <a:schemeClr val="bg1"/>
                </a:solidFill>
              </a:rPr>
              <a:t>За първи път се наблюдават ясни указания за преход от свързано състояние към кварк – глуонна плазма при Е=40 </a:t>
            </a:r>
            <a:r>
              <a:rPr lang="en-US" altLang="en-US" sz="2400" b="0">
                <a:solidFill>
                  <a:schemeClr val="bg1"/>
                </a:solidFill>
              </a:rPr>
              <a:t>GeV</a:t>
            </a:r>
          </a:p>
        </p:txBody>
      </p:sp>
      <p:sp>
        <p:nvSpPr>
          <p:cNvPr id="41993" name="Rectangle 7">
            <a:extLst>
              <a:ext uri="{FF2B5EF4-FFF2-40B4-BE49-F238E27FC236}">
                <a16:creationId xmlns:a16="http://schemas.microsoft.com/office/drawing/2014/main" id="{9CBC1E5E-01C5-2185-7ADC-518D9B13A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005263"/>
            <a:ext cx="4248150" cy="2160587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sz="2400" b="0">
                <a:solidFill>
                  <a:schemeClr val="bg1"/>
                </a:solidFill>
              </a:rPr>
              <a:t>За първи път се наблюдава екзотичен барион </a:t>
            </a:r>
            <a:r>
              <a:rPr lang="en-US" altLang="en-US" sz="2400" b="0">
                <a:solidFill>
                  <a:schemeClr val="bg1"/>
                </a:solidFill>
              </a:rPr>
              <a:t>I = 3/2</a:t>
            </a:r>
            <a:r>
              <a:rPr lang="bg-BG" altLang="en-US" sz="2400" b="0">
                <a:solidFill>
                  <a:schemeClr val="bg1"/>
                </a:solidFill>
              </a:rPr>
              <a:t>,</a:t>
            </a:r>
          </a:p>
          <a:p>
            <a:pPr>
              <a:spcBef>
                <a:spcPct val="20000"/>
              </a:spcBef>
            </a:pPr>
            <a:r>
              <a:rPr lang="bg-BG" altLang="en-US" sz="2400" b="0">
                <a:solidFill>
                  <a:schemeClr val="bg1"/>
                </a:solidFill>
              </a:rPr>
              <a:t>    който представлява свързано петкварково състояние</a:t>
            </a:r>
            <a:endParaRPr lang="en-US" altLang="en-US" sz="24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EB7384D-BE58-068E-B34C-23DDDAC6D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261C01D-0404-EFA6-86AD-9120CB6E2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2781300"/>
            <a:ext cx="5184775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/>
              <a:t> </a:t>
            </a:r>
            <a:r>
              <a:rPr lang="bg-BG" altLang="bg-BG" sz="3600" b="0"/>
              <a:t>        Лаборатории</a:t>
            </a:r>
            <a:r>
              <a:rPr lang="en-US" altLang="bg-BG" sz="3600" b="0"/>
              <a:t> </a:t>
            </a:r>
          </a:p>
        </p:txBody>
      </p:sp>
    </p:spTree>
  </p:cSld>
  <p:clrMapOvr>
    <a:masterClrMapping/>
  </p:clrMapOvr>
  <p:transition spd="med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>
            <a:extLst>
              <a:ext uri="{FF2B5EF4-FFF2-40B4-BE49-F238E27FC236}">
                <a16:creationId xmlns:a16="http://schemas.microsoft.com/office/drawing/2014/main" id="{033F1F3E-4E26-DDC1-477E-0DDA8B057D9A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L. Litov</a:t>
            </a:r>
          </a:p>
        </p:txBody>
      </p:sp>
      <p:sp>
        <p:nvSpPr>
          <p:cNvPr id="54275" name="Footer Placeholder 4">
            <a:extLst>
              <a:ext uri="{FF2B5EF4-FFF2-40B4-BE49-F238E27FC236}">
                <a16:creationId xmlns:a16="http://schemas.microsoft.com/office/drawing/2014/main" id="{2F3BB3D3-AFD9-64C6-CA92-BEED0EAF3AE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/>
          </a:p>
        </p:txBody>
      </p:sp>
      <p:sp>
        <p:nvSpPr>
          <p:cNvPr id="54276" name="Slide Number Placeholder 5">
            <a:extLst>
              <a:ext uri="{FF2B5EF4-FFF2-40B4-BE49-F238E27FC236}">
                <a16:creationId xmlns:a16="http://schemas.microsoft.com/office/drawing/2014/main" id="{3F2940C1-8C70-7755-910C-9FE24A571B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/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BA936770-6E96-EC07-A8A8-0E7D395B0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400"/>
              <a:t>Лаборатория по </a:t>
            </a:r>
            <a:r>
              <a:rPr lang="en-US" altLang="en-US" sz="2400"/>
              <a:t>Grid</a:t>
            </a:r>
            <a:r>
              <a:rPr lang="bg-BG" altLang="en-US" sz="2400"/>
              <a:t> технологии и ФЕЧ</a:t>
            </a:r>
            <a:endParaRPr lang="en-US" altLang="en-US" sz="2400"/>
          </a:p>
        </p:txBody>
      </p:sp>
      <p:pic>
        <p:nvPicPr>
          <p:cNvPr id="54278" name="Picture 4" descr="IMG_2327">
            <a:extLst>
              <a:ext uri="{FF2B5EF4-FFF2-40B4-BE49-F238E27FC236}">
                <a16:creationId xmlns:a16="http://schemas.microsoft.com/office/drawing/2014/main" id="{7285E82C-6546-DD4E-3A0E-F702DBB6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908050"/>
            <a:ext cx="7921625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28BAB4C3-6E4E-0C7E-F8C5-F9765F638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Grid </a:t>
            </a:r>
            <a:r>
              <a:rPr lang="bg-BG" altLang="bg-BG"/>
              <a:t>кластер СУ</a:t>
            </a:r>
          </a:p>
        </p:txBody>
      </p:sp>
      <p:pic>
        <p:nvPicPr>
          <p:cNvPr id="57347" name="Content Placeholder 6" descr="DSCN0300.JPG">
            <a:extLst>
              <a:ext uri="{FF2B5EF4-FFF2-40B4-BE49-F238E27FC236}">
                <a16:creationId xmlns:a16="http://schemas.microsoft.com/office/drawing/2014/main" id="{1F32D4C4-0CE1-5269-8545-07CE0E3BB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071563"/>
            <a:ext cx="6953250" cy="5214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DSCN0299.JPG">
            <a:extLst>
              <a:ext uri="{FF2B5EF4-FFF2-40B4-BE49-F238E27FC236}">
                <a16:creationId xmlns:a16="http://schemas.microsoft.com/office/drawing/2014/main" id="{42B55E94-9940-A884-DD94-E4A7D1E25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1071563"/>
            <a:ext cx="39116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78CB03CC-9AAB-ABEF-F99F-3227726F8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Sofia University Grid Cluster</a:t>
            </a:r>
            <a:endParaRPr lang="bg-BG" altLang="bg-BG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6F308A73-B10D-BF6A-F012-BC37BAC47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981075"/>
            <a:ext cx="410368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0AF4D57B-3D36-EACA-A70A-0DEE0A526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981075"/>
            <a:ext cx="41052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>
            <a:extLst>
              <a:ext uri="{FF2B5EF4-FFF2-40B4-BE49-F238E27FC236}">
                <a16:creationId xmlns:a16="http://schemas.microsoft.com/office/drawing/2014/main" id="{E98DB78F-8D6A-AE5C-8A43-F00905DF94E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</a:rPr>
              <a:t>L. Litov</a:t>
            </a:r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E82DCC6B-4172-DA74-8BDC-0B182A37A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z="2400"/>
              <a:t>HCAL barrel wedge</a:t>
            </a:r>
            <a:endParaRPr lang="bg-BG" altLang="bg-BG" sz="2400"/>
          </a:p>
        </p:txBody>
      </p:sp>
      <p:pic>
        <p:nvPicPr>
          <p:cNvPr id="21510" name="Picture 3" descr="hcal-2000-010_02">
            <a:extLst>
              <a:ext uri="{FF2B5EF4-FFF2-40B4-BE49-F238E27FC236}">
                <a16:creationId xmlns:a16="http://schemas.microsoft.com/office/drawing/2014/main" id="{768AB216-BFF9-1BAB-AB34-80E84EEC1A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17" y="908720"/>
            <a:ext cx="6861175" cy="548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2">
            <a:extLst>
              <a:ext uri="{FF2B5EF4-FFF2-40B4-BE49-F238E27FC236}">
                <a16:creationId xmlns:a16="http://schemas.microsoft.com/office/drawing/2014/main" id="{38686220-1288-C801-BBBB-5B70330140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569325" y="6329363"/>
            <a:ext cx="12588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6B265C55-B139-487A-80EB-2064318A78B5}" type="slidenum"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rPr>
              <a:pPr/>
              <a:t>50</a:t>
            </a:fld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DejaVu Sans" pitchFamily="34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D1CAAA0A-187D-8475-DB45-579C789D89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08088" y="158750"/>
            <a:ext cx="7251700" cy="946150"/>
          </a:xfrm>
        </p:spPr>
        <p:txBody>
          <a:bodyPr/>
          <a:lstStyle/>
          <a:p>
            <a: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bg-BG" altLang="en-US"/>
              <a:t>Лаборатория по физика на ел. частици</a:t>
            </a:r>
            <a:r>
              <a:rPr lang="en-US" altLang="en-US"/>
              <a:t> </a:t>
            </a:r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0D0B3A50-BDF9-A534-003A-A65B0E27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67500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4" descr="http://heph5.phys.uni-sofia.bg/~georgieff/private/bach_tes/pres/fig/gazova-sistema.png">
            <a:extLst>
              <a:ext uri="{FF2B5EF4-FFF2-40B4-BE49-F238E27FC236}">
                <a16:creationId xmlns:a16="http://schemas.microsoft.com/office/drawing/2014/main" id="{71C12951-3F3B-81A4-6B64-BCFD2642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898525"/>
            <a:ext cx="29813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>
            <a:extLst>
              <a:ext uri="{FF2B5EF4-FFF2-40B4-BE49-F238E27FC236}">
                <a16:creationId xmlns:a16="http://schemas.microsoft.com/office/drawing/2014/main" id="{2235BC85-0BEB-198E-4FF3-AAE76D8A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2" b="10841"/>
          <a:stretch>
            <a:fillRect/>
          </a:stretch>
        </p:blipFill>
        <p:spPr bwMode="auto">
          <a:xfrm>
            <a:off x="6078538" y="4000500"/>
            <a:ext cx="382746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7F24BF0-93F4-E184-5ACE-026E2DCD5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222250"/>
            <a:ext cx="7842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bg-BG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Съвместна </a:t>
            </a:r>
            <a:r>
              <a:rPr lang="en-US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RPCs </a:t>
            </a:r>
            <a:r>
              <a:rPr lang="bg-BG" altLang="bg-BG" sz="24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в ИЯИЯЕ</a:t>
            </a:r>
            <a:endParaRPr lang="en-US" altLang="bg-BG" sz="2400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9" name="Picture 5" descr="bu-lgflag">
            <a:extLst>
              <a:ext uri="{FF2B5EF4-FFF2-40B4-BE49-F238E27FC236}">
                <a16:creationId xmlns:a16="http://schemas.microsoft.com/office/drawing/2014/main" id="{3D4EA9CA-3D27-A367-66B2-D24C1FFCB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25400"/>
            <a:ext cx="1155700" cy="71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Picture 8">
            <a:extLst>
              <a:ext uri="{FF2B5EF4-FFF2-40B4-BE49-F238E27FC236}">
                <a16:creationId xmlns:a16="http://schemas.microsoft.com/office/drawing/2014/main" id="{32DA1634-1096-92C4-CA6E-48180E1B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3" y="1268760"/>
            <a:ext cx="8191971" cy="53669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28C6BBD-15BC-812E-D8AD-2553C3776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CMS </a:t>
            </a:r>
            <a:r>
              <a:rPr lang="bg-BG" altLang="bg-BG"/>
              <a:t>център София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92950D-7B85-D8C1-2B5C-9EE17167F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052736"/>
            <a:ext cx="7200800" cy="54006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>
            <a:extLst>
              <a:ext uri="{FF2B5EF4-FFF2-40B4-BE49-F238E27FC236}">
                <a16:creationId xmlns:a16="http://schemas.microsoft.com/office/drawing/2014/main" id="{42938CDB-0AED-A744-8C9F-DAD906C7D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CMS </a:t>
            </a:r>
            <a:r>
              <a:rPr lang="bg-BG" altLang="bg-BG"/>
              <a:t>център София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C0D1FE-F1F8-750C-1064-5100F18A7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80" y="980728"/>
            <a:ext cx="7296612" cy="5472459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3E67-D411-634C-D52B-B596DC916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D51FA64-9D64-B02E-C7F3-6A0C95FE3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38E4F35-5452-F519-327A-A24DE156D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80" y="2780928"/>
            <a:ext cx="5184775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 dirty="0"/>
              <a:t> </a:t>
            </a:r>
            <a:r>
              <a:rPr lang="bg-BG" altLang="bg-BG" sz="3600" b="0" dirty="0"/>
              <a:t>   </a:t>
            </a:r>
            <a:r>
              <a:rPr lang="en-US" altLang="bg-BG" sz="3600" b="0" dirty="0"/>
              <a:t> </a:t>
            </a:r>
            <a:r>
              <a:rPr lang="bg-BG" altLang="bg-BG" sz="3600" b="0" dirty="0"/>
              <a:t>    Приложения</a:t>
            </a:r>
            <a:endParaRPr lang="en-US" altLang="bg-BG" sz="3600" b="0" dirty="0"/>
          </a:p>
        </p:txBody>
      </p:sp>
    </p:spTree>
    <p:extLst>
      <p:ext uri="{BB962C8B-B14F-4D97-AF65-F5344CB8AC3E}">
        <p14:creationId xmlns:p14="http://schemas.microsoft.com/office/powerpoint/2010/main" val="1252001773"/>
      </p:ext>
    </p:extLst>
  </p:cSld>
  <p:clrMapOvr>
    <a:masterClrMapping/>
  </p:clrMapOvr>
  <p:transition spd="med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7DCA-F89F-540F-ECD0-8D87498A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RPC for 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16072-1764-91FE-CFE7-A29EB4B1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576" y="1052736"/>
            <a:ext cx="8915400" cy="576064"/>
          </a:xfrm>
        </p:spPr>
        <p:txBody>
          <a:bodyPr/>
          <a:lstStyle/>
          <a:p>
            <a:r>
              <a:rPr lang="bg-BG" sz="2000" dirty="0">
                <a:solidFill>
                  <a:srgbClr val="FF0000"/>
                </a:solidFill>
              </a:rPr>
              <a:t>Дизайн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bg-BG" sz="2000" dirty="0">
                <a:solidFill>
                  <a:srgbClr val="FF0000"/>
                </a:solidFill>
              </a:rPr>
              <a:t>и тест на </a:t>
            </a:r>
            <a:r>
              <a:rPr lang="en-GB" sz="2000" dirty="0">
                <a:solidFill>
                  <a:srgbClr val="FF0000"/>
                </a:solidFill>
              </a:rPr>
              <a:t>RPC </a:t>
            </a:r>
            <a:r>
              <a:rPr lang="bg-BG" sz="2000" dirty="0">
                <a:solidFill>
                  <a:srgbClr val="FF0000"/>
                </a:solidFill>
              </a:rPr>
              <a:t>за регистрация на фотони от ПЕТ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rpc-schema">
            <a:extLst>
              <a:ext uri="{FF2B5EF4-FFF2-40B4-BE49-F238E27FC236}">
                <a16:creationId xmlns:a16="http://schemas.microsoft.com/office/drawing/2014/main" id="{70D955EE-B575-1B3A-50C1-E4809AAA76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575074"/>
            <a:ext cx="4877336" cy="149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A1C9C-02E3-94E5-E573-AFF48466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6" y="3789040"/>
            <a:ext cx="3521764" cy="192458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B30C2D1B-BC77-133D-9FDC-AC0DB7101AE2}"/>
              </a:ext>
            </a:extLst>
          </p:cNvPr>
          <p:cNvGrpSpPr>
            <a:grpSpLocks/>
          </p:cNvGrpSpPr>
          <p:nvPr/>
        </p:nvGrpSpPr>
        <p:grpSpPr bwMode="auto">
          <a:xfrm>
            <a:off x="5169024" y="1916832"/>
            <a:ext cx="3600400" cy="1080120"/>
            <a:chOff x="1547" y="3297"/>
            <a:chExt cx="8872" cy="3154"/>
          </a:xfrm>
        </p:grpSpPr>
        <p:pic>
          <p:nvPicPr>
            <p:cNvPr id="81926" name="Picture 6">
              <a:extLst>
                <a:ext uri="{FF2B5EF4-FFF2-40B4-BE49-F238E27FC236}">
                  <a16:creationId xmlns:a16="http://schemas.microsoft.com/office/drawing/2014/main" id="{22157271-5FD5-F841-97CE-06967C32B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" y="3297"/>
              <a:ext cx="4207" cy="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7" name="Picture 7">
              <a:extLst>
                <a:ext uri="{FF2B5EF4-FFF2-40B4-BE49-F238E27FC236}">
                  <a16:creationId xmlns:a16="http://schemas.microsoft.com/office/drawing/2014/main" id="{B947E8A7-CD16-AC1C-DD95-E3DACFF7D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" y="3297"/>
              <a:ext cx="4179" cy="3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30C39-B2CF-6F34-03E3-51F01D557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016" y="3286965"/>
            <a:ext cx="3807331" cy="29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86496"/>
      </p:ext>
    </p:extLst>
  </p:cSld>
  <p:clrMapOvr>
    <a:masterClrMapping/>
  </p:clrMapOvr>
  <p:transition spd="med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SEEIIST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1075"/>
            <a:ext cx="7848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SEEIIST</a:t>
            </a: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1" y="1052513"/>
            <a:ext cx="9599415" cy="54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SEEIIST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6" y="1124744"/>
            <a:ext cx="958763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AFCC-F04C-F609-6040-F3D95104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Биофизични изследвания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B7B7-90F8-5814-FD15-5D0C33A32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340768"/>
            <a:ext cx="89154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Основни направления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Потискане на биологичната активност на </a:t>
            </a:r>
            <a:r>
              <a:rPr lang="en-GB" sz="2000" dirty="0" err="1">
                <a:solidFill>
                  <a:srgbClr val="0066FF"/>
                </a:solidFill>
              </a:rPr>
              <a:t>IFN</a:t>
            </a:r>
            <a:r>
              <a:rPr lang="en-GB" sz="2000" dirty="0" err="1">
                <a:solidFill>
                  <a:srgbClr val="0066FF"/>
                </a:solidFill>
                <a:latin typeface="Symbol" panose="05050102010706020507" pitchFamily="18" charset="2"/>
              </a:rPr>
              <a:t>g</a:t>
            </a:r>
            <a:endParaRPr lang="en-GB" sz="2000" dirty="0">
              <a:solidFill>
                <a:srgbClr val="0066FF"/>
              </a:solidFill>
              <a:latin typeface="Symbol" panose="05050102010706020507" pitchFamily="18" charset="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Изследвания на механизма на действие на антимикробни пептиди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Изследвания на вируса </a:t>
            </a:r>
            <a:r>
              <a:rPr lang="en-GB" sz="2000" dirty="0">
                <a:solidFill>
                  <a:srgbClr val="0066FF"/>
                </a:solidFill>
              </a:rPr>
              <a:t>SARS</a:t>
            </a:r>
            <a:r>
              <a:rPr lang="bg-BG" sz="2000" dirty="0">
                <a:solidFill>
                  <a:srgbClr val="0066FF"/>
                </a:solidFill>
              </a:rPr>
              <a:t>-</a:t>
            </a:r>
            <a:r>
              <a:rPr lang="en-GB" sz="2000" dirty="0">
                <a:solidFill>
                  <a:srgbClr val="0066FF"/>
                </a:solidFill>
              </a:rPr>
              <a:t>CoV-2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bg-BG" sz="2000" dirty="0">
                <a:solidFill>
                  <a:srgbClr val="CC66FF"/>
                </a:solidFill>
              </a:rPr>
              <a:t>Потискане на развитието на </a:t>
            </a:r>
            <a:r>
              <a:rPr lang="bg-BG" sz="2000" dirty="0" err="1">
                <a:solidFill>
                  <a:srgbClr val="CC66FF"/>
                </a:solidFill>
              </a:rPr>
              <a:t>цитокинова</a:t>
            </a:r>
            <a:r>
              <a:rPr lang="bg-BG" sz="2000" dirty="0">
                <a:solidFill>
                  <a:srgbClr val="CC66FF"/>
                </a:solidFill>
              </a:rPr>
              <a:t> буря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bg-BG" sz="2000" dirty="0">
                <a:solidFill>
                  <a:srgbClr val="CC66FF"/>
                </a:solidFill>
              </a:rPr>
              <a:t>Блокиране на действието на протеина </a:t>
            </a:r>
            <a:r>
              <a:rPr lang="en-GB" sz="2000" dirty="0">
                <a:solidFill>
                  <a:srgbClr val="CC66FF"/>
                </a:solidFill>
              </a:rPr>
              <a:t>ORF6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bg-BG" sz="2000" dirty="0">
                <a:solidFill>
                  <a:srgbClr val="CC66FF"/>
                </a:solidFill>
              </a:rPr>
              <a:t>Блокиране на действието на протеина </a:t>
            </a:r>
            <a:r>
              <a:rPr lang="en-GB" sz="2000" dirty="0">
                <a:solidFill>
                  <a:srgbClr val="CC66FF"/>
                </a:solidFill>
              </a:rPr>
              <a:t>NSP13 (</a:t>
            </a:r>
            <a:r>
              <a:rPr lang="bg-BG" sz="2000" dirty="0" err="1">
                <a:solidFill>
                  <a:srgbClr val="CC66FF"/>
                </a:solidFill>
              </a:rPr>
              <a:t>хеликаза</a:t>
            </a:r>
            <a:r>
              <a:rPr lang="bg-BG" sz="2000" dirty="0">
                <a:solidFill>
                  <a:srgbClr val="CC66FF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Разработване на лекарствени препарати базирани на </a:t>
            </a:r>
            <a:r>
              <a:rPr lang="bg-BG" sz="2000" dirty="0" err="1">
                <a:solidFill>
                  <a:srgbClr val="0066FF"/>
                </a:solidFill>
              </a:rPr>
              <a:t>пептидни</a:t>
            </a:r>
            <a:r>
              <a:rPr lang="bg-BG" sz="2000" dirty="0">
                <a:solidFill>
                  <a:srgbClr val="0066FF"/>
                </a:solidFill>
              </a:rPr>
              <a:t> </a:t>
            </a:r>
            <a:r>
              <a:rPr lang="bg-BG" sz="2000" dirty="0" err="1">
                <a:solidFill>
                  <a:srgbClr val="0066FF"/>
                </a:solidFill>
              </a:rPr>
              <a:t>аптамери</a:t>
            </a:r>
            <a:endParaRPr lang="bg-BG" sz="2000" dirty="0">
              <a:solidFill>
                <a:srgbClr val="0066FF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Дизайн на биоактивни пептиди с помощта на </a:t>
            </a:r>
            <a:r>
              <a:rPr lang="en-GB" sz="2000" dirty="0">
                <a:solidFill>
                  <a:srgbClr val="0066FF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396955628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4000CCC-F6A7-0EBC-69AF-5A9714F37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z="2400"/>
              <a:t>HCAL Scintillators</a:t>
            </a:r>
            <a:endParaRPr lang="bg-BG" altLang="bg-BG" sz="2400"/>
          </a:p>
        </p:txBody>
      </p:sp>
      <p:pic>
        <p:nvPicPr>
          <p:cNvPr id="22531" name="Picture 3" descr="Scintillators">
            <a:extLst>
              <a:ext uri="{FF2B5EF4-FFF2-40B4-BE49-F238E27FC236}">
                <a16:creationId xmlns:a16="http://schemas.microsoft.com/office/drawing/2014/main" id="{2EB2B52D-62FF-0A91-2BB2-FF340B8AF6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196975"/>
            <a:ext cx="3763963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Fibres">
            <a:extLst>
              <a:ext uri="{FF2B5EF4-FFF2-40B4-BE49-F238E27FC236}">
                <a16:creationId xmlns:a16="http://schemas.microsoft.com/office/drawing/2014/main" id="{1AA2B207-E710-9008-8E65-A74187D8FF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96975"/>
            <a:ext cx="422592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AF501-2203-3534-FF63-1929B4250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9421-9299-D91B-BC9A-CBBDDCD7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Биофизични изследвания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FF26-0962-3223-2B94-1AA03826F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196752"/>
            <a:ext cx="8915400" cy="50405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Национално сътрудничество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Софийски Университет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Институт по Информационни и комуникационни технологии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Институт по молекулярна биология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Институт по микробиология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66FF"/>
                </a:solidFill>
              </a:rPr>
              <a:t>Институт по органична химия</a:t>
            </a:r>
            <a:endParaRPr lang="en-GB" sz="2000" dirty="0">
              <a:solidFill>
                <a:srgbClr val="0066FF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66FF"/>
                </a:solidFill>
              </a:rPr>
              <a:t>Институт по биоразнообразие и </a:t>
            </a:r>
            <a:r>
              <a:rPr lang="ru-RU" sz="2000" dirty="0" err="1">
                <a:solidFill>
                  <a:srgbClr val="0066FF"/>
                </a:solidFill>
              </a:rPr>
              <a:t>екосистемни</a:t>
            </a:r>
            <a:r>
              <a:rPr lang="ru-RU" sz="2000" dirty="0">
                <a:solidFill>
                  <a:srgbClr val="0066FF"/>
                </a:solidFill>
              </a:rPr>
              <a:t> </a:t>
            </a:r>
            <a:r>
              <a:rPr lang="ru-RU" sz="2000" dirty="0" err="1">
                <a:solidFill>
                  <a:srgbClr val="0066FF"/>
                </a:solidFill>
              </a:rPr>
              <a:t>изследвания</a:t>
            </a:r>
            <a:endParaRPr lang="en-GB" sz="2000" dirty="0">
              <a:solidFill>
                <a:srgbClr val="0066FF"/>
              </a:solidFill>
            </a:endParaRPr>
          </a:p>
          <a:p>
            <a:pPr marL="400050">
              <a:buFont typeface="Wingdings" panose="05000000000000000000" pitchFamily="2" charset="2"/>
              <a:buChar char="q"/>
            </a:pPr>
            <a:r>
              <a:rPr lang="bg-BG" sz="2000" dirty="0">
                <a:solidFill>
                  <a:srgbClr val="FF0000"/>
                </a:solidFill>
              </a:rPr>
              <a:t>Международно сътрудничество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70C0"/>
                </a:solidFill>
              </a:rPr>
              <a:t>Полша (Варшава, Ополе)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70C0"/>
                </a:solidFill>
              </a:rPr>
              <a:t>Франция (Монпелие, Гренобъл, </a:t>
            </a:r>
            <a:r>
              <a:rPr lang="bg-BG" sz="2000" dirty="0" err="1">
                <a:solidFill>
                  <a:srgbClr val="0070C0"/>
                </a:solidFill>
              </a:rPr>
              <a:t>Сакле</a:t>
            </a:r>
            <a:r>
              <a:rPr lang="bg-BG" sz="2000" dirty="0">
                <a:solidFill>
                  <a:srgbClr val="0070C0"/>
                </a:solidFill>
              </a:rPr>
              <a:t> (</a:t>
            </a:r>
            <a:r>
              <a:rPr lang="en-GB" sz="2000" dirty="0">
                <a:solidFill>
                  <a:srgbClr val="0070C0"/>
                </a:solidFill>
              </a:rPr>
              <a:t>Soleil)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70C0"/>
                </a:solidFill>
              </a:rPr>
              <a:t>Швеция (</a:t>
            </a:r>
            <a:r>
              <a:rPr lang="en-GB" sz="2000" dirty="0">
                <a:solidFill>
                  <a:srgbClr val="0070C0"/>
                </a:solidFill>
              </a:rPr>
              <a:t>NORDITA)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70C0"/>
                </a:solidFill>
              </a:rPr>
              <a:t>Австрия</a:t>
            </a:r>
            <a:r>
              <a:rPr lang="en-GB" sz="2000" dirty="0">
                <a:solidFill>
                  <a:srgbClr val="0070C0"/>
                </a:solidFill>
              </a:rPr>
              <a:t> (Vienna Medical University)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rgbClr val="0070C0"/>
                </a:solidFill>
              </a:rPr>
              <a:t>Китай (Пекин)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41906"/>
      </p:ext>
    </p:extLst>
  </p:cSld>
  <p:clrMapOvr>
    <a:masterClrMapping/>
  </p:clrMapOvr>
  <p:transition spd="med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65AFB8-622E-6DEC-E4C0-2CEACC96411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64568" y="692696"/>
            <a:ext cx="7273925" cy="457200"/>
          </a:xfrm>
        </p:spPr>
        <p:txBody>
          <a:bodyPr/>
          <a:lstStyle/>
          <a:p>
            <a:r>
              <a:rPr lang="bg-BG" dirty="0">
                <a:solidFill>
                  <a:srgbClr val="0066FF"/>
                </a:solidFill>
              </a:rPr>
              <a:t>Инхибиране на протеина </a:t>
            </a:r>
            <a:r>
              <a:rPr lang="en-GB" dirty="0">
                <a:solidFill>
                  <a:srgbClr val="0066FF"/>
                </a:solidFill>
              </a:rPr>
              <a:t>ORF6 </a:t>
            </a:r>
            <a:r>
              <a:rPr lang="bg-BG" dirty="0">
                <a:solidFill>
                  <a:srgbClr val="0066FF"/>
                </a:solidFill>
              </a:rPr>
              <a:t>на </a:t>
            </a:r>
            <a:r>
              <a:rPr lang="en-GB" dirty="0">
                <a:solidFill>
                  <a:srgbClr val="0066FF"/>
                </a:solidFill>
              </a:rPr>
              <a:t>SARS-CoV-2  </a:t>
            </a:r>
            <a:r>
              <a:rPr lang="bg-BG" dirty="0">
                <a:solidFill>
                  <a:srgbClr val="0066FF"/>
                </a:solidFill>
              </a:rPr>
              <a:t>с </a:t>
            </a:r>
            <a:r>
              <a:rPr lang="en-GB" dirty="0" err="1">
                <a:solidFill>
                  <a:srgbClr val="0066FF"/>
                </a:solidFill>
              </a:rPr>
              <a:t>IFN</a:t>
            </a:r>
            <a:r>
              <a:rPr lang="en-GB" dirty="0" err="1">
                <a:solidFill>
                  <a:srgbClr val="0066FF"/>
                </a:solidFill>
                <a:latin typeface="Symbol" panose="05050102010706020507" pitchFamily="18" charset="2"/>
              </a:rPr>
              <a:t>g</a:t>
            </a:r>
            <a:br>
              <a:rPr lang="en-US" dirty="0">
                <a:solidFill>
                  <a:srgbClr val="0066FF"/>
                </a:solidFill>
                <a:latin typeface="Symbol" panose="05050102010706020507" pitchFamily="18" charset="2"/>
              </a:rPr>
            </a:br>
            <a:endParaRPr lang="en-US" dirty="0"/>
          </a:p>
        </p:txBody>
      </p:sp>
      <p:pic>
        <p:nvPicPr>
          <p:cNvPr id="5" name="ezgif.com-gif-maker-ingf-4org6">
            <a:hlinkClick r:id="" action="ppaction://media"/>
            <a:extLst>
              <a:ext uri="{FF2B5EF4-FFF2-40B4-BE49-F238E27FC236}">
                <a16:creationId xmlns:a16="http://schemas.microsoft.com/office/drawing/2014/main" id="{BB18CDC7-DDEF-ECAE-643E-F01F8D60E449}"/>
              </a:ext>
            </a:extLst>
          </p:cNvPr>
          <p:cNvPicPr>
            <a:picLocks noGrp="1" noChangeAspect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698" y="1920231"/>
            <a:ext cx="4169269" cy="445911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4" name="ezgif.com-gif-maker-rae1-orf6-mem">
            <a:hlinkClick r:id="" action="ppaction://media"/>
            <a:extLst>
              <a:ext uri="{FF2B5EF4-FFF2-40B4-BE49-F238E27FC236}">
                <a16:creationId xmlns:a16="http://schemas.microsoft.com/office/drawing/2014/main" id="{7A760458-ED4E-B3A1-4107-2C1C5F574C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3080" y="1910062"/>
            <a:ext cx="4844456" cy="4517457"/>
          </a:xfrm>
          <a:prstGeom prst="rect">
            <a:avLst/>
          </a:prstGeom>
          <a:noFill/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120693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D649-6E70-2633-00BE-CB7D6820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Биофизични изследвания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CE5B15-55B4-6203-9BCD-610E0DB25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29033" r="8913" b="17158"/>
          <a:stretch/>
        </p:blipFill>
        <p:spPr>
          <a:xfrm>
            <a:off x="200472" y="908720"/>
            <a:ext cx="958794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188802"/>
      </p:ext>
    </p:extLst>
  </p:cSld>
  <p:clrMapOvr>
    <a:masterClrMapping/>
  </p:clrMapOvr>
  <p:transition spd="med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5041-D037-1096-205D-DB61A54A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84E2FC6-52EB-E3A7-D09D-B22F39D14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BAED785-BBD6-0C8C-71E6-7B4DB0568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2781300"/>
            <a:ext cx="5184775" cy="792163"/>
          </a:xfrm>
          <a:prstGeom prst="rect">
            <a:avLst/>
          </a:prstGeom>
          <a:solidFill>
            <a:srgbClr val="FF6600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bg-BG" sz="3600" b="0" dirty="0"/>
              <a:t> </a:t>
            </a:r>
            <a:r>
              <a:rPr lang="bg-BG" altLang="bg-BG" sz="3600" b="0" dirty="0"/>
              <a:t>   Човешкият фактор</a:t>
            </a:r>
            <a:r>
              <a:rPr lang="en-US" altLang="bg-BG" sz="36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0913378"/>
      </p:ext>
    </p:extLst>
  </p:cSld>
  <p:clrMapOvr>
    <a:masterClrMapping/>
  </p:clrMapOvr>
  <p:transition spd="med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BAEF-C94B-A86D-A067-5E172F23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597F4-2546-816D-6436-9D66159E5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1152725"/>
            <a:ext cx="7273925" cy="51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58347"/>
      </p:ext>
    </p:extLst>
  </p:cSld>
  <p:clrMapOvr>
    <a:masterClrMapping/>
  </p:clrMapOvr>
  <p:transition spd="med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F91F-A924-D4F0-E86D-84F792A7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02DC-2125-63C7-B30B-1C4EBE5B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1EE878-C2A0-CBB2-E6AB-D213F683E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970"/>
            <a:ext cx="4880992" cy="3660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803AF-5E56-8643-6292-00B46D91E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03" y="1079971"/>
            <a:ext cx="40299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26014"/>
      </p:ext>
    </p:extLst>
  </p:cSld>
  <p:clrMapOvr>
    <a:masterClrMapping/>
  </p:clrMapOvr>
  <p:transition spd="med"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3C242-125D-22AA-42F8-135FA7A5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BD46-385A-0488-3DE4-FBA4E060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D27CEC-B626-300B-445B-68785BC9E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3996444" cy="532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3E15F-7BB9-5AB5-1102-9819E0289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8" y="1052736"/>
            <a:ext cx="39964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86258"/>
      </p:ext>
    </p:extLst>
  </p:cSld>
  <p:clrMapOvr>
    <a:masterClrMapping/>
  </p:clrMapOvr>
  <p:transition spd="med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>
            <a:extLst>
              <a:ext uri="{FF2B5EF4-FFF2-40B4-BE49-F238E27FC236}">
                <a16:creationId xmlns:a16="http://schemas.microsoft.com/office/drawing/2014/main" id="{7E11C8D4-1A5F-BC5D-E36D-527F7B6E68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80899" name="Footer Placeholder 4">
            <a:extLst>
              <a:ext uri="{FF2B5EF4-FFF2-40B4-BE49-F238E27FC236}">
                <a16:creationId xmlns:a16="http://schemas.microsoft.com/office/drawing/2014/main" id="{4524BC58-CBF9-0112-C04B-8334A618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0900" name="Slide Number Placeholder 5">
            <a:extLst>
              <a:ext uri="{FF2B5EF4-FFF2-40B4-BE49-F238E27FC236}">
                <a16:creationId xmlns:a16="http://schemas.microsoft.com/office/drawing/2014/main" id="{63D5E981-10B6-54A0-7304-69F41324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80901" name="Rectangle 2">
            <a:extLst>
              <a:ext uri="{FF2B5EF4-FFF2-40B4-BE49-F238E27FC236}">
                <a16:creationId xmlns:a16="http://schemas.microsoft.com/office/drawing/2014/main" id="{49DBEBF3-97E3-7F47-8332-8F1BDA2B1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0902" name="Rectangle 3">
            <a:extLst>
              <a:ext uri="{FF2B5EF4-FFF2-40B4-BE49-F238E27FC236}">
                <a16:creationId xmlns:a16="http://schemas.microsoft.com/office/drawing/2014/main" id="{394A7EEC-9A3B-D8ED-8D49-582585B45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80903" name="Picture 4" descr="IMG_2333">
            <a:extLst>
              <a:ext uri="{FF2B5EF4-FFF2-40B4-BE49-F238E27FC236}">
                <a16:creationId xmlns:a16="http://schemas.microsoft.com/office/drawing/2014/main" id="{1F8B748A-EEC4-1989-F37D-4B48059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269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Rectangle 5">
            <a:extLst>
              <a:ext uri="{FF2B5EF4-FFF2-40B4-BE49-F238E27FC236}">
                <a16:creationId xmlns:a16="http://schemas.microsoft.com/office/drawing/2014/main" id="{0FFF3255-2005-3379-3CA7-1BBEF10AA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44450"/>
            <a:ext cx="3167062" cy="576263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 dirty="0">
                <a:solidFill>
                  <a:srgbClr val="FFFFFF"/>
                </a:solidFill>
              </a:rPr>
              <a:t>      И бяхме млади</a:t>
            </a:r>
            <a:endParaRPr lang="en-US" altLang="en-US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>
            <a:extLst>
              <a:ext uri="{FF2B5EF4-FFF2-40B4-BE49-F238E27FC236}">
                <a16:creationId xmlns:a16="http://schemas.microsoft.com/office/drawing/2014/main" id="{2663CC94-D25F-4E71-930E-79EBD95956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81923" name="Footer Placeholder 4">
            <a:extLst>
              <a:ext uri="{FF2B5EF4-FFF2-40B4-BE49-F238E27FC236}">
                <a16:creationId xmlns:a16="http://schemas.microsoft.com/office/drawing/2014/main" id="{E64D9D3A-66CA-3188-B7CD-56B7973B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1924" name="Slide Number Placeholder 5">
            <a:extLst>
              <a:ext uri="{FF2B5EF4-FFF2-40B4-BE49-F238E27FC236}">
                <a16:creationId xmlns:a16="http://schemas.microsoft.com/office/drawing/2014/main" id="{09A0F9FC-A74C-892C-A236-171ACC82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81925" name="Rectangle 2">
            <a:extLst>
              <a:ext uri="{FF2B5EF4-FFF2-40B4-BE49-F238E27FC236}">
                <a16:creationId xmlns:a16="http://schemas.microsoft.com/office/drawing/2014/main" id="{7B4B4BBE-A1A2-8479-C0A5-943E0CA02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6" name="Picture 4" descr="IMG_1067">
            <a:extLst>
              <a:ext uri="{FF2B5EF4-FFF2-40B4-BE49-F238E27FC236}">
                <a16:creationId xmlns:a16="http://schemas.microsoft.com/office/drawing/2014/main" id="{634D0189-E162-5D47-A94B-5EAB3E7C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-26988"/>
            <a:ext cx="475297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6" descr="IMG_1065">
            <a:extLst>
              <a:ext uri="{FF2B5EF4-FFF2-40B4-BE49-F238E27FC236}">
                <a16:creationId xmlns:a16="http://schemas.microsoft.com/office/drawing/2014/main" id="{0FDB8D0A-48B8-0ECD-6E85-799FB3AD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-26988"/>
            <a:ext cx="4752975" cy="356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7" descr="IMG_2217">
            <a:extLst>
              <a:ext uri="{FF2B5EF4-FFF2-40B4-BE49-F238E27FC236}">
                <a16:creationId xmlns:a16="http://schemas.microsoft.com/office/drawing/2014/main" id="{97E6AD41-1592-E7FB-7EC7-1FE7AC07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429000"/>
            <a:ext cx="4770437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8" descr="IMG_1221">
            <a:extLst>
              <a:ext uri="{FF2B5EF4-FFF2-40B4-BE49-F238E27FC236}">
                <a16:creationId xmlns:a16="http://schemas.microsoft.com/office/drawing/2014/main" id="{B2793080-EAE7-52C2-5BDE-AF1E3B10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429000"/>
            <a:ext cx="4783137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Rectangle 9">
            <a:extLst>
              <a:ext uri="{FF2B5EF4-FFF2-40B4-BE49-F238E27FC236}">
                <a16:creationId xmlns:a16="http://schemas.microsoft.com/office/drawing/2014/main" id="{044DE34D-90DE-5297-E2F8-2F04EE0F0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44450"/>
            <a:ext cx="3167063" cy="576263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>
                <a:solidFill>
                  <a:srgbClr val="FFFFFF"/>
                </a:solidFill>
              </a:rPr>
              <a:t>                Умни</a:t>
            </a:r>
            <a:endParaRPr lang="en-US" alt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>
            <a:extLst>
              <a:ext uri="{FF2B5EF4-FFF2-40B4-BE49-F238E27FC236}">
                <a16:creationId xmlns:a16="http://schemas.microsoft.com/office/drawing/2014/main" id="{D10866B6-6170-4B01-C557-E6E196E867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L. Litov</a:t>
            </a:r>
            <a:endParaRPr lang="en-US" altLang="en-US" sz="1200" b="0">
              <a:solidFill>
                <a:schemeClr val="accent2"/>
              </a:solidFill>
            </a:endParaRPr>
          </a:p>
        </p:txBody>
      </p:sp>
      <p:sp>
        <p:nvSpPr>
          <p:cNvPr id="82947" name="Footer Placeholder 4">
            <a:extLst>
              <a:ext uri="{FF2B5EF4-FFF2-40B4-BE49-F238E27FC236}">
                <a16:creationId xmlns:a16="http://schemas.microsoft.com/office/drawing/2014/main" id="{8635C884-8F7C-E4A0-5C86-A9B276FE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2948" name="Slide Number Placeholder 5">
            <a:extLst>
              <a:ext uri="{FF2B5EF4-FFF2-40B4-BE49-F238E27FC236}">
                <a16:creationId xmlns:a16="http://schemas.microsoft.com/office/drawing/2014/main" id="{E20050A7-C42B-992C-A23A-D5C00C0B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 smtClean="0">
                <a:solidFill>
                  <a:schemeClr val="accent2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82949" name="Rectangle 2">
            <a:extLst>
              <a:ext uri="{FF2B5EF4-FFF2-40B4-BE49-F238E27FC236}">
                <a16:creationId xmlns:a16="http://schemas.microsoft.com/office/drawing/2014/main" id="{3B6CD0C1-825C-86F9-2ACA-D4A7D38FE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950" name="Rectangle 3">
            <a:extLst>
              <a:ext uri="{FF2B5EF4-FFF2-40B4-BE49-F238E27FC236}">
                <a16:creationId xmlns:a16="http://schemas.microsoft.com/office/drawing/2014/main" id="{43B5B910-55EF-10F8-0AF6-99B352E67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82951" name="Picture 5" descr="IMG_2238">
            <a:extLst>
              <a:ext uri="{FF2B5EF4-FFF2-40B4-BE49-F238E27FC236}">
                <a16:creationId xmlns:a16="http://schemas.microsoft.com/office/drawing/2014/main" id="{90EB77A6-09FF-CED3-79A8-71EBAF294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-26988"/>
            <a:ext cx="921702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Rectangle 6">
            <a:extLst>
              <a:ext uri="{FF2B5EF4-FFF2-40B4-BE49-F238E27FC236}">
                <a16:creationId xmlns:a16="http://schemas.microsoft.com/office/drawing/2014/main" id="{3B200563-B1F3-99A5-DDFA-CA204FEC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32305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bg-BG" altLang="en-US"/>
              <a:t> </a:t>
            </a:r>
            <a:endParaRPr lang="en-US" altLang="en-US"/>
          </a:p>
        </p:txBody>
      </p:sp>
      <p:sp>
        <p:nvSpPr>
          <p:cNvPr id="82953" name="Rectangle 7">
            <a:extLst>
              <a:ext uri="{FF2B5EF4-FFF2-40B4-BE49-F238E27FC236}">
                <a16:creationId xmlns:a16="http://schemas.microsoft.com/office/drawing/2014/main" id="{E998FF5D-CE3D-245B-7977-2719AE9E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32305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bg-BG" altLang="en-US"/>
              <a:t> </a:t>
            </a:r>
            <a:endParaRPr lang="en-US" altLang="en-US"/>
          </a:p>
        </p:txBody>
      </p:sp>
      <p:sp>
        <p:nvSpPr>
          <p:cNvPr id="82954" name="Rectangle 8">
            <a:extLst>
              <a:ext uri="{FF2B5EF4-FFF2-40B4-BE49-F238E27FC236}">
                <a16:creationId xmlns:a16="http://schemas.microsoft.com/office/drawing/2014/main" id="{D4938F56-A2B0-0D6E-5213-975551486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4450"/>
            <a:ext cx="3167063" cy="576263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>
                <a:solidFill>
                  <a:srgbClr val="FFFFFF"/>
                </a:solidFill>
              </a:rPr>
              <a:t>              Красиви</a:t>
            </a:r>
            <a:endParaRPr lang="en-US" alt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>
            <a:extLst>
              <a:ext uri="{FF2B5EF4-FFF2-40B4-BE49-F238E27FC236}">
                <a16:creationId xmlns:a16="http://schemas.microsoft.com/office/drawing/2014/main" id="{DF73E571-3B7C-C0F1-34D8-79206A0282FA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</a:rPr>
              <a:t>L. Litov</a:t>
            </a: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52ADCA8A-5E29-9078-98DF-390C5BF41A8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accent2"/>
                </a:solidFill>
                <a:latin typeface="Arial" panose="020B0604020202020204" pitchFamily="34" charset="0"/>
              </a:rPr>
              <a:t>Щ</a:t>
            </a:r>
            <a:r>
              <a:rPr lang="bg-BG" altLang="en-US" sz="1200" b="0">
                <a:solidFill>
                  <a:schemeClr val="accent2"/>
                </a:solidFill>
                <a:latin typeface="Arial" panose="020B0604020202020204" pitchFamily="34" charset="0"/>
              </a:rPr>
              <a:t>о е то физика на ел. </a:t>
            </a:r>
            <a:r>
              <a:rPr lang="en-US" altLang="en-US" sz="1200" b="0">
                <a:solidFill>
                  <a:schemeClr val="accent2"/>
                </a:solidFill>
                <a:latin typeface="Arial" panose="020B0604020202020204" pitchFamily="34" charset="0"/>
              </a:rPr>
              <a:t>ч</a:t>
            </a:r>
            <a:r>
              <a:rPr lang="bg-BG" altLang="en-US" sz="1200" b="0">
                <a:solidFill>
                  <a:schemeClr val="accent2"/>
                </a:solidFill>
                <a:latin typeface="Arial" panose="020B0604020202020204" pitchFamily="34" charset="0"/>
              </a:rPr>
              <a:t>астици и има ли тя почва у нас</a:t>
            </a:r>
            <a:endParaRPr lang="el-GR" altLang="en-US" sz="12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Slide Number Placeholder 5">
            <a:extLst>
              <a:ext uri="{FF2B5EF4-FFF2-40B4-BE49-F238E27FC236}">
                <a16:creationId xmlns:a16="http://schemas.microsoft.com/office/drawing/2014/main" id="{D8FCE7EE-686A-75F0-ACEA-113208CF04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/>
            <a:r>
              <a:rPr lang="bg-BG" altLang="en-US" sz="1200" b="0">
                <a:solidFill>
                  <a:schemeClr val="accent2"/>
                </a:solidFill>
                <a:latin typeface="Times" panose="02020603050405020304" pitchFamily="18" charset="0"/>
              </a:rPr>
              <a:t>Гулечица, 4 Март, 2006</a:t>
            </a:r>
            <a:endParaRPr lang="en-US" altLang="en-US" sz="1200" b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C50D7794-947E-8FEB-5518-F23302331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z="2400"/>
              <a:t>HCAL assembly</a:t>
            </a:r>
            <a:endParaRPr lang="bg-BG" altLang="bg-BG" sz="2400"/>
          </a:p>
        </p:txBody>
      </p:sp>
      <p:pic>
        <p:nvPicPr>
          <p:cNvPr id="23558" name="Picture 3" descr="hcal-2002-002_01">
            <a:extLst>
              <a:ext uri="{FF2B5EF4-FFF2-40B4-BE49-F238E27FC236}">
                <a16:creationId xmlns:a16="http://schemas.microsoft.com/office/drawing/2014/main" id="{A481F2A2-6C72-1515-380C-23603AFCEB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7" y="981075"/>
            <a:ext cx="4067175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4" descr="hcal-2002-002">
            <a:extLst>
              <a:ext uri="{FF2B5EF4-FFF2-40B4-BE49-F238E27FC236}">
                <a16:creationId xmlns:a16="http://schemas.microsoft.com/office/drawing/2014/main" id="{86BE0917-5960-F403-0F41-A78BCAA3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89" y="981075"/>
            <a:ext cx="427037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>
            <a:extLst>
              <a:ext uri="{FF2B5EF4-FFF2-40B4-BE49-F238E27FC236}">
                <a16:creationId xmlns:a16="http://schemas.microsoft.com/office/drawing/2014/main" id="{9ADBAD51-1CFD-B832-FEFE-014922CBEAC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1441450" y="5827713"/>
            <a:ext cx="838200" cy="153987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L. Litov</a:t>
            </a:r>
          </a:p>
        </p:txBody>
      </p:sp>
      <p:sp>
        <p:nvSpPr>
          <p:cNvPr id="29699" name="Footer Placeholder 4">
            <a:extLst>
              <a:ext uri="{FF2B5EF4-FFF2-40B4-BE49-F238E27FC236}">
                <a16:creationId xmlns:a16="http://schemas.microsoft.com/office/drawing/2014/main" id="{23704071-0802-04A9-154B-A64CF2AA1A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611438" y="5849938"/>
            <a:ext cx="3862387" cy="271462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Г</a:t>
            </a:r>
            <a:r>
              <a:rPr lang="bg-BG" altLang="en-US"/>
              <a:t>олемият адронен колайдер – </a:t>
            </a:r>
            <a:r>
              <a:rPr lang="en-US" altLang="en-US"/>
              <a:t>о</a:t>
            </a:r>
            <a:r>
              <a:rPr lang="bg-BG" altLang="en-US"/>
              <a:t>чаквания и реалности</a:t>
            </a:r>
            <a:endParaRPr lang="el-GR" altLang="en-US"/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0B0A5D40-BE50-03D7-230F-19A272111F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5827713"/>
            <a:ext cx="2270125" cy="387350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С</a:t>
            </a:r>
            <a:r>
              <a:rPr lang="bg-BG" altLang="en-US"/>
              <a:t>офи</a:t>
            </a:r>
            <a:r>
              <a:rPr lang="en-US" altLang="en-US"/>
              <a:t>я</a:t>
            </a:r>
            <a:r>
              <a:rPr lang="bg-BG" altLang="en-US"/>
              <a:t>, 16 октомври, 2008</a:t>
            </a:r>
            <a:endParaRPr lang="en-US" altLang="en-US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89FBF5E6-8B04-083C-99CE-83A81B2F9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64518" name="Rectangle 3">
            <a:extLst>
              <a:ext uri="{FF2B5EF4-FFF2-40B4-BE49-F238E27FC236}">
                <a16:creationId xmlns:a16="http://schemas.microsoft.com/office/drawing/2014/main" id="{BFEF0DC0-9A48-DA5F-79CC-489DED10F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43100"/>
            <a:ext cx="8915400" cy="367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  <p:pic>
        <p:nvPicPr>
          <p:cNvPr id="64519" name="Picture 2" descr="A circular structure with a hole in the middle and a hole in the middle&#10;&#10;AI-generated content may be incorrect.">
            <a:extLst>
              <a:ext uri="{FF2B5EF4-FFF2-40B4-BE49-F238E27FC236}">
                <a16:creationId xmlns:a16="http://schemas.microsoft.com/office/drawing/2014/main" id="{434C73DD-5BD7-C105-4B88-3C28DD31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603375"/>
            <a:ext cx="9947276" cy="994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B0CA2C-9415-25BE-FE6A-CF901CB833EA}"/>
              </a:ext>
            </a:extLst>
          </p:cNvPr>
          <p:cNvSpPr/>
          <p:nvPr/>
        </p:nvSpPr>
        <p:spPr>
          <a:xfrm>
            <a:off x="1901913" y="4657637"/>
            <a:ext cx="6102183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sz="39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за вниманието</a:t>
            </a:r>
            <a:r>
              <a:rPr lang="en-US" sz="39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D8D47C1-4995-0B61-3490-7D73AD84F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400"/>
              <a:t>История</a:t>
            </a:r>
            <a:endParaRPr lang="en-US" altLang="en-US" sz="240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11278BA-4C99-405E-D206-E56FDDC2F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52513"/>
            <a:ext cx="8634413" cy="820737"/>
          </a:xfr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 sz="2000">
                <a:solidFill>
                  <a:srgbClr val="FFFFFF"/>
                </a:solidFill>
              </a:rPr>
              <a:t>                Като обикновенно по идея на Цветан Бончев</a:t>
            </a:r>
          </a:p>
          <a:p>
            <a:r>
              <a:rPr lang="bg-BG" altLang="en-US" sz="2000">
                <a:solidFill>
                  <a:srgbClr val="FFFFFF"/>
                </a:solidFill>
              </a:rPr>
              <a:t>Участие в експеримента </a:t>
            </a:r>
            <a:r>
              <a:rPr lang="en-US" altLang="en-US" sz="2000">
                <a:solidFill>
                  <a:srgbClr val="FFFFFF"/>
                </a:solidFill>
              </a:rPr>
              <a:t>HYPERON </a:t>
            </a:r>
            <a:r>
              <a:rPr lang="bg-BG" altLang="en-US" sz="2000">
                <a:solidFill>
                  <a:srgbClr val="FFFFFF"/>
                </a:solidFill>
              </a:rPr>
              <a:t>на Серпуховския ускорител - 1977</a:t>
            </a:r>
            <a:endParaRPr lang="en-US" altLang="en-US" sz="2000">
              <a:solidFill>
                <a:srgbClr val="FFFFFF"/>
              </a:solidFill>
            </a:endParaRPr>
          </a:p>
        </p:txBody>
      </p:sp>
      <p:pic>
        <p:nvPicPr>
          <p:cNvPr id="63492" name="Picture 4" descr="a30-hype">
            <a:extLst>
              <a:ext uri="{FF2B5EF4-FFF2-40B4-BE49-F238E27FC236}">
                <a16:creationId xmlns:a16="http://schemas.microsoft.com/office/drawing/2014/main" id="{A968FDDB-A605-12B5-A980-5D978CDA0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916113"/>
            <a:ext cx="6769100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>
            <a:extLst>
              <a:ext uri="{FF2B5EF4-FFF2-40B4-BE49-F238E27FC236}">
                <a16:creationId xmlns:a16="http://schemas.microsoft.com/office/drawing/2014/main" id="{2A5EC6BA-8D71-F4B3-F1CB-62EC805F226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L. Litov</a:t>
            </a:r>
          </a:p>
        </p:txBody>
      </p:sp>
      <p:sp>
        <p:nvSpPr>
          <p:cNvPr id="66563" name="Footer Placeholder 4">
            <a:extLst>
              <a:ext uri="{FF2B5EF4-FFF2-40B4-BE49-F238E27FC236}">
                <a16:creationId xmlns:a16="http://schemas.microsoft.com/office/drawing/2014/main" id="{095446D8-6A32-0F1D-ACA7-2F6115EA4D5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Г</a:t>
            </a:r>
            <a:r>
              <a:rPr lang="bg-BG" altLang="en-US"/>
              <a:t>олемият адронен колайдер – </a:t>
            </a:r>
            <a:r>
              <a:rPr lang="en-US" altLang="en-US"/>
              <a:t>о</a:t>
            </a:r>
            <a:r>
              <a:rPr lang="bg-BG" altLang="en-US"/>
              <a:t>чаквания и реалности</a:t>
            </a:r>
            <a:endParaRPr lang="el-GR" altLang="en-US"/>
          </a:p>
        </p:txBody>
      </p:sp>
      <p:sp>
        <p:nvSpPr>
          <p:cNvPr id="66564" name="Slide Number Placeholder 5">
            <a:extLst>
              <a:ext uri="{FF2B5EF4-FFF2-40B4-BE49-F238E27FC236}">
                <a16:creationId xmlns:a16="http://schemas.microsoft.com/office/drawing/2014/main" id="{2D6B129A-095A-A23D-BE18-60812679BF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897688" y="6381750"/>
            <a:ext cx="279241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</a:t>
            </a:r>
            <a:r>
              <a:rPr lang="en-US" altLang="en-US"/>
              <a:t>я</a:t>
            </a:r>
            <a:r>
              <a:rPr lang="bg-BG" altLang="en-US"/>
              <a:t>, 16 октомври, 2008</a:t>
            </a:r>
            <a:endParaRPr lang="en-US" altLang="en-US"/>
          </a:p>
        </p:txBody>
      </p:sp>
      <p:sp>
        <p:nvSpPr>
          <p:cNvPr id="66565" name="Rectangle 2">
            <a:extLst>
              <a:ext uri="{FF2B5EF4-FFF2-40B4-BE49-F238E27FC236}">
                <a16:creationId xmlns:a16="http://schemas.microsoft.com/office/drawing/2014/main" id="{78E259DC-DC28-E78D-EEE9-F3D88CD87E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66566" name="Rectangle 3">
            <a:extLst>
              <a:ext uri="{FF2B5EF4-FFF2-40B4-BE49-F238E27FC236}">
                <a16:creationId xmlns:a16="http://schemas.microsoft.com/office/drawing/2014/main" id="{403863C1-B14F-5971-260D-0896EC4C1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  <p:pic>
        <p:nvPicPr>
          <p:cNvPr id="66567" name="Picture 4" descr="part_phys">
            <a:extLst>
              <a:ext uri="{FF2B5EF4-FFF2-40B4-BE49-F238E27FC236}">
                <a16:creationId xmlns:a16="http://schemas.microsoft.com/office/drawing/2014/main" id="{E6B475EA-D804-83CF-CD48-63B853FE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79413"/>
            <a:ext cx="10382250" cy="749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BA0B4C-B5C5-D350-1B07-B316898845E6}"/>
              </a:ext>
            </a:extLst>
          </p:cNvPr>
          <p:cNvSpPr/>
          <p:nvPr/>
        </p:nvSpPr>
        <p:spPr>
          <a:xfrm>
            <a:off x="2600435" y="2996952"/>
            <a:ext cx="4705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" panose="020B0604020202020204" pitchFamily="-111" charset="0"/>
              </a:rPr>
              <a:t>Thank you!</a:t>
            </a:r>
          </a:p>
        </p:txBody>
      </p:sp>
    </p:spTree>
  </p:cSld>
  <p:clrMapOvr>
    <a:masterClrMapping/>
  </p:clrMapOvr>
  <p:transition spd="med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170CE5AD-1F8C-7E7F-F6BB-8EA81BEA6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bg-BG"/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CB2E9EAA-B9F0-FDD1-3640-C7FE1281704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bg-B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1E455-60C1-D384-B0B3-FDA0C75DB10D}"/>
              </a:ext>
            </a:extLst>
          </p:cNvPr>
          <p:cNvSpPr/>
          <p:nvPr/>
        </p:nvSpPr>
        <p:spPr>
          <a:xfrm>
            <a:off x="1218104" y="2996952"/>
            <a:ext cx="746980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sz="4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за вниманието</a:t>
            </a:r>
            <a:r>
              <a:rPr lang="en-US" sz="4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48CC1753-4ACD-3AB0-F074-65DEA2D8F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bg-BG"/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32E29AD7-1934-65F6-C20E-B8A5BDF74C1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bg-B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2E22A-6580-850B-3144-8E7C79867542}"/>
              </a:ext>
            </a:extLst>
          </p:cNvPr>
          <p:cNvSpPr txBox="1"/>
          <p:nvPr/>
        </p:nvSpPr>
        <p:spPr>
          <a:xfrm>
            <a:off x="1712913" y="2924175"/>
            <a:ext cx="6769100" cy="708025"/>
          </a:xfrm>
          <a:prstGeom prst="rect">
            <a:avLst/>
          </a:prstGeom>
          <a:solidFill>
            <a:srgbClr val="FF9900"/>
          </a:solidFill>
          <a:ln w="38100">
            <a:solidFill>
              <a:srgbClr val="9933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Helvetica" panose="020B0604020202020204" pitchFamily="-111" charset="0"/>
              </a:rPr>
              <a:t>Bulgarian participation</a:t>
            </a:r>
            <a:endParaRPr lang="en-GB" sz="4000" dirty="0">
              <a:solidFill>
                <a:schemeClr val="tx2">
                  <a:lumMod val="40000"/>
                  <a:lumOff val="60000"/>
                </a:schemeClr>
              </a:solidFill>
              <a:latin typeface="Symbol" pitchFamily="18" charset="2"/>
            </a:endParaRPr>
          </a:p>
        </p:txBody>
      </p:sp>
    </p:spTree>
  </p:cSld>
  <p:clrMapOvr>
    <a:masterClrMapping/>
  </p:clrMapOvr>
  <p:transition spd="med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6C35E319-1E87-D660-9F93-685D60683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Grid </a:t>
            </a:r>
            <a:r>
              <a:rPr lang="bg-BG" altLang="bg-BG"/>
              <a:t>кластер СУ</a:t>
            </a:r>
          </a:p>
        </p:txBody>
      </p:sp>
      <p:pic>
        <p:nvPicPr>
          <p:cNvPr id="70659" name="Content Placeholder 2">
            <a:extLst>
              <a:ext uri="{FF2B5EF4-FFF2-40B4-BE49-F238E27FC236}">
                <a16:creationId xmlns:a16="http://schemas.microsoft.com/office/drawing/2014/main" id="{97089238-A2E2-9905-6D17-F8446AE98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81075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B2828B25-F762-CF51-16CB-FCCC97914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CMS </a:t>
            </a:r>
            <a:r>
              <a:rPr lang="bg-BG" altLang="bg-BG"/>
              <a:t>център София</a:t>
            </a:r>
          </a:p>
        </p:txBody>
      </p:sp>
      <p:pic>
        <p:nvPicPr>
          <p:cNvPr id="71683" name="Content Placeholder 6" descr="DSCN0305.JPG">
            <a:extLst>
              <a:ext uri="{FF2B5EF4-FFF2-40B4-BE49-F238E27FC236}">
                <a16:creationId xmlns:a16="http://schemas.microsoft.com/office/drawing/2014/main" id="{DC70C514-7825-A56E-199A-535D9CDEE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892175"/>
            <a:ext cx="8429625" cy="6323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8" descr="DSCN0306.JPG">
            <a:extLst>
              <a:ext uri="{FF2B5EF4-FFF2-40B4-BE49-F238E27FC236}">
                <a16:creationId xmlns:a16="http://schemas.microsoft.com/office/drawing/2014/main" id="{3E15F868-74C5-4123-17E4-857FA0C0D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000125"/>
            <a:ext cx="8286750" cy="6215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>
            <a:extLst>
              <a:ext uri="{FF2B5EF4-FFF2-40B4-BE49-F238E27FC236}">
                <a16:creationId xmlns:a16="http://schemas.microsoft.com/office/drawing/2014/main" id="{2D78A9BF-04B7-73D2-7559-E36815635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CMS </a:t>
            </a:r>
            <a:r>
              <a:rPr lang="bg-BG" altLang="bg-BG"/>
              <a:t>център София</a:t>
            </a:r>
          </a:p>
        </p:txBody>
      </p:sp>
    </p:spTree>
  </p:cSld>
  <p:clrMapOvr>
    <a:masterClrMapping/>
  </p:clrMapOvr>
  <p:transition spd="med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8C7CC14-328F-DF20-DD2B-3393B5643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400"/>
              <a:t>Той беше пръв!</a:t>
            </a:r>
            <a:endParaRPr lang="en-US" altLang="en-US" sz="2400"/>
          </a:p>
        </p:txBody>
      </p:sp>
      <p:pic>
        <p:nvPicPr>
          <p:cNvPr id="73731" name="Picture 4" descr="fig10001">
            <a:extLst>
              <a:ext uri="{FF2B5EF4-FFF2-40B4-BE49-F238E27FC236}">
                <a16:creationId xmlns:a16="http://schemas.microsoft.com/office/drawing/2014/main" id="{D23BECF5-A9B2-818A-DE29-E437C840C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981075"/>
            <a:ext cx="8208963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>
            <a:extLst>
              <a:ext uri="{FF2B5EF4-FFF2-40B4-BE49-F238E27FC236}">
                <a16:creationId xmlns:a16="http://schemas.microsoft.com/office/drawing/2014/main" id="{52AA1C3F-F96B-5F08-8218-781560D0272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L. Litov</a:t>
            </a:r>
          </a:p>
        </p:txBody>
      </p:sp>
      <p:sp>
        <p:nvSpPr>
          <p:cNvPr id="74755" name="Footer Placeholder 4">
            <a:extLst>
              <a:ext uri="{FF2B5EF4-FFF2-40B4-BE49-F238E27FC236}">
                <a16:creationId xmlns:a16="http://schemas.microsoft.com/office/drawing/2014/main" id="{F13350F4-03CF-B9A9-D4AE-A1E1383C548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/>
          </a:p>
        </p:txBody>
      </p:sp>
      <p:sp>
        <p:nvSpPr>
          <p:cNvPr id="74756" name="Slide Number Placeholder 5">
            <a:extLst>
              <a:ext uri="{FF2B5EF4-FFF2-40B4-BE49-F238E27FC236}">
                <a16:creationId xmlns:a16="http://schemas.microsoft.com/office/drawing/2014/main" id="{D7ACDD78-2D69-4E05-82BD-127CB4EE09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/>
          </a:p>
        </p:txBody>
      </p:sp>
      <p:sp>
        <p:nvSpPr>
          <p:cNvPr id="74757" name="Rectangle 2">
            <a:extLst>
              <a:ext uri="{FF2B5EF4-FFF2-40B4-BE49-F238E27FC236}">
                <a16:creationId xmlns:a16="http://schemas.microsoft.com/office/drawing/2014/main" id="{D5F3CE7D-4101-4365-0EEF-6199B16B6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8" name="Rectangle 3">
            <a:extLst>
              <a:ext uri="{FF2B5EF4-FFF2-40B4-BE49-F238E27FC236}">
                <a16:creationId xmlns:a16="http://schemas.microsoft.com/office/drawing/2014/main" id="{D2483444-3512-FA2B-1917-695B1CF3E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74759" name="Picture 4" descr="Dubna_L_01">
            <a:extLst>
              <a:ext uri="{FF2B5EF4-FFF2-40B4-BE49-F238E27FC236}">
                <a16:creationId xmlns:a16="http://schemas.microsoft.com/office/drawing/2014/main" id="{AA5C2AA3-C249-3651-B66B-038165C6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813"/>
            <a:ext cx="95615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5">
            <a:extLst>
              <a:ext uri="{FF2B5EF4-FFF2-40B4-BE49-F238E27FC236}">
                <a16:creationId xmlns:a16="http://schemas.microsoft.com/office/drawing/2014/main" id="{A5940106-8398-FCD1-17A1-F248033CF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15888"/>
            <a:ext cx="3167062" cy="576262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>
                <a:solidFill>
                  <a:srgbClr val="FFFFFF"/>
                </a:solidFill>
              </a:rPr>
              <a:t>          Бяхме млади</a:t>
            </a:r>
            <a:endParaRPr lang="en-US" alt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B6B0D4-57F0-E96B-9D4E-BB905DE1A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222250"/>
            <a:ext cx="8832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bg-BG" altLang="bg-BG" dirty="0">
                <a:solidFill>
                  <a:srgbClr val="006699"/>
                </a:solidFill>
              </a:rPr>
              <a:t>                                      Адронен калориметър</a:t>
            </a:r>
            <a:endParaRPr lang="en-US" altLang="bg-BG" dirty="0">
              <a:solidFill>
                <a:srgbClr val="006699"/>
              </a:solidFill>
            </a:endParaRPr>
          </a:p>
        </p:txBody>
      </p:sp>
      <p:pic>
        <p:nvPicPr>
          <p:cNvPr id="24589" name="Picture 9" descr="bu-lgflag">
            <a:extLst>
              <a:ext uri="{FF2B5EF4-FFF2-40B4-BE49-F238E27FC236}">
                <a16:creationId xmlns:a16="http://schemas.microsoft.com/office/drawing/2014/main" id="{1FAE2893-8788-696B-42A4-5BF4977A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052736"/>
            <a:ext cx="1073088" cy="8184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0" descr="Picture 10">
            <a:extLst>
              <a:ext uri="{FF2B5EF4-FFF2-40B4-BE49-F238E27FC236}">
                <a16:creationId xmlns:a16="http://schemas.microsoft.com/office/drawing/2014/main" id="{D5E2320B-302A-8E9E-E379-B4C5F7CE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1412776"/>
            <a:ext cx="6537176" cy="4795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 Box 7">
            <a:extLst>
              <a:ext uri="{FF2B5EF4-FFF2-40B4-BE49-F238E27FC236}">
                <a16:creationId xmlns:a16="http://schemas.microsoft.com/office/drawing/2014/main" id="{BFCCB6F6-D5F4-71EA-B3DC-67B1D07F3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560" y="1927663"/>
            <a:ext cx="331236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/>
            <a:r>
              <a:rPr lang="bg-BG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Производство на месингови плочи в България</a:t>
            </a:r>
            <a:endParaRPr lang="en-GB" altLang="bg-BG" b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r>
              <a:rPr lang="bg-BG" altLang="bg-BG" b="0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КЦМ г. Искър</a:t>
            </a:r>
            <a:endParaRPr lang="en-GB" altLang="bg-BG" b="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endParaRPr lang="en-GB" altLang="bg-BG" b="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endParaRPr lang="en-GB" altLang="bg-BG" b="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endParaRPr lang="en-GB" altLang="bg-BG" b="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r>
              <a:rPr lang="bg-BG" altLang="bg-BG" b="0" dirty="0" err="1">
                <a:solidFill>
                  <a:srgbClr val="FF0000"/>
                </a:solidFill>
                <a:latin typeface="Arial" panose="020B0604020202020204" pitchFamily="34" charset="0"/>
              </a:rPr>
              <a:t>Дизаин</a:t>
            </a:r>
            <a:r>
              <a:rPr lang="bg-BG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 , </a:t>
            </a:r>
            <a:r>
              <a:rPr lang="bg-BG" altLang="bg-BG" b="0" dirty="0" err="1">
                <a:solidFill>
                  <a:srgbClr val="FF0000"/>
                </a:solidFill>
                <a:latin typeface="Arial" panose="020B0604020202020204" pitchFamily="34" charset="0"/>
              </a:rPr>
              <a:t>произвиодство</a:t>
            </a:r>
            <a:r>
              <a:rPr lang="bg-BG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 и тестове на </a:t>
            </a:r>
            <a:r>
              <a:rPr lang="en-US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HV</a:t>
            </a:r>
            <a:r>
              <a:rPr lang="bg-BG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 захранвания</a:t>
            </a:r>
            <a:endParaRPr lang="en-GB" altLang="bg-BG" b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endParaRPr lang="en-GB" altLang="bg-BG" b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r"/>
            <a:r>
              <a:rPr lang="bg-BG" altLang="bg-BG" b="0" dirty="0">
                <a:solidFill>
                  <a:srgbClr val="FF0000"/>
                </a:solidFill>
                <a:latin typeface="Arial" panose="020B0604020202020204" pitchFamily="34" charset="0"/>
              </a:rPr>
              <a:t>Изучаване на свойствата на детектора</a:t>
            </a:r>
            <a:endParaRPr lang="en-GB" altLang="bg-BG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>
            <a:extLst>
              <a:ext uri="{FF2B5EF4-FFF2-40B4-BE49-F238E27FC236}">
                <a16:creationId xmlns:a16="http://schemas.microsoft.com/office/drawing/2014/main" id="{94053E7A-138F-95FA-C8AD-BA45BBB861A1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31825" y="6381750"/>
            <a:ext cx="1030288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L. Litov</a:t>
            </a:r>
          </a:p>
        </p:txBody>
      </p:sp>
      <p:sp>
        <p:nvSpPr>
          <p:cNvPr id="75779" name="Footer Placeholder 4">
            <a:extLst>
              <a:ext uri="{FF2B5EF4-FFF2-40B4-BE49-F238E27FC236}">
                <a16:creationId xmlns:a16="http://schemas.microsoft.com/office/drawing/2014/main" id="{5245B513-D1BD-4806-8750-D1CEC4962A9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071688" y="6408738"/>
            <a:ext cx="47529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Ф</a:t>
            </a:r>
            <a:r>
              <a:rPr lang="bg-BG" altLang="en-US"/>
              <a:t>изика </a:t>
            </a:r>
            <a:r>
              <a:rPr lang="en-US" altLang="en-US"/>
              <a:t>н</a:t>
            </a:r>
            <a:r>
              <a:rPr lang="bg-BG" altLang="en-US"/>
              <a:t>а елементарните частици в </a:t>
            </a:r>
            <a:r>
              <a:rPr lang="en-US" altLang="en-US"/>
              <a:t>к</a:t>
            </a:r>
            <a:r>
              <a:rPr lang="bg-BG" altLang="en-US"/>
              <a:t>атедра Ато</a:t>
            </a:r>
            <a:r>
              <a:rPr lang="en-US" altLang="en-US"/>
              <a:t>м</a:t>
            </a:r>
            <a:r>
              <a:rPr lang="bg-BG" altLang="en-US"/>
              <a:t>на Физика</a:t>
            </a:r>
            <a:endParaRPr lang="el-GR" altLang="en-US"/>
          </a:p>
        </p:txBody>
      </p:sp>
      <p:sp>
        <p:nvSpPr>
          <p:cNvPr id="75780" name="Slide Number Placeholder 5">
            <a:extLst>
              <a:ext uri="{FF2B5EF4-FFF2-40B4-BE49-F238E27FC236}">
                <a16:creationId xmlns:a16="http://schemas.microsoft.com/office/drawing/2014/main" id="{7165E097-E174-8E48-6B23-04C232EDA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7113588" y="6381750"/>
            <a:ext cx="2058987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С</a:t>
            </a:r>
            <a:r>
              <a:rPr lang="bg-BG" altLang="en-US"/>
              <a:t>офия </a:t>
            </a:r>
            <a:r>
              <a:rPr lang="en-US" altLang="en-US"/>
              <a:t>1</a:t>
            </a:r>
            <a:r>
              <a:rPr lang="bg-BG" altLang="en-US"/>
              <a:t>1 Ма</a:t>
            </a:r>
            <a:r>
              <a:rPr lang="en-US" altLang="en-US"/>
              <a:t>й</a:t>
            </a:r>
            <a:r>
              <a:rPr lang="bg-BG" altLang="en-US"/>
              <a:t>, 2006</a:t>
            </a:r>
            <a:endParaRPr lang="en-US" altLang="en-US"/>
          </a:p>
        </p:txBody>
      </p:sp>
      <p:sp>
        <p:nvSpPr>
          <p:cNvPr id="75781" name="Rectangle 2">
            <a:extLst>
              <a:ext uri="{FF2B5EF4-FFF2-40B4-BE49-F238E27FC236}">
                <a16:creationId xmlns:a16="http://schemas.microsoft.com/office/drawing/2014/main" id="{55228D8B-7178-8C21-ADED-A54AAB4CA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782" name="Picture 4" descr="Dubna_L_02">
            <a:extLst>
              <a:ext uri="{FF2B5EF4-FFF2-40B4-BE49-F238E27FC236}">
                <a16:creationId xmlns:a16="http://schemas.microsoft.com/office/drawing/2014/main" id="{47A3B729-D607-5935-B536-4BEF4175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5875"/>
            <a:ext cx="94329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Rectangle 5">
            <a:extLst>
              <a:ext uri="{FF2B5EF4-FFF2-40B4-BE49-F238E27FC236}">
                <a16:creationId xmlns:a16="http://schemas.microsoft.com/office/drawing/2014/main" id="{39D466C0-F703-75E0-CEF0-72233B97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44450"/>
            <a:ext cx="3167063" cy="576263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>
                <a:solidFill>
                  <a:srgbClr val="FFFFFF"/>
                </a:solidFill>
              </a:rPr>
              <a:t>                Умни</a:t>
            </a:r>
            <a:endParaRPr lang="en-US" alt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828753C-72C6-3061-8258-DE13DBC7F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6803" name="Picture 4" descr="Dubna_L_03">
            <a:extLst>
              <a:ext uri="{FF2B5EF4-FFF2-40B4-BE49-F238E27FC236}">
                <a16:creationId xmlns:a16="http://schemas.microsoft.com/office/drawing/2014/main" id="{3013D09E-DD3E-F38A-CDAE-47ACF091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6988"/>
            <a:ext cx="5038725" cy="68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 descr="Dubna_L_04">
            <a:extLst>
              <a:ext uri="{FF2B5EF4-FFF2-40B4-BE49-F238E27FC236}">
                <a16:creationId xmlns:a16="http://schemas.microsoft.com/office/drawing/2014/main" id="{999E8871-608B-0875-2FEB-C002E8DE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26988"/>
            <a:ext cx="49688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6">
            <a:extLst>
              <a:ext uri="{FF2B5EF4-FFF2-40B4-BE49-F238E27FC236}">
                <a16:creationId xmlns:a16="http://schemas.microsoft.com/office/drawing/2014/main" id="{CC59D4BC-5B82-3888-8A53-570389943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-26988"/>
            <a:ext cx="3167063" cy="576263"/>
          </a:xfrm>
          <a:prstGeom prst="rect">
            <a:avLst/>
          </a:prstGeom>
          <a:solidFill>
            <a:srgbClr val="FF6600"/>
          </a:soli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bg-BG" altLang="en-US" b="0">
                <a:solidFill>
                  <a:srgbClr val="FFFFFF"/>
                </a:solidFill>
              </a:rPr>
              <a:t>              Красиви</a:t>
            </a:r>
            <a:endParaRPr lang="en-US" altLang="en-US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>
            <a:extLst>
              <a:ext uri="{FF2B5EF4-FFF2-40B4-BE49-F238E27FC236}">
                <a16:creationId xmlns:a16="http://schemas.microsoft.com/office/drawing/2014/main" id="{A0E2E382-C031-1D91-2489-B5BE96CC6AAB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1441450" y="5827713"/>
            <a:ext cx="838200" cy="153987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L. Litov</a:t>
            </a:r>
          </a:p>
        </p:txBody>
      </p:sp>
      <p:sp>
        <p:nvSpPr>
          <p:cNvPr id="29699" name="Footer Placeholder 4">
            <a:extLst>
              <a:ext uri="{FF2B5EF4-FFF2-40B4-BE49-F238E27FC236}">
                <a16:creationId xmlns:a16="http://schemas.microsoft.com/office/drawing/2014/main" id="{8A74283A-79F1-E891-DFC7-2FF1F090525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2611438" y="5849938"/>
            <a:ext cx="3862387" cy="271462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Г</a:t>
            </a:r>
            <a:r>
              <a:rPr lang="bg-BG" altLang="en-US"/>
              <a:t>олемият адронен колайдер – </a:t>
            </a:r>
            <a:r>
              <a:rPr lang="en-US" altLang="en-US"/>
              <a:t>о</a:t>
            </a:r>
            <a:r>
              <a:rPr lang="bg-BG" altLang="en-US"/>
              <a:t>чаквания и реалности</a:t>
            </a:r>
            <a:endParaRPr lang="el-GR" altLang="en-US"/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0C7478F2-8B64-D81C-D499-388C30DB4B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5827713"/>
            <a:ext cx="2270125" cy="387350"/>
          </a:xfrm>
          <a:prstGeom prst="rect">
            <a:avLst/>
          </a:prstGeom>
        </p:spPr>
        <p:txBody>
          <a:bodyPr/>
          <a:lstStyle>
            <a:lvl1pPr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603647" indent="-232172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92868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300163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671638" indent="-185738"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sz="1625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/>
              <a:t>С</a:t>
            </a:r>
            <a:r>
              <a:rPr lang="bg-BG" altLang="en-US"/>
              <a:t>офи</a:t>
            </a:r>
            <a:r>
              <a:rPr lang="en-US" altLang="en-US"/>
              <a:t>я</a:t>
            </a:r>
            <a:r>
              <a:rPr lang="bg-BG" altLang="en-US"/>
              <a:t>, 16 октомври, 2008</a:t>
            </a:r>
            <a:endParaRPr lang="en-US" altLang="en-US"/>
          </a:p>
        </p:txBody>
      </p:sp>
      <p:sp>
        <p:nvSpPr>
          <p:cNvPr id="77829" name="Rectangle 2">
            <a:extLst>
              <a:ext uri="{FF2B5EF4-FFF2-40B4-BE49-F238E27FC236}">
                <a16:creationId xmlns:a16="http://schemas.microsoft.com/office/drawing/2014/main" id="{15670ECB-83A9-F520-AFC6-C0170D0A5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77830" name="Rectangle 3">
            <a:extLst>
              <a:ext uri="{FF2B5EF4-FFF2-40B4-BE49-F238E27FC236}">
                <a16:creationId xmlns:a16="http://schemas.microsoft.com/office/drawing/2014/main" id="{8B76247C-6B25-814B-EDFF-67FA5C53D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43100"/>
            <a:ext cx="8915400" cy="367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  <p:pic>
        <p:nvPicPr>
          <p:cNvPr id="77831" name="Picture 2" descr="A circular structure with a hole in the middle and a hole in the middle&#10;&#10;AI-generated content may be incorrect.">
            <a:extLst>
              <a:ext uri="{FF2B5EF4-FFF2-40B4-BE49-F238E27FC236}">
                <a16:creationId xmlns:a16="http://schemas.microsoft.com/office/drawing/2014/main" id="{4DB78EFD-550F-F64A-7828-6C8DC3FA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603375"/>
            <a:ext cx="9947276" cy="994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9B3CD1-6120-3EE8-BEAA-940FCDFEF2FB}"/>
              </a:ext>
            </a:extLst>
          </p:cNvPr>
          <p:cNvSpPr/>
          <p:nvPr/>
        </p:nvSpPr>
        <p:spPr>
          <a:xfrm>
            <a:off x="1901913" y="4657637"/>
            <a:ext cx="6102183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sz="39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за вниманието</a:t>
            </a:r>
            <a:r>
              <a:rPr lang="en-US" sz="39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>
            <a:extLst>
              <a:ext uri="{FF2B5EF4-FFF2-40B4-BE49-F238E27FC236}">
                <a16:creationId xmlns:a16="http://schemas.microsoft.com/office/drawing/2014/main" id="{95D7D8B5-C953-82A8-08F0-51A2E949E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RPC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588B3BC-A611-1FE3-FB41-EFE040F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1196752"/>
            <a:ext cx="8915400" cy="51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bg-BG" altLang="en-US" sz="2000" b="0" kern="0">
                <a:solidFill>
                  <a:srgbClr val="CC0000"/>
                </a:solidFill>
              </a:rPr>
              <a:t>Отговорности</a:t>
            </a:r>
            <a:r>
              <a:rPr lang="en-US" altLang="en-US" sz="2000" b="0" ker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2000" b="0" kern="0">
                <a:solidFill>
                  <a:srgbClr val="0033CC"/>
                </a:solidFill>
              </a:rPr>
              <a:t>Design and production of all mechanical elements for stations RB2,RB3 and RB4 (375 chambers)</a:t>
            </a:r>
            <a:endParaRPr lang="bg-BG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Дизайн и производство на всички механични елементи за станции </a:t>
            </a:r>
            <a:r>
              <a:rPr lang="en-US" altLang="en-US" sz="2000" b="0" kern="0">
                <a:solidFill>
                  <a:srgbClr val="0033CC"/>
                </a:solidFill>
              </a:rPr>
              <a:t>RB2,RB3 and RB4 (375 </a:t>
            </a:r>
            <a:r>
              <a:rPr lang="bg-BG" altLang="en-US" sz="2000" b="0" kern="0">
                <a:solidFill>
                  <a:srgbClr val="0033CC"/>
                </a:solidFill>
              </a:rPr>
              <a:t>камери</a:t>
            </a:r>
            <a:r>
              <a:rPr lang="en-US" altLang="en-US" sz="2000" b="0" kern="0">
                <a:solidFill>
                  <a:srgbClr val="0033CC"/>
                </a:solidFill>
              </a:rPr>
              <a:t>)</a:t>
            </a:r>
            <a:endParaRPr lang="bg-BG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Конструиране и тест на всички </a:t>
            </a:r>
            <a:r>
              <a:rPr lang="en-GB" altLang="en-US" sz="2000" b="0" kern="0">
                <a:solidFill>
                  <a:srgbClr val="0033CC"/>
                </a:solidFill>
              </a:rPr>
              <a:t>RB3 </a:t>
            </a:r>
            <a:r>
              <a:rPr lang="bg-BG" altLang="en-US" sz="2000" b="0" kern="0">
                <a:solidFill>
                  <a:srgbClr val="0033CC"/>
                </a:solidFill>
              </a:rPr>
              <a:t>камери (125 камери)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Създаване на тестов стенд в </a:t>
            </a:r>
            <a:r>
              <a:rPr lang="en-GB" altLang="en-US" sz="2000" b="0" kern="0">
                <a:solidFill>
                  <a:srgbClr val="0033CC"/>
                </a:solidFill>
              </a:rPr>
              <a:t>ISR</a:t>
            </a:r>
            <a:endParaRPr lang="bg-BG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Транспортиране на камерите и тест в </a:t>
            </a:r>
            <a:r>
              <a:rPr lang="en-GB" altLang="en-US" sz="2000" b="0" kern="0">
                <a:solidFill>
                  <a:srgbClr val="0033CC"/>
                </a:solidFill>
              </a:rPr>
              <a:t>ISR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Инсталиране на камерите в детектора </a:t>
            </a:r>
            <a:r>
              <a:rPr lang="en-GB" altLang="en-US" sz="2000" b="0" kern="0">
                <a:solidFill>
                  <a:srgbClr val="0033CC"/>
                </a:solidFill>
              </a:rPr>
              <a:t>CMS</a:t>
            </a:r>
            <a:endParaRPr lang="bg-BG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Въвеждане в експлоатация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Тестове на</a:t>
            </a:r>
            <a:r>
              <a:rPr lang="en-GB" altLang="en-US" sz="2000" b="0" kern="0">
                <a:solidFill>
                  <a:srgbClr val="0033CC"/>
                </a:solidFill>
              </a:rPr>
              <a:t> </a:t>
            </a:r>
            <a:r>
              <a:rPr lang="bg-BG" altLang="en-US" sz="2000" b="0" kern="0">
                <a:solidFill>
                  <a:srgbClr val="0033CC"/>
                </a:solidFill>
              </a:rPr>
              <a:t>камерите</a:t>
            </a:r>
            <a:r>
              <a:rPr lang="en-GB" altLang="en-US" sz="2000" b="0" kern="0">
                <a:solidFill>
                  <a:srgbClr val="0033CC"/>
                </a:solidFill>
              </a:rPr>
              <a:t> </a:t>
            </a:r>
            <a:r>
              <a:rPr lang="en-US" altLang="en-US" sz="2000" b="0" kern="0">
                <a:solidFill>
                  <a:srgbClr val="0033CC"/>
                </a:solidFill>
              </a:rPr>
              <a:t>RB2 </a:t>
            </a:r>
            <a:r>
              <a:rPr lang="bg-BG" altLang="en-US" sz="2000" b="0" kern="0">
                <a:solidFill>
                  <a:srgbClr val="0033CC"/>
                </a:solidFill>
              </a:rPr>
              <a:t>и</a:t>
            </a:r>
            <a:r>
              <a:rPr lang="en-US" altLang="en-US" sz="2000" b="0" kern="0">
                <a:solidFill>
                  <a:srgbClr val="0033CC"/>
                </a:solidFill>
              </a:rPr>
              <a:t> RB4 </a:t>
            </a:r>
            <a:r>
              <a:rPr lang="bg-BG" altLang="en-US" sz="2000" b="0" kern="0">
                <a:solidFill>
                  <a:srgbClr val="0033CC"/>
                </a:solidFill>
              </a:rPr>
              <a:t>в Бари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Изграждане на тестов стенд (космически мюони) в ЦЕРН и тест на всички </a:t>
            </a:r>
            <a:r>
              <a:rPr lang="en-GB" altLang="en-US" sz="2000" b="0" kern="0">
                <a:solidFill>
                  <a:srgbClr val="0033CC"/>
                </a:solidFill>
              </a:rPr>
              <a:t>RPC </a:t>
            </a:r>
            <a:r>
              <a:rPr lang="bg-BG" altLang="en-US" sz="2000" b="0" kern="0">
                <a:solidFill>
                  <a:srgbClr val="0033CC"/>
                </a:solidFill>
              </a:rPr>
              <a:t>камери от затварящите части</a:t>
            </a:r>
            <a:endParaRPr lang="en-GB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bg-BG" altLang="en-US" sz="2000" b="0" kern="0">
                <a:solidFill>
                  <a:srgbClr val="0033CC"/>
                </a:solidFill>
              </a:rPr>
              <a:t>Експлоатация ан цялата система</a:t>
            </a:r>
            <a:endParaRPr lang="en-US" altLang="en-US" sz="2000" b="0" kern="0">
              <a:solidFill>
                <a:srgbClr val="0033CC"/>
              </a:solidFill>
            </a:endParaRPr>
          </a:p>
          <a:p>
            <a:pPr lvl="1">
              <a:buFont typeface="Wingdings" panose="05000000000000000000" pitchFamily="2" charset="2"/>
              <a:buNone/>
            </a:pPr>
            <a:endParaRPr lang="en-US" altLang="en-US" sz="2000" b="1" kern="0">
              <a:solidFill>
                <a:srgbClr val="9933FF"/>
              </a:solidFill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bg-BG" altLang="en-US" sz="2000" b="1" kern="0"/>
              <a:t>	</a:t>
            </a:r>
            <a:endParaRPr lang="en-US" altLang="en-US" sz="2000" b="1" kern="0"/>
          </a:p>
          <a:p>
            <a:pPr>
              <a:buFont typeface="Wingdings" panose="05000000000000000000" pitchFamily="2" charset="2"/>
              <a:buChar char="Ø"/>
            </a:pPr>
            <a:endParaRPr lang="en-US" altLang="en-US" sz="2000" b="1" kern="0"/>
          </a:p>
          <a:p>
            <a:pPr>
              <a:buFont typeface="Wingdings" panose="05000000000000000000" pitchFamily="2" charset="2"/>
              <a:buNone/>
            </a:pPr>
            <a:endParaRPr lang="en-US" altLang="en-US" sz="1800" b="1" kern="0" dirty="0"/>
          </a:p>
        </p:txBody>
      </p:sp>
    </p:spTree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nntalkacat2002l">
  <a:themeElements>
    <a:clrScheme name="nntalkacat2002l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nntalkacat2002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nntalkacat2002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ntalkacat2002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nntalkacat2002l</Template>
  <TotalTime>9530</TotalTime>
  <Words>1492</Words>
  <Application>Microsoft Office PowerPoint</Application>
  <PresentationFormat>A4 Paper (210x297 mm)</PresentationFormat>
  <Paragraphs>286</Paragraphs>
  <Slides>82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5" baseType="lpstr">
      <vt:lpstr>Helvetica</vt:lpstr>
      <vt:lpstr>Arial</vt:lpstr>
      <vt:lpstr>Times</vt:lpstr>
      <vt:lpstr>Times New Roman</vt:lpstr>
      <vt:lpstr>msmincho</vt:lpstr>
      <vt:lpstr>Symbol</vt:lpstr>
      <vt:lpstr>Wingdings</vt:lpstr>
      <vt:lpstr>ＭＳ Ｐゴシック</vt:lpstr>
      <vt:lpstr>Comic Sans MS</vt:lpstr>
      <vt:lpstr>SimSun</vt:lpstr>
      <vt:lpstr>DejaVu Sans</vt:lpstr>
      <vt:lpstr>nntalkacat2002l</vt:lpstr>
      <vt:lpstr>Bitmap Image</vt:lpstr>
      <vt:lpstr>PowerPoint Presentation</vt:lpstr>
      <vt:lpstr>PowerPoint Presentation</vt:lpstr>
      <vt:lpstr>CMS </vt:lpstr>
      <vt:lpstr>CMS - HCAL</vt:lpstr>
      <vt:lpstr>HCAL barrel wedge</vt:lpstr>
      <vt:lpstr>HCAL Scintillators</vt:lpstr>
      <vt:lpstr>HCAL assembly</vt:lpstr>
      <vt:lpstr>PowerPoint Presentation</vt:lpstr>
      <vt:lpstr>RPC</vt:lpstr>
      <vt:lpstr>PowerPoint Presentation</vt:lpstr>
      <vt:lpstr>PowerPoint Presentation</vt:lpstr>
      <vt:lpstr>ISR cosmic muon test stend</vt:lpstr>
      <vt:lpstr>PowerPoint Presentation</vt:lpstr>
      <vt:lpstr>PowerPoint Presentation</vt:lpstr>
      <vt:lpstr>PowerPoint Presentation</vt:lpstr>
      <vt:lpstr>CMS – data taking position</vt:lpstr>
      <vt:lpstr>CMS</vt:lpstr>
      <vt:lpstr>CMS</vt:lpstr>
      <vt:lpstr>CMS experiment</vt:lpstr>
      <vt:lpstr>PowerPoint Presentation</vt:lpstr>
      <vt:lpstr>In summary</vt:lpstr>
      <vt:lpstr>H -&gt; 4 m</vt:lpstr>
      <vt:lpstr>Открихме ли Хигс бозона?</vt:lpstr>
      <vt:lpstr>Свойства на бозона на Хиггс</vt:lpstr>
      <vt:lpstr>Свойства на бозона на Хиггс</vt:lpstr>
      <vt:lpstr>Свойства на бозона на Хиггс</vt:lpstr>
      <vt:lpstr>Прецизна проверка на СМ</vt:lpstr>
      <vt:lpstr>Разширения на СМ</vt:lpstr>
      <vt:lpstr>LHC и теорията</vt:lpstr>
      <vt:lpstr>PowerPoint Presentation</vt:lpstr>
      <vt:lpstr>NA48</vt:lpstr>
      <vt:lpstr>NA48 data</vt:lpstr>
      <vt:lpstr>NA48 experiment</vt:lpstr>
      <vt:lpstr>NA48 experiment</vt:lpstr>
      <vt:lpstr> NA62 Experimental setup </vt:lpstr>
      <vt:lpstr>  Small angle calorimeters</vt:lpstr>
      <vt:lpstr>SAC NA62</vt:lpstr>
      <vt:lpstr>PowerPoint Presentation</vt:lpstr>
      <vt:lpstr>PowerPoint Presentation</vt:lpstr>
      <vt:lpstr> </vt:lpstr>
      <vt:lpstr>NA49</vt:lpstr>
      <vt:lpstr>NA49</vt:lpstr>
      <vt:lpstr>NA49  setup</vt:lpstr>
      <vt:lpstr>NA49 PbPb event</vt:lpstr>
      <vt:lpstr>NA49</vt:lpstr>
      <vt:lpstr>PowerPoint Presentation</vt:lpstr>
      <vt:lpstr>Лаборатория по Grid технологии и ФЕЧ</vt:lpstr>
      <vt:lpstr>Grid кластер СУ</vt:lpstr>
      <vt:lpstr>Sofia University Grid Cluster</vt:lpstr>
      <vt:lpstr>Лаборатория по физика на ел. частици </vt:lpstr>
      <vt:lpstr>PowerPoint Presentation</vt:lpstr>
      <vt:lpstr>CMS център София</vt:lpstr>
      <vt:lpstr>CMS център София</vt:lpstr>
      <vt:lpstr>PowerPoint Presentation</vt:lpstr>
      <vt:lpstr>RPC for PET</vt:lpstr>
      <vt:lpstr>SEEIIST accelerator complex</vt:lpstr>
      <vt:lpstr>SEEIIST</vt:lpstr>
      <vt:lpstr>SEEIIST</vt:lpstr>
      <vt:lpstr>Биофизични изследвания</vt:lpstr>
      <vt:lpstr>Биофизични изследвания</vt:lpstr>
      <vt:lpstr>Инхибиране на протеина ORF6 на SARS-CoV-2  с IFNg </vt:lpstr>
      <vt:lpstr>Биофизични изследвания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История</vt:lpstr>
      <vt:lpstr>PowerPoint Presentation</vt:lpstr>
      <vt:lpstr>PowerPoint Presentation</vt:lpstr>
      <vt:lpstr>PowerPoint Presentation</vt:lpstr>
      <vt:lpstr>Grid кластер СУ</vt:lpstr>
      <vt:lpstr>CMS център София</vt:lpstr>
      <vt:lpstr>CMS център София</vt:lpstr>
      <vt:lpstr>Той беше пръв!</vt:lpstr>
      <vt:lpstr>PowerPoint Presentation</vt:lpstr>
      <vt:lpstr>PowerPoint Presentation</vt:lpstr>
      <vt:lpstr>PowerPoint Presentation</vt:lpstr>
      <vt:lpstr>PowerPoint Presentation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BULGARIAN PARTICIPATION IN THE SPS AND PS EXPERIMENTS</dc:title>
  <dc:creator>name</dc:creator>
  <cp:lastModifiedBy>Leandar Litov</cp:lastModifiedBy>
  <cp:revision>205</cp:revision>
  <cp:lastPrinted>2002-03-01T15:45:20Z</cp:lastPrinted>
  <dcterms:created xsi:type="dcterms:W3CDTF">2002-09-04T15:43:16Z</dcterms:created>
  <dcterms:modified xsi:type="dcterms:W3CDTF">2026-04-16T23:30:04Z</dcterms:modified>
</cp:coreProperties>
</file>