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1" r:id="rId3"/>
    <p:sldId id="292" r:id="rId4"/>
    <p:sldId id="370" r:id="rId5"/>
    <p:sldId id="337" r:id="rId6"/>
    <p:sldId id="340" r:id="rId7"/>
    <p:sldId id="339" r:id="rId8"/>
    <p:sldId id="338" r:id="rId9"/>
    <p:sldId id="341" r:id="rId10"/>
    <p:sldId id="336" r:id="rId11"/>
    <p:sldId id="349" r:id="rId12"/>
    <p:sldId id="350" r:id="rId13"/>
    <p:sldId id="351" r:id="rId14"/>
    <p:sldId id="352" r:id="rId15"/>
    <p:sldId id="353" r:id="rId16"/>
    <p:sldId id="354" r:id="rId17"/>
    <p:sldId id="355" r:id="rId18"/>
    <p:sldId id="356" r:id="rId19"/>
    <p:sldId id="357" r:id="rId20"/>
    <p:sldId id="358" r:id="rId21"/>
    <p:sldId id="359" r:id="rId22"/>
    <p:sldId id="360" r:id="rId23"/>
    <p:sldId id="348" r:id="rId24"/>
    <p:sldId id="347" r:id="rId25"/>
    <p:sldId id="346" r:id="rId26"/>
    <p:sldId id="345" r:id="rId27"/>
    <p:sldId id="361" r:id="rId28"/>
    <p:sldId id="362" r:id="rId29"/>
    <p:sldId id="363" r:id="rId30"/>
    <p:sldId id="364" r:id="rId31"/>
    <p:sldId id="365" r:id="rId32"/>
    <p:sldId id="366" r:id="rId33"/>
    <p:sldId id="367" r:id="rId34"/>
    <p:sldId id="368" r:id="rId35"/>
    <p:sldId id="369" r:id="rId36"/>
    <p:sldId id="37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24744-CD8A-490C-8AC3-C6DEE548800C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77C2-5FFD-4A90-A96F-C3EBAB9C3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750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24744-CD8A-490C-8AC3-C6DEE548800C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77C2-5FFD-4A90-A96F-C3EBAB9C3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00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24744-CD8A-490C-8AC3-C6DEE548800C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77C2-5FFD-4A90-A96F-C3EBAB9C3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53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24744-CD8A-490C-8AC3-C6DEE548800C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77C2-5FFD-4A90-A96F-C3EBAB9C3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716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24744-CD8A-490C-8AC3-C6DEE548800C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77C2-5FFD-4A90-A96F-C3EBAB9C3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22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24744-CD8A-490C-8AC3-C6DEE548800C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77C2-5FFD-4A90-A96F-C3EBAB9C3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573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24744-CD8A-490C-8AC3-C6DEE548800C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77C2-5FFD-4A90-A96F-C3EBAB9C3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72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24744-CD8A-490C-8AC3-C6DEE548800C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77C2-5FFD-4A90-A96F-C3EBAB9C3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141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24744-CD8A-490C-8AC3-C6DEE548800C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77C2-5FFD-4A90-A96F-C3EBAB9C3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1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24744-CD8A-490C-8AC3-C6DEE548800C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77C2-5FFD-4A90-A96F-C3EBAB9C3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52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24744-CD8A-490C-8AC3-C6DEE548800C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77C2-5FFD-4A90-A96F-C3EBAB9C3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752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6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24744-CD8A-490C-8AC3-C6DEE548800C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677C2-5FFD-4A90-A96F-C3EBAB9C3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2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3100"/>
          </a:xfrm>
        </p:spPr>
        <p:txBody>
          <a:bodyPr>
            <a:normAutofit/>
          </a:bodyPr>
          <a:lstStyle/>
          <a:p>
            <a:pPr algn="ctr"/>
            <a:r>
              <a:rPr lang="bg-BG" sz="2400" b="1" i="1" dirty="0" smtClean="0">
                <a:solidFill>
                  <a:srgbClr val="C00000"/>
                </a:solidFill>
              </a:rPr>
              <a:t>80 години катедра „Атомна физика“ и … 50 от тях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9" name="Content Placeholder 12"/>
          <p:cNvSpPr>
            <a:spLocks noGrp="1"/>
          </p:cNvSpPr>
          <p:nvPr>
            <p:ph idx="1"/>
          </p:nvPr>
        </p:nvSpPr>
        <p:spPr>
          <a:xfrm>
            <a:off x="709525" y="964535"/>
            <a:ext cx="6135712" cy="853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g-BG" sz="2000" b="1" i="1" dirty="0" smtClean="0">
                <a:solidFill>
                  <a:srgbClr val="C00000"/>
                </a:solidFill>
              </a:rPr>
              <a:t>Трасиране на подземни води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778" y="1125415"/>
            <a:ext cx="3785490" cy="24549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25" y="2146124"/>
            <a:ext cx="2802703" cy="41981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656" y="1356822"/>
            <a:ext cx="3330644" cy="22235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778" y="3817131"/>
            <a:ext cx="3785490" cy="25271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656" y="3817131"/>
            <a:ext cx="3785491" cy="252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3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3100"/>
          </a:xfrm>
        </p:spPr>
        <p:txBody>
          <a:bodyPr>
            <a:normAutofit/>
          </a:bodyPr>
          <a:lstStyle/>
          <a:p>
            <a:pPr algn="ctr"/>
            <a:r>
              <a:rPr lang="bg-BG" sz="2400" b="1" i="1" dirty="0" smtClean="0">
                <a:solidFill>
                  <a:srgbClr val="C00000"/>
                </a:solidFill>
              </a:rPr>
              <a:t>80 години катедра „Атомна физика“ и … 50 от тях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12"/>
          <p:cNvSpPr>
            <a:spLocks noGrp="1"/>
          </p:cNvSpPr>
          <p:nvPr>
            <p:ph idx="1"/>
          </p:nvPr>
        </p:nvSpPr>
        <p:spPr>
          <a:xfrm>
            <a:off x="729571" y="864652"/>
            <a:ext cx="6135712" cy="853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g-BG" sz="2000" b="1" i="1" dirty="0" smtClean="0">
                <a:solidFill>
                  <a:srgbClr val="C00000"/>
                </a:solidFill>
              </a:rPr>
              <a:t>ХПК „Металург“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227" y="1291512"/>
            <a:ext cx="2964386" cy="41821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75" y="1477683"/>
            <a:ext cx="3051416" cy="20371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290" y="2438114"/>
            <a:ext cx="5041638" cy="33657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04" y="3684430"/>
            <a:ext cx="1876596" cy="281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1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3100"/>
          </a:xfrm>
        </p:spPr>
        <p:txBody>
          <a:bodyPr>
            <a:normAutofit/>
          </a:bodyPr>
          <a:lstStyle/>
          <a:p>
            <a:pPr algn="ctr"/>
            <a:r>
              <a:rPr lang="bg-BG" sz="2400" b="1" i="1" dirty="0" smtClean="0">
                <a:solidFill>
                  <a:srgbClr val="C00000"/>
                </a:solidFill>
              </a:rPr>
              <a:t>80 години катедра „Атомна физика“ и … 50 от тях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12"/>
          <p:cNvSpPr>
            <a:spLocks noGrp="1"/>
          </p:cNvSpPr>
          <p:nvPr>
            <p:ph idx="1"/>
          </p:nvPr>
        </p:nvSpPr>
        <p:spPr>
          <a:xfrm>
            <a:off x="527767" y="893239"/>
            <a:ext cx="6135712" cy="853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g-BG" sz="2000" b="1" i="1" dirty="0" smtClean="0">
                <a:solidFill>
                  <a:srgbClr val="C00000"/>
                </a:solidFill>
              </a:rPr>
              <a:t>Блатото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416" y="3035300"/>
            <a:ext cx="3528709" cy="23164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4" y="1455715"/>
            <a:ext cx="3602597" cy="24050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4" y="4098376"/>
            <a:ext cx="3602597" cy="24050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25" y="1455714"/>
            <a:ext cx="3602596" cy="24050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25" y="4098375"/>
            <a:ext cx="3602596" cy="240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17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3100"/>
          </a:xfrm>
        </p:spPr>
        <p:txBody>
          <a:bodyPr>
            <a:normAutofit/>
          </a:bodyPr>
          <a:lstStyle/>
          <a:p>
            <a:pPr algn="ctr"/>
            <a:r>
              <a:rPr lang="bg-BG" sz="2400" b="1" i="1" dirty="0" smtClean="0">
                <a:solidFill>
                  <a:srgbClr val="C00000"/>
                </a:solidFill>
              </a:rPr>
              <a:t>80 години катедра „Атомна физика“ и … 50 от тях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12"/>
          <p:cNvSpPr>
            <a:spLocks noGrp="1"/>
          </p:cNvSpPr>
          <p:nvPr>
            <p:ph idx="1"/>
          </p:nvPr>
        </p:nvSpPr>
        <p:spPr>
          <a:xfrm>
            <a:off x="638807" y="944895"/>
            <a:ext cx="6135712" cy="853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g-BG" sz="2000" b="1" i="1" dirty="0" smtClean="0">
                <a:solidFill>
                  <a:srgbClr val="C00000"/>
                </a:solidFill>
              </a:rPr>
              <a:t>Пожарът в Старозагорската опера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16" y="1499512"/>
            <a:ext cx="3707319" cy="24749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00" y="1499511"/>
            <a:ext cx="3707319" cy="24749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784" y="864780"/>
            <a:ext cx="2076048" cy="31097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4591" y="4382311"/>
            <a:ext cx="30013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000" b="1" i="1" dirty="0" smtClean="0">
                <a:solidFill>
                  <a:srgbClr val="C00000"/>
                </a:solidFill>
              </a:rPr>
              <a:t>Праисторически огнища</a:t>
            </a:r>
          </a:p>
          <a:p>
            <a:r>
              <a:rPr lang="bg-BG" sz="2000" b="1" i="1" dirty="0" smtClean="0">
                <a:solidFill>
                  <a:srgbClr val="C00000"/>
                </a:solidFill>
              </a:rPr>
              <a:t> – пещ. </a:t>
            </a:r>
            <a:r>
              <a:rPr lang="bg-BG" sz="2000" b="1" i="1" dirty="0" err="1" smtClean="0">
                <a:solidFill>
                  <a:srgbClr val="C00000"/>
                </a:solidFill>
              </a:rPr>
              <a:t>Магурата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94" y="4306004"/>
            <a:ext cx="3213906" cy="21455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0" y="4288897"/>
            <a:ext cx="3239532" cy="216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94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3100"/>
          </a:xfrm>
        </p:spPr>
        <p:txBody>
          <a:bodyPr>
            <a:normAutofit/>
          </a:bodyPr>
          <a:lstStyle/>
          <a:p>
            <a:pPr algn="ctr"/>
            <a:r>
              <a:rPr lang="bg-BG" sz="2400" b="1" i="1" dirty="0" smtClean="0">
                <a:solidFill>
                  <a:srgbClr val="C00000"/>
                </a:solidFill>
              </a:rPr>
              <a:t>80 години катедра „Атомна физика“ и … 50 от тях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12"/>
          <p:cNvSpPr>
            <a:spLocks noGrp="1"/>
          </p:cNvSpPr>
          <p:nvPr>
            <p:ph idx="1"/>
          </p:nvPr>
        </p:nvSpPr>
        <p:spPr>
          <a:xfrm>
            <a:off x="709691" y="908534"/>
            <a:ext cx="6135712" cy="853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g-BG" sz="2000" b="1" i="1" dirty="0" smtClean="0">
                <a:solidFill>
                  <a:srgbClr val="C00000"/>
                </a:solidFill>
              </a:rPr>
              <a:t>Към високите планини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1" y="1997688"/>
            <a:ext cx="3966530" cy="40475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276" y="3806755"/>
            <a:ext cx="2002674" cy="27820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023" y="810887"/>
            <a:ext cx="2002674" cy="2898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706" y="810887"/>
            <a:ext cx="4277684" cy="570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1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3100"/>
          </a:xfrm>
        </p:spPr>
        <p:txBody>
          <a:bodyPr>
            <a:normAutofit/>
          </a:bodyPr>
          <a:lstStyle/>
          <a:p>
            <a:pPr algn="ctr"/>
            <a:r>
              <a:rPr lang="bg-BG" sz="2400" b="1" i="1" dirty="0" smtClean="0">
                <a:solidFill>
                  <a:srgbClr val="C00000"/>
                </a:solidFill>
              </a:rPr>
              <a:t>80 години катедра „Атомна физика“ и … 50 от тях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12"/>
          <p:cNvSpPr>
            <a:spLocks noGrp="1"/>
          </p:cNvSpPr>
          <p:nvPr>
            <p:ph idx="1"/>
          </p:nvPr>
        </p:nvSpPr>
        <p:spPr>
          <a:xfrm>
            <a:off x="711200" y="760805"/>
            <a:ext cx="9082176" cy="8537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bg-BG" sz="2000" b="1" i="1" dirty="0">
                <a:solidFill>
                  <a:srgbClr val="C00000"/>
                </a:solidFill>
              </a:rPr>
              <a:t>100 години Софийски университет „Св. Кл. </a:t>
            </a:r>
            <a:r>
              <a:rPr lang="bg-BG" sz="2000" b="1" i="1" dirty="0" smtClean="0">
                <a:solidFill>
                  <a:srgbClr val="C00000"/>
                </a:solidFill>
              </a:rPr>
              <a:t>Охридски“</a:t>
            </a:r>
            <a:r>
              <a:rPr lang="en-US" sz="2000" b="1" i="1" dirty="0" smtClean="0">
                <a:solidFill>
                  <a:srgbClr val="C00000"/>
                </a:solidFill>
              </a:rPr>
              <a:t> - </a:t>
            </a:r>
            <a:r>
              <a:rPr lang="bg-BG" sz="2000" b="1" i="1" dirty="0" smtClean="0">
                <a:solidFill>
                  <a:srgbClr val="C00000"/>
                </a:solidFill>
              </a:rPr>
              <a:t>Хималаите</a:t>
            </a:r>
            <a:endParaRPr lang="en-US" sz="2000" b="1" i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901" y="1422400"/>
            <a:ext cx="3404899" cy="51233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4018661"/>
            <a:ext cx="1674796" cy="26647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250" y="1369679"/>
            <a:ext cx="1633750" cy="25673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101" y="1886796"/>
            <a:ext cx="2761736" cy="42637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348818"/>
            <a:ext cx="1674796" cy="25086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652" y="4125424"/>
            <a:ext cx="1623348" cy="25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9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3100"/>
          </a:xfrm>
        </p:spPr>
        <p:txBody>
          <a:bodyPr>
            <a:normAutofit/>
          </a:bodyPr>
          <a:lstStyle/>
          <a:p>
            <a:pPr algn="ctr"/>
            <a:r>
              <a:rPr lang="bg-BG" sz="2400" b="1" i="1" dirty="0" smtClean="0">
                <a:solidFill>
                  <a:srgbClr val="C00000"/>
                </a:solidFill>
              </a:rPr>
              <a:t>80 години катедра „Атомна физика“ и … 50 от тях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12"/>
          <p:cNvSpPr>
            <a:spLocks noGrp="1"/>
          </p:cNvSpPr>
          <p:nvPr>
            <p:ph idx="1"/>
          </p:nvPr>
        </p:nvSpPr>
        <p:spPr>
          <a:xfrm>
            <a:off x="734924" y="1195206"/>
            <a:ext cx="6478675" cy="8537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bg-BG" sz="2000" b="1" i="1" dirty="0" smtClean="0">
                <a:solidFill>
                  <a:srgbClr val="C00000"/>
                </a:solidFill>
              </a:rPr>
              <a:t>Българска Антарктическа база</a:t>
            </a:r>
            <a:endParaRPr lang="en-US" sz="20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4" name="Picture 3" descr="Pictur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69" y="1780543"/>
            <a:ext cx="3925976" cy="284339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607169" y="4948510"/>
            <a:ext cx="2190023" cy="8335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sz="2000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Христо </a:t>
            </a:r>
            <a:r>
              <a:rPr lang="en-US" sz="2000" b="1" i="1" dirty="0" err="1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Пимпирев</a:t>
            </a:r>
            <a:endParaRPr lang="bg-BG" sz="2000" b="1" i="1" dirty="0" smtClean="0">
              <a:solidFill>
                <a:srgbClr val="C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sz="2000" b="1" i="1" dirty="0" err="1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Борислав</a:t>
            </a:r>
            <a:r>
              <a:rPr lang="en-US" sz="2000" b="1" i="1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Каменов</a:t>
            </a:r>
            <a:endParaRPr lang="en-US" sz="2000" b="1" i="1" dirty="0">
              <a:solidFill>
                <a:srgbClr val="C000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86465" y="4948510"/>
            <a:ext cx="6096000" cy="13973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6000"/>
              </a:lnSpc>
            </a:pPr>
            <a:r>
              <a:rPr lang="en-US" sz="2000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Златил</a:t>
            </a:r>
            <a:r>
              <a:rPr lang="en-US" sz="2000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Вергилов</a:t>
            </a:r>
            <a:endParaRPr lang="bg-BG" sz="2000" b="1" i="1" dirty="0" smtClean="0">
              <a:solidFill>
                <a:srgbClr val="C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en-US" sz="2000" b="1" i="1" dirty="0" err="1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Николай</a:t>
            </a:r>
            <a:r>
              <a:rPr lang="en-US" sz="2000" b="1" i="1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Михневски</a:t>
            </a:r>
            <a:endParaRPr lang="bg-BG" sz="2000" b="1" i="1" dirty="0" smtClean="0">
              <a:solidFill>
                <a:srgbClr val="C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en-US" sz="2000" b="1" i="1" dirty="0" err="1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Асен</a:t>
            </a:r>
            <a:r>
              <a:rPr lang="en-US" sz="2000" b="1" i="1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Чакъров</a:t>
            </a:r>
            <a:endParaRPr lang="bg-BG" sz="2000" b="1" i="1" dirty="0" smtClean="0">
              <a:solidFill>
                <a:srgbClr val="C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</a:pPr>
            <a:r>
              <a:rPr lang="en-US" sz="2000" b="1" i="1" dirty="0" err="1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Стефан</a:t>
            </a:r>
            <a:r>
              <a:rPr lang="en-US" sz="2000" b="1" i="1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Калоянов</a:t>
            </a:r>
            <a:endParaRPr lang="en-US" sz="2000" b="1" i="1" dirty="0">
              <a:solidFill>
                <a:srgbClr val="C000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465" y="1780543"/>
            <a:ext cx="4203535" cy="28062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0" y="4075949"/>
            <a:ext cx="3400052" cy="226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1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3100"/>
          </a:xfrm>
        </p:spPr>
        <p:txBody>
          <a:bodyPr>
            <a:normAutofit/>
          </a:bodyPr>
          <a:lstStyle/>
          <a:p>
            <a:pPr algn="ctr"/>
            <a:r>
              <a:rPr lang="bg-BG" sz="2400" b="1" i="1" dirty="0" smtClean="0">
                <a:solidFill>
                  <a:srgbClr val="C00000"/>
                </a:solidFill>
              </a:rPr>
              <a:t>80 години катедра „Атомна физика“ и … 50 от тях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12"/>
          <p:cNvSpPr>
            <a:spLocks noGrp="1"/>
          </p:cNvSpPr>
          <p:nvPr>
            <p:ph idx="1"/>
          </p:nvPr>
        </p:nvSpPr>
        <p:spPr>
          <a:xfrm>
            <a:off x="734924" y="1195206"/>
            <a:ext cx="6478675" cy="8537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bg-BG" sz="2000" b="1" i="1" dirty="0" smtClean="0">
                <a:solidFill>
                  <a:srgbClr val="C00000"/>
                </a:solidFill>
              </a:rPr>
              <a:t>Българска Антарктическа база</a:t>
            </a:r>
            <a:endParaRPr lang="en-US" sz="20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/>
        </p:blipFill>
        <p:spPr>
          <a:xfrm>
            <a:off x="838200" y="1870152"/>
            <a:ext cx="2832100" cy="1713152"/>
          </a:xfrm>
          <a:prstGeom prst="rect">
            <a:avLst/>
          </a:prstGeom>
          <a:ln w="0">
            <a:noFill/>
          </a:ln>
          <a:effectLst>
            <a:outerShdw blurRad="216000" rotWithShape="0">
              <a:srgbClr val="B2B2B2"/>
            </a:outerShdw>
          </a:effectLst>
        </p:spPr>
      </p:pic>
      <p:pic>
        <p:nvPicPr>
          <p:cNvPr id="5" name="Picture 4"/>
          <p:cNvPicPr/>
          <p:nvPr/>
        </p:nvPicPr>
        <p:blipFill>
          <a:blip r:embed="rId3"/>
          <a:stretch/>
        </p:blipFill>
        <p:spPr>
          <a:xfrm>
            <a:off x="734924" y="3786916"/>
            <a:ext cx="3925976" cy="2844969"/>
          </a:xfrm>
          <a:prstGeom prst="rect">
            <a:avLst/>
          </a:prstGeom>
          <a:ln w="0">
            <a:noFill/>
          </a:ln>
          <a:effectLst>
            <a:outerShdw blurRad="216000" rotWithShape="0">
              <a:srgbClr val="B2B2B2"/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334192"/>
            <a:ext cx="5854700" cy="25091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94350" y="4184504"/>
            <a:ext cx="6096000" cy="21457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bg-BG" sz="2000" b="1" i="1" dirty="0">
                <a:solidFill>
                  <a:srgbClr val="C00000"/>
                </a:solidFill>
              </a:rPr>
              <a:t>о-в </a:t>
            </a:r>
            <a:r>
              <a:rPr lang="bg-BG" sz="2000" b="1" i="1" dirty="0" smtClean="0">
                <a:solidFill>
                  <a:srgbClr val="C00000"/>
                </a:solidFill>
              </a:rPr>
              <a:t>Ливингстън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900" b="1" i="1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</a:pPr>
            <a:r>
              <a:rPr lang="bg-BG" sz="2000" b="1" i="1" dirty="0">
                <a:solidFill>
                  <a:srgbClr val="C00000"/>
                </a:solidFill>
              </a:rPr>
              <a:t>площ:  798 кв. км        87.6 %  - ледена </a:t>
            </a:r>
            <a:r>
              <a:rPr lang="bg-BG" sz="2000" b="1" i="1" dirty="0" smtClean="0">
                <a:solidFill>
                  <a:srgbClr val="C00000"/>
                </a:solidFill>
              </a:rPr>
              <a:t>шапка</a:t>
            </a:r>
          </a:p>
          <a:p>
            <a:pPr>
              <a:lnSpc>
                <a:spcPct val="90000"/>
              </a:lnSpc>
            </a:pPr>
            <a:endParaRPr lang="en-US" sz="1000" b="1" i="1" dirty="0">
              <a:solidFill>
                <a:srgbClr val="C00000"/>
              </a:solidFill>
            </a:endParaRPr>
          </a:p>
          <a:p>
            <a:pPr marR="0" lvl="0">
              <a:lnSpc>
                <a:spcPct val="90000"/>
              </a:lnSpc>
              <a:tabLst>
                <a:tab pos="457200" algn="l"/>
              </a:tabLst>
            </a:pPr>
            <a:r>
              <a:rPr lang="bg-BG" sz="2000" b="1" i="1" dirty="0">
                <a:solidFill>
                  <a:srgbClr val="C00000"/>
                </a:solidFill>
              </a:rPr>
              <a:t>до Антарктическия п-в   -   110 км</a:t>
            </a:r>
            <a:endParaRPr lang="en-US" sz="2000" b="1" i="1" dirty="0">
              <a:solidFill>
                <a:srgbClr val="C00000"/>
              </a:solidFill>
            </a:endParaRPr>
          </a:p>
          <a:p>
            <a:pPr marR="0" lvl="0">
              <a:lnSpc>
                <a:spcPct val="90000"/>
              </a:lnSpc>
              <a:tabLst>
                <a:tab pos="457200" algn="l"/>
              </a:tabLst>
            </a:pPr>
            <a:r>
              <a:rPr lang="bg-BG" sz="2000" b="1" i="1" dirty="0">
                <a:solidFill>
                  <a:srgbClr val="C00000"/>
                </a:solidFill>
              </a:rPr>
              <a:t>до нос Хорн  -  809 км</a:t>
            </a:r>
            <a:endParaRPr lang="en-US" sz="2000" b="1" i="1" dirty="0">
              <a:solidFill>
                <a:srgbClr val="C00000"/>
              </a:solidFill>
            </a:endParaRPr>
          </a:p>
          <a:p>
            <a:pPr marR="0" lvl="0">
              <a:lnSpc>
                <a:spcPct val="90000"/>
              </a:lnSpc>
              <a:tabLst>
                <a:tab pos="457200" algn="l"/>
              </a:tabLst>
            </a:pPr>
            <a:r>
              <a:rPr lang="bg-BG" sz="2000" b="1" i="1" dirty="0">
                <a:solidFill>
                  <a:srgbClr val="C00000"/>
                </a:solidFill>
              </a:rPr>
              <a:t>до Южния полюс – 3040 км</a:t>
            </a:r>
            <a:endParaRPr lang="en-US" sz="2000" b="1" i="1" dirty="0">
              <a:solidFill>
                <a:srgbClr val="C00000"/>
              </a:solidFill>
            </a:endParaRPr>
          </a:p>
          <a:p>
            <a:pPr marR="0" lvl="0">
              <a:lnSpc>
                <a:spcPct val="90000"/>
              </a:lnSpc>
              <a:tabLst>
                <a:tab pos="457200" algn="l"/>
              </a:tabLst>
            </a:pPr>
            <a:r>
              <a:rPr lang="bg-BG" sz="2000" b="1" i="1" dirty="0">
                <a:solidFill>
                  <a:srgbClr val="C00000"/>
                </a:solidFill>
              </a:rPr>
              <a:t>до България  - 13500 км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92100" y="3164728"/>
            <a:ext cx="1595309" cy="4047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6000"/>
              </a:lnSpc>
            </a:pPr>
            <a:r>
              <a:rPr lang="en-US" sz="2000" b="1" i="1" dirty="0">
                <a:solidFill>
                  <a:srgbClr val="C00000"/>
                </a:solidFill>
              </a:rPr>
              <a:t>28</a:t>
            </a:r>
            <a:r>
              <a:rPr lang="bg-BG" sz="2000" b="1" i="1" dirty="0">
                <a:solidFill>
                  <a:srgbClr val="C00000"/>
                </a:solidFill>
              </a:rPr>
              <a:t>.04.1988 г.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14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3100"/>
          </a:xfrm>
        </p:spPr>
        <p:txBody>
          <a:bodyPr>
            <a:normAutofit/>
          </a:bodyPr>
          <a:lstStyle/>
          <a:p>
            <a:pPr algn="ctr"/>
            <a:r>
              <a:rPr lang="bg-BG" sz="2400" b="1" i="1" dirty="0" smtClean="0">
                <a:solidFill>
                  <a:srgbClr val="C00000"/>
                </a:solidFill>
              </a:rPr>
              <a:t>80 години катедра „Атомна физика“ и … 50 от тях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12"/>
          <p:cNvSpPr>
            <a:spLocks noGrp="1"/>
          </p:cNvSpPr>
          <p:nvPr>
            <p:ph idx="1"/>
          </p:nvPr>
        </p:nvSpPr>
        <p:spPr>
          <a:xfrm>
            <a:off x="734924" y="1195206"/>
            <a:ext cx="6478675" cy="8537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i="1" dirty="0">
                <a:solidFill>
                  <a:srgbClr val="C00000"/>
                </a:solidFill>
              </a:rPr>
              <a:t>II  </a:t>
            </a:r>
            <a:r>
              <a:rPr lang="bg-BG" sz="2000" b="1" i="1" dirty="0">
                <a:solidFill>
                  <a:srgbClr val="C00000"/>
                </a:solidFill>
              </a:rPr>
              <a:t>Българска антарктическа експедиция   (1993-1994 г.)</a:t>
            </a:r>
            <a:endParaRPr lang="en-US" sz="2000" b="1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4" name="Picture 2" descr="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744" y="1495049"/>
            <a:ext cx="3836056" cy="470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34924" y="5484382"/>
            <a:ext cx="6287338" cy="774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000" b="1" i="1" dirty="0">
                <a:solidFill>
                  <a:srgbClr val="C00000"/>
                </a:solidFill>
              </a:rPr>
              <a:t>Христо  </a:t>
            </a:r>
            <a:r>
              <a:rPr lang="en-US" sz="2000" b="1" i="1" dirty="0" err="1">
                <a:solidFill>
                  <a:srgbClr val="C00000"/>
                </a:solidFill>
              </a:rPr>
              <a:t>Пимпирев</a:t>
            </a:r>
            <a:r>
              <a:rPr lang="bg-BG" sz="2000" b="1" i="1" dirty="0">
                <a:solidFill>
                  <a:srgbClr val="C00000"/>
                </a:solidFill>
              </a:rPr>
              <a:t>, </a:t>
            </a:r>
            <a:r>
              <a:rPr lang="en-US" sz="2000" b="1" i="1" dirty="0" err="1">
                <a:solidFill>
                  <a:srgbClr val="C00000"/>
                </a:solidFill>
              </a:rPr>
              <a:t>Кузман</a:t>
            </a:r>
            <a:r>
              <a:rPr lang="en-US" sz="2000" b="1" i="1" dirty="0">
                <a:solidFill>
                  <a:srgbClr val="C00000"/>
                </a:solidFill>
              </a:rPr>
              <a:t>  </a:t>
            </a:r>
            <a:r>
              <a:rPr lang="en-US" sz="2000" b="1" i="1" dirty="0" err="1">
                <a:solidFill>
                  <a:srgbClr val="C00000"/>
                </a:solidFill>
              </a:rPr>
              <a:t>Тухчиев</a:t>
            </a:r>
            <a:r>
              <a:rPr lang="bg-BG" sz="2000" b="1" i="1" dirty="0">
                <a:solidFill>
                  <a:srgbClr val="C00000"/>
                </a:solidFill>
              </a:rPr>
              <a:t>, Крум Велчев,</a:t>
            </a:r>
            <a:endParaRPr lang="en-US" sz="2000" b="1" i="1" dirty="0">
              <a:solidFill>
                <a:srgbClr val="C00000"/>
              </a:solidFill>
            </a:endParaRPr>
          </a:p>
          <a:p>
            <a:pPr marR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000" b="1" i="1" dirty="0" err="1">
                <a:solidFill>
                  <a:srgbClr val="C00000"/>
                </a:solidFill>
              </a:rPr>
              <a:t>Никола</a:t>
            </a:r>
            <a:r>
              <a:rPr lang="en-US" sz="2000" b="1" i="1" dirty="0">
                <a:solidFill>
                  <a:srgbClr val="C00000"/>
                </a:solidFill>
              </a:rPr>
              <a:t>  </a:t>
            </a:r>
            <a:r>
              <a:rPr lang="en-US" sz="2000" b="1" i="1" dirty="0" err="1">
                <a:solidFill>
                  <a:srgbClr val="C00000"/>
                </a:solidFill>
              </a:rPr>
              <a:t>Василев</a:t>
            </a:r>
            <a:r>
              <a:rPr lang="bg-BG" sz="2000" b="1" i="1" dirty="0">
                <a:solidFill>
                  <a:srgbClr val="C00000"/>
                </a:solidFill>
              </a:rPr>
              <a:t>, </a:t>
            </a:r>
            <a:r>
              <a:rPr lang="en-US" sz="2000" b="1" i="1" dirty="0" err="1">
                <a:solidFill>
                  <a:srgbClr val="C00000"/>
                </a:solidFill>
              </a:rPr>
              <a:t>Борислав</a:t>
            </a:r>
            <a:r>
              <a:rPr lang="en-US" sz="2000" b="1" i="1" dirty="0">
                <a:solidFill>
                  <a:srgbClr val="C00000"/>
                </a:solidFill>
              </a:rPr>
              <a:t>  </a:t>
            </a:r>
            <a:r>
              <a:rPr lang="en-US" sz="2000" b="1" i="1" dirty="0" err="1">
                <a:solidFill>
                  <a:srgbClr val="C00000"/>
                </a:solidFill>
              </a:rPr>
              <a:t>Каменов</a:t>
            </a:r>
            <a:r>
              <a:rPr lang="bg-BG" sz="2000" b="1" i="1" dirty="0">
                <a:solidFill>
                  <a:srgbClr val="C00000"/>
                </a:solidFill>
              </a:rPr>
              <a:t>, 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Илия</a:t>
            </a:r>
            <a:r>
              <a:rPr lang="en-US" sz="2000" b="1" i="1" dirty="0">
                <a:solidFill>
                  <a:srgbClr val="C00000"/>
                </a:solidFill>
              </a:rPr>
              <a:t>  </a:t>
            </a:r>
            <a:r>
              <a:rPr lang="en-US" sz="2000" b="1" i="1" dirty="0" err="1">
                <a:solidFill>
                  <a:srgbClr val="C00000"/>
                </a:solidFill>
              </a:rPr>
              <a:t>Масларов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38883"/>
            <a:ext cx="4838700" cy="358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6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3100"/>
          </a:xfrm>
        </p:spPr>
        <p:txBody>
          <a:bodyPr>
            <a:normAutofit/>
          </a:bodyPr>
          <a:lstStyle/>
          <a:p>
            <a:pPr algn="ctr"/>
            <a:r>
              <a:rPr lang="bg-BG" sz="2400" b="1" i="1" dirty="0" smtClean="0">
                <a:solidFill>
                  <a:srgbClr val="C00000"/>
                </a:solidFill>
              </a:rPr>
              <a:t>80 години катедра „Атомна физика“ и … 50 от тях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12"/>
          <p:cNvSpPr>
            <a:spLocks noGrp="1"/>
          </p:cNvSpPr>
          <p:nvPr>
            <p:ph idx="1"/>
          </p:nvPr>
        </p:nvSpPr>
        <p:spPr>
          <a:xfrm>
            <a:off x="952501" y="852305"/>
            <a:ext cx="7975600" cy="8537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bg-BG" sz="2000" b="1" i="1" dirty="0" smtClean="0">
                <a:solidFill>
                  <a:srgbClr val="C00000"/>
                </a:solidFill>
              </a:rPr>
              <a:t>Българска антарктическа база „Св. Кл. Охридски“ –първите години</a:t>
            </a:r>
            <a:endParaRPr lang="en-US" sz="2000" b="1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49" y="1320800"/>
            <a:ext cx="3405196" cy="22733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569" y="3779679"/>
            <a:ext cx="1846631" cy="27660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357" y="1320801"/>
            <a:ext cx="3451889" cy="47624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97" y="1320800"/>
            <a:ext cx="3376807" cy="2383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97" y="4058494"/>
            <a:ext cx="3376807" cy="223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7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6154"/>
            <a:ext cx="12198348" cy="81322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09163" y="206541"/>
            <a:ext cx="7038337" cy="1077218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>
            <a:spAutoFit/>
          </a:bodyPr>
          <a:lstStyle/>
          <a:p>
            <a:pPr algn="r"/>
            <a:r>
              <a:rPr lang="bg-BG" sz="3200" b="1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80 години катедра „Атомна физика</a:t>
            </a:r>
            <a:r>
              <a:rPr lang="bg-BG" sz="3200" b="1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“</a:t>
            </a:r>
          </a:p>
          <a:p>
            <a:pPr algn="r"/>
            <a:r>
              <a:rPr lang="bg-BG" sz="3200" b="1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bg-BG" sz="3200" b="1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и … 50 от тях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29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3100"/>
          </a:xfrm>
        </p:spPr>
        <p:txBody>
          <a:bodyPr>
            <a:normAutofit/>
          </a:bodyPr>
          <a:lstStyle/>
          <a:p>
            <a:pPr algn="ctr"/>
            <a:r>
              <a:rPr lang="bg-BG" sz="2400" b="1" i="1" dirty="0" smtClean="0">
                <a:solidFill>
                  <a:srgbClr val="C00000"/>
                </a:solidFill>
              </a:rPr>
              <a:t>80 години катедра „Атомна физика“ и … 50 от тях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12"/>
          <p:cNvSpPr>
            <a:spLocks noGrp="1"/>
          </p:cNvSpPr>
          <p:nvPr>
            <p:ph idx="1"/>
          </p:nvPr>
        </p:nvSpPr>
        <p:spPr>
          <a:xfrm>
            <a:off x="893123" y="928506"/>
            <a:ext cx="7975600" cy="8537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bg-BG" sz="2000" b="1" i="1" dirty="0" smtClean="0">
                <a:solidFill>
                  <a:srgbClr val="C00000"/>
                </a:solidFill>
              </a:rPr>
              <a:t>Българска антарктическа база „Св. Кл. Охридски“ –първите години</a:t>
            </a:r>
            <a:endParaRPr lang="en-US" sz="2000" b="1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072" y="5251138"/>
            <a:ext cx="2112653" cy="12135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202" y="1671578"/>
            <a:ext cx="3560298" cy="46625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449" y="1671578"/>
            <a:ext cx="2298700" cy="34432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18" y="1671578"/>
            <a:ext cx="3313679" cy="477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45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3100"/>
          </a:xfrm>
        </p:spPr>
        <p:txBody>
          <a:bodyPr>
            <a:normAutofit/>
          </a:bodyPr>
          <a:lstStyle/>
          <a:p>
            <a:pPr algn="ctr"/>
            <a:r>
              <a:rPr lang="bg-BG" sz="2400" b="1" i="1" dirty="0" smtClean="0">
                <a:solidFill>
                  <a:srgbClr val="C00000"/>
                </a:solidFill>
              </a:rPr>
              <a:t>80 години катедра „Атомна физика“ и … 50 от тях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12"/>
          <p:cNvSpPr>
            <a:spLocks noGrp="1"/>
          </p:cNvSpPr>
          <p:nvPr>
            <p:ph idx="1"/>
          </p:nvPr>
        </p:nvSpPr>
        <p:spPr>
          <a:xfrm>
            <a:off x="711200" y="1024892"/>
            <a:ext cx="7975600" cy="8537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bg-BG" sz="2000" b="1" i="1" dirty="0" smtClean="0">
                <a:solidFill>
                  <a:srgbClr val="C00000"/>
                </a:solidFill>
              </a:rPr>
              <a:t>Българска антарктическа база „Св. Кл. Охридски“ –първите години</a:t>
            </a:r>
            <a:endParaRPr lang="en-US" sz="2000" b="1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rcRect l="13921" t="7701" r="5809" b="8306"/>
          <a:stretch/>
        </p:blipFill>
        <p:spPr>
          <a:xfrm>
            <a:off x="7774500" y="3289300"/>
            <a:ext cx="3833300" cy="3003280"/>
          </a:xfrm>
          <a:prstGeom prst="rect">
            <a:avLst/>
          </a:prstGeom>
          <a:ln w="0">
            <a:noFill/>
          </a:ln>
          <a:effectLst>
            <a:outerShdw blurRad="216000" rotWithShape="0">
              <a:srgbClr val="FFFFFF"/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1517380"/>
            <a:ext cx="6366933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8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3100"/>
          </a:xfrm>
        </p:spPr>
        <p:txBody>
          <a:bodyPr>
            <a:normAutofit/>
          </a:bodyPr>
          <a:lstStyle/>
          <a:p>
            <a:pPr algn="ctr"/>
            <a:r>
              <a:rPr lang="bg-BG" sz="2400" b="1" i="1" dirty="0" smtClean="0">
                <a:solidFill>
                  <a:srgbClr val="C00000"/>
                </a:solidFill>
              </a:rPr>
              <a:t>80 години катедра „Атомна физика“ и … 50 от тях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9042"/>
            <a:ext cx="12344400" cy="822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7975" y="4925858"/>
            <a:ext cx="6096000" cy="22947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marR="0"/>
            <a:r>
              <a:rPr lang="bg-BG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Прогнози:</a:t>
            </a:r>
            <a:endParaRPr lang="en-US" b="1" i="1" dirty="0">
              <a:solidFill>
                <a:srgbClr val="C00000"/>
              </a:solidFill>
              <a:latin typeface="+mj-lt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bg-BG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сценарий с високи емисии (повишаване с 4°C)</a:t>
            </a:r>
            <a:endParaRPr lang="en-US" b="1" i="1" dirty="0">
              <a:solidFill>
                <a:srgbClr val="C00000"/>
              </a:solidFill>
              <a:latin typeface="+mj-lt"/>
              <a:ea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bg-BG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         до 2100 г. – повишаване на нивото с 1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.3 m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bg-BG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         до 2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3</a:t>
            </a:r>
            <a:r>
              <a:rPr lang="bg-BG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00 г. – повишаване на нивото с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   5 m 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bg-BG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сценарий с ограничавани емисии (повишаване под 2°C)</a:t>
            </a:r>
            <a:endParaRPr lang="en-US" b="1" i="1" dirty="0">
              <a:solidFill>
                <a:srgbClr val="C00000"/>
              </a:solidFill>
              <a:latin typeface="+mj-lt"/>
              <a:ea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bg-BG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         до 2100 г. – повишаване на нивото с 0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.3-0.6 m </a:t>
            </a: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72200" y="4116023"/>
            <a:ext cx="6096000" cy="27238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914400" lvl="1">
              <a:lnSpc>
                <a:spcPct val="150000"/>
              </a:lnSpc>
            </a:pPr>
            <a:r>
              <a:rPr lang="bg-BG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Повишаване на нивото на Световния океан</a:t>
            </a:r>
            <a:endParaRPr lang="en-US" b="1" i="1" dirty="0">
              <a:solidFill>
                <a:srgbClr val="C00000"/>
              </a:solidFill>
              <a:latin typeface="+mj-lt"/>
              <a:ea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bg-BG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1900-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1995</a:t>
            </a:r>
            <a:r>
              <a:rPr lang="bg-BG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г.	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12.5 cm</a:t>
            </a: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1996-2020 </a:t>
            </a:r>
            <a:r>
              <a:rPr lang="bg-BG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г.	7.5 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 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bg-BG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    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42% - </a:t>
            </a:r>
            <a:r>
              <a:rPr lang="bg-BG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топлинно разширение на океанската вода</a:t>
            </a:r>
            <a:endParaRPr lang="en-US" b="1" i="1" dirty="0">
              <a:solidFill>
                <a:srgbClr val="C00000"/>
              </a:solidFill>
              <a:latin typeface="+mj-lt"/>
              <a:ea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bg-BG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    21% - топене на ледниците в </a:t>
            </a:r>
            <a:r>
              <a:rPr lang="bg-BG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умерините</a:t>
            </a:r>
            <a:r>
              <a:rPr lang="bg-BG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 ширини</a:t>
            </a:r>
            <a:endParaRPr lang="en-US" b="1" i="1" dirty="0">
              <a:solidFill>
                <a:srgbClr val="C00000"/>
              </a:solidFill>
              <a:latin typeface="+mj-lt"/>
              <a:ea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bg-BG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    15 % - топене на ледниците в </a:t>
            </a:r>
            <a:r>
              <a:rPr lang="bg-BG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Гренадния</a:t>
            </a:r>
            <a:endParaRPr lang="en-US" b="1" i="1" dirty="0">
              <a:solidFill>
                <a:srgbClr val="C00000"/>
              </a:solidFill>
              <a:latin typeface="+mj-lt"/>
              <a:ea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bg-BG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      8 % - топене на ледниците в Антарктида</a:t>
            </a:r>
            <a:endParaRPr lang="en-US" b="1" i="1" dirty="0">
              <a:solidFill>
                <a:srgbClr val="C00000"/>
              </a:solidFill>
              <a:latin typeface="+mj-lt"/>
              <a:ea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7687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3100"/>
          </a:xfrm>
        </p:spPr>
        <p:txBody>
          <a:bodyPr>
            <a:normAutofit/>
          </a:bodyPr>
          <a:lstStyle/>
          <a:p>
            <a:pPr algn="ctr"/>
            <a:r>
              <a:rPr lang="bg-BG" sz="2400" b="1" i="1" dirty="0" smtClean="0">
                <a:solidFill>
                  <a:srgbClr val="C00000"/>
                </a:solidFill>
              </a:rPr>
              <a:t>80 години катедра „Атомна физика“ и … 50 от тях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12"/>
          <p:cNvSpPr>
            <a:spLocks noGrp="1"/>
          </p:cNvSpPr>
          <p:nvPr>
            <p:ph idx="1"/>
          </p:nvPr>
        </p:nvSpPr>
        <p:spPr>
          <a:xfrm>
            <a:off x="900033" y="1035863"/>
            <a:ext cx="7975600" cy="8537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bg-BG" sz="2000" b="1" i="1" dirty="0" smtClean="0">
                <a:solidFill>
                  <a:srgbClr val="C00000"/>
                </a:solidFill>
              </a:rPr>
              <a:t>Ледник „Балкан“ и ледник „Морски лъв“</a:t>
            </a:r>
            <a:endParaRPr lang="en-US" sz="2000" b="1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49" y="1562100"/>
            <a:ext cx="3431748" cy="24123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268" y="1562100"/>
            <a:ext cx="3506931" cy="23379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270" y="4178301"/>
            <a:ext cx="3506929" cy="22811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49" y="4178301"/>
            <a:ext cx="3471517" cy="23479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16" y="1889583"/>
            <a:ext cx="3582066" cy="416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3100"/>
          </a:xfrm>
        </p:spPr>
        <p:txBody>
          <a:bodyPr>
            <a:normAutofit/>
          </a:bodyPr>
          <a:lstStyle/>
          <a:p>
            <a:pPr algn="ctr"/>
            <a:r>
              <a:rPr lang="bg-BG" sz="2400" b="1" i="1" dirty="0" smtClean="0">
                <a:solidFill>
                  <a:srgbClr val="C00000"/>
                </a:solidFill>
              </a:rPr>
              <a:t>80 години катедра „Атомна физика“ и … 50 от тях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12"/>
          <p:cNvSpPr>
            <a:spLocks noGrp="1"/>
          </p:cNvSpPr>
          <p:nvPr>
            <p:ph idx="1"/>
          </p:nvPr>
        </p:nvSpPr>
        <p:spPr>
          <a:xfrm>
            <a:off x="838200" y="894958"/>
            <a:ext cx="7975600" cy="8537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bg-BG" sz="2000" b="1" i="1" dirty="0" smtClean="0">
                <a:solidFill>
                  <a:srgbClr val="C00000"/>
                </a:solidFill>
              </a:rPr>
              <a:t>Ледник „Балкан“</a:t>
            </a:r>
            <a:endParaRPr lang="en-US" sz="2000" b="1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06" y="1456312"/>
            <a:ext cx="3538694" cy="23528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532" y="1549400"/>
            <a:ext cx="3392076" cy="22707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731" y="1456312"/>
            <a:ext cx="3614105" cy="23528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3982709"/>
            <a:ext cx="3454400" cy="2452501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6"/>
          <a:stretch/>
        </p:blipFill>
        <p:spPr>
          <a:xfrm>
            <a:off x="4343401" y="3982710"/>
            <a:ext cx="3363448" cy="2452500"/>
          </a:xfrm>
          <a:prstGeom prst="rect">
            <a:avLst/>
          </a:prstGeom>
          <a:ln w="0">
            <a:noFill/>
          </a:ln>
          <a:effectLst>
            <a:outerShdw blurRad="216000" rotWithShape="0">
              <a:srgbClr val="B2B2B2"/>
            </a:outerShdw>
          </a:effectLst>
        </p:spPr>
      </p:pic>
      <p:pic>
        <p:nvPicPr>
          <p:cNvPr id="9" name="Content Placeholder 3"/>
          <p:cNvPicPr/>
          <p:nvPr/>
        </p:nvPicPr>
        <p:blipFill>
          <a:blip r:embed="rId7"/>
          <a:stretch/>
        </p:blipFill>
        <p:spPr>
          <a:xfrm>
            <a:off x="8110532" y="3982710"/>
            <a:ext cx="3392076" cy="2452500"/>
          </a:xfrm>
          <a:prstGeom prst="rect">
            <a:avLst/>
          </a:prstGeom>
          <a:ln w="0">
            <a:noFill/>
          </a:ln>
          <a:effectLst>
            <a:outerShdw blurRad="216000" rotWithShape="0">
              <a:srgbClr val="B2B2B2"/>
            </a:outerShdw>
          </a:effectLst>
        </p:spPr>
      </p:pic>
    </p:spTree>
    <p:extLst>
      <p:ext uri="{BB962C8B-B14F-4D97-AF65-F5344CB8AC3E}">
        <p14:creationId xmlns:p14="http://schemas.microsoft.com/office/powerpoint/2010/main" val="322816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3100"/>
          </a:xfrm>
        </p:spPr>
        <p:txBody>
          <a:bodyPr>
            <a:normAutofit/>
          </a:bodyPr>
          <a:lstStyle/>
          <a:p>
            <a:pPr algn="ctr"/>
            <a:r>
              <a:rPr lang="bg-BG" sz="2400" b="1" i="1" dirty="0" smtClean="0">
                <a:solidFill>
                  <a:srgbClr val="C00000"/>
                </a:solidFill>
              </a:rPr>
              <a:t>80 години катедра „Атомна физика“ и … 50 от тях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12"/>
          <p:cNvSpPr>
            <a:spLocks noGrp="1"/>
          </p:cNvSpPr>
          <p:nvPr>
            <p:ph idx="1"/>
          </p:nvPr>
        </p:nvSpPr>
        <p:spPr>
          <a:xfrm>
            <a:off x="667398" y="1041400"/>
            <a:ext cx="7975600" cy="8537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bg-BG" sz="2000" b="1" i="1" dirty="0" smtClean="0">
                <a:solidFill>
                  <a:srgbClr val="C00000"/>
                </a:solidFill>
              </a:rPr>
              <a:t>Българската антарктическа база</a:t>
            </a:r>
            <a:endParaRPr lang="en-US" sz="2000" b="1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1990844"/>
            <a:ext cx="2214060" cy="33299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687" y="1990844"/>
            <a:ext cx="2225907" cy="33477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449" y="1041400"/>
            <a:ext cx="3659697" cy="24397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02" y="1895120"/>
            <a:ext cx="2295660" cy="34434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449" y="3746499"/>
            <a:ext cx="3659697" cy="243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0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3100"/>
          </a:xfrm>
        </p:spPr>
        <p:txBody>
          <a:bodyPr>
            <a:normAutofit/>
          </a:bodyPr>
          <a:lstStyle/>
          <a:p>
            <a:pPr algn="ctr"/>
            <a:r>
              <a:rPr lang="bg-BG" sz="2400" b="1" i="1" dirty="0" smtClean="0">
                <a:solidFill>
                  <a:srgbClr val="C00000"/>
                </a:solidFill>
              </a:rPr>
              <a:t>80 години катедра „Атомна физика“ и … 50 от тях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12"/>
          <p:cNvSpPr>
            <a:spLocks noGrp="1"/>
          </p:cNvSpPr>
          <p:nvPr>
            <p:ph idx="1"/>
          </p:nvPr>
        </p:nvSpPr>
        <p:spPr>
          <a:xfrm>
            <a:off x="838200" y="1047046"/>
            <a:ext cx="7975600" cy="8537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bg-BG" sz="2000" b="1" i="1" dirty="0" smtClean="0">
                <a:solidFill>
                  <a:srgbClr val="C00000"/>
                </a:solidFill>
              </a:rPr>
              <a:t>Ледник „Балкан“ – годишни скорости на движение</a:t>
            </a:r>
            <a:endParaRPr lang="en-US" sz="2000" b="1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1900766"/>
            <a:ext cx="5451516" cy="28378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1" y="1676400"/>
            <a:ext cx="6978649" cy="465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2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3100"/>
          </a:xfrm>
        </p:spPr>
        <p:txBody>
          <a:bodyPr>
            <a:normAutofit/>
          </a:bodyPr>
          <a:lstStyle/>
          <a:p>
            <a:pPr algn="ctr"/>
            <a:r>
              <a:rPr lang="bg-BG" sz="2400" b="1" i="1" dirty="0" smtClean="0">
                <a:solidFill>
                  <a:srgbClr val="C00000"/>
                </a:solidFill>
              </a:rPr>
              <a:t>80 години катедра „Атомна физика“ и … 50 от тях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12"/>
          <p:cNvSpPr txBox="1">
            <a:spLocks/>
          </p:cNvSpPr>
          <p:nvPr/>
        </p:nvSpPr>
        <p:spPr>
          <a:xfrm>
            <a:off x="838200" y="971905"/>
            <a:ext cx="7975600" cy="853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g-BG" sz="2000" b="1" i="1" dirty="0" smtClean="0">
                <a:solidFill>
                  <a:srgbClr val="C00000"/>
                </a:solidFill>
              </a:rPr>
              <a:t>Ледник „Балкан“ – краткосрочни вариации на скоростта</a:t>
            </a:r>
            <a:endParaRPr lang="en-US" sz="2000" b="1" i="1" dirty="0" smtClean="0">
              <a:solidFill>
                <a:srgbClr val="C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 smtClean="0">
              <a:solidFill>
                <a:srgbClr val="C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64855"/>
            <a:ext cx="6743700" cy="4495801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3"/>
          <a:srcRect l="5854" t="7308" r="7122" b="5188"/>
          <a:stretch/>
        </p:blipFill>
        <p:spPr>
          <a:xfrm>
            <a:off x="8172376" y="1664500"/>
            <a:ext cx="3549917" cy="2212136"/>
          </a:xfrm>
          <a:prstGeom prst="rect">
            <a:avLst/>
          </a:prstGeom>
          <a:ln w="0">
            <a:noFill/>
          </a:ln>
          <a:effectLst>
            <a:outerShdw blurRad="216000" rotWithShape="0">
              <a:srgbClr val="B2B2B2"/>
            </a:outerShdw>
          </a:effectLst>
        </p:spPr>
      </p:pic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660" y="4179300"/>
            <a:ext cx="3669351" cy="198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1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3100"/>
          </a:xfrm>
        </p:spPr>
        <p:txBody>
          <a:bodyPr>
            <a:normAutofit/>
          </a:bodyPr>
          <a:lstStyle/>
          <a:p>
            <a:pPr algn="ctr"/>
            <a:r>
              <a:rPr lang="bg-BG" sz="2400" b="1" i="1" dirty="0" smtClean="0">
                <a:solidFill>
                  <a:srgbClr val="C00000"/>
                </a:solidFill>
              </a:rPr>
              <a:t>80 години катедра „Атомна физика“ и … 50 от тях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12"/>
          <p:cNvSpPr txBox="1">
            <a:spLocks/>
          </p:cNvSpPr>
          <p:nvPr/>
        </p:nvSpPr>
        <p:spPr>
          <a:xfrm>
            <a:off x="838200" y="1220606"/>
            <a:ext cx="7975600" cy="853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g-BG" sz="2000" b="1" i="1" smtClean="0">
                <a:solidFill>
                  <a:srgbClr val="C00000"/>
                </a:solidFill>
              </a:rPr>
              <a:t>Българската антарктическа база днес</a:t>
            </a:r>
            <a:endParaRPr lang="en-US" sz="2000" smtClean="0">
              <a:solidFill>
                <a:srgbClr val="C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84" y="1866900"/>
            <a:ext cx="6501700" cy="4322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00" y="3599040"/>
            <a:ext cx="38862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5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3100"/>
          </a:xfrm>
        </p:spPr>
        <p:txBody>
          <a:bodyPr>
            <a:normAutofit/>
          </a:bodyPr>
          <a:lstStyle/>
          <a:p>
            <a:pPr algn="ctr"/>
            <a:r>
              <a:rPr lang="bg-BG" sz="2400" b="1" i="1" dirty="0" smtClean="0">
                <a:solidFill>
                  <a:srgbClr val="C00000"/>
                </a:solidFill>
              </a:rPr>
              <a:t>80 години катедра „Атомна физика“ и … 50 от тях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4" name="Content Placeholder 12"/>
          <p:cNvSpPr txBox="1">
            <a:spLocks/>
          </p:cNvSpPr>
          <p:nvPr/>
        </p:nvSpPr>
        <p:spPr>
          <a:xfrm>
            <a:off x="838200" y="830086"/>
            <a:ext cx="7975600" cy="853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g-BG" sz="2000" b="1" i="1" dirty="0" smtClean="0">
                <a:solidFill>
                  <a:srgbClr val="C00000"/>
                </a:solidFill>
              </a:rPr>
              <a:t>Българската антарктическа база днес</a:t>
            </a:r>
            <a:endParaRPr lang="en-US" sz="2000" dirty="0" smtClean="0">
              <a:solidFill>
                <a:srgbClr val="C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55" y="3992562"/>
            <a:ext cx="4349829" cy="24467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27" y="1442506"/>
            <a:ext cx="4104457" cy="23087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927" y="4175807"/>
            <a:ext cx="4024061" cy="22635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958" y="830086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3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3100"/>
          </a:xfrm>
        </p:spPr>
        <p:txBody>
          <a:bodyPr>
            <a:normAutofit/>
          </a:bodyPr>
          <a:lstStyle/>
          <a:p>
            <a:pPr algn="ctr"/>
            <a:r>
              <a:rPr lang="bg-BG" sz="2400" b="1" i="1" dirty="0" smtClean="0">
                <a:solidFill>
                  <a:srgbClr val="C00000"/>
                </a:solidFill>
              </a:rPr>
              <a:t>80 години катедра „Атомна физика“ и … 50 от тях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5300" y="1053255"/>
            <a:ext cx="7937500" cy="4446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Това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е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разказ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онези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неща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които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намират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място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научните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публикации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окончателните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отчети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текущите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договори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годишните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отчети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изпълнение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учебните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планове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b="1" i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Ала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те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също за важна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част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история</a:t>
            </a:r>
            <a:r>
              <a:rPr lang="bg-BG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катедрата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нейния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дух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памет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b="1" i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Затова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ми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се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иска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разкажа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тях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първата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ми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среща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катедра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„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Атомна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физика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“ в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началото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на 70-те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години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новите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приятелства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шеметния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ритъм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катедрения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живот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шантавите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идеи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искреното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любопитство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възторзите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разочарованията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експедиционн</a:t>
            </a:r>
            <a:r>
              <a:rPr lang="bg-BG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ия</a:t>
            </a:r>
            <a:r>
              <a:rPr lang="bg-BG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живот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пътя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към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Антарктида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това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се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е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променяла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Българската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антарктическа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база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през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последните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три</a:t>
            </a:r>
            <a:r>
              <a:rPr lang="en-US" b="1" i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десетилетия</a:t>
            </a:r>
            <a:endParaRPr lang="en-US" sz="1600" b="1" i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9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3100"/>
          </a:xfrm>
        </p:spPr>
        <p:txBody>
          <a:bodyPr>
            <a:normAutofit/>
          </a:bodyPr>
          <a:lstStyle/>
          <a:p>
            <a:pPr algn="ctr"/>
            <a:r>
              <a:rPr lang="bg-BG" sz="2400" b="1" i="1" dirty="0" smtClean="0">
                <a:solidFill>
                  <a:srgbClr val="C00000"/>
                </a:solidFill>
              </a:rPr>
              <a:t>80 години катедра „Атомна физика“ и … 50 от тях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4" name="Content Placeholder 12"/>
          <p:cNvSpPr txBox="1">
            <a:spLocks/>
          </p:cNvSpPr>
          <p:nvPr/>
        </p:nvSpPr>
        <p:spPr>
          <a:xfrm>
            <a:off x="838200" y="1220606"/>
            <a:ext cx="7975600" cy="853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g-BG" sz="2000" b="1" i="1" smtClean="0">
                <a:solidFill>
                  <a:srgbClr val="C00000"/>
                </a:solidFill>
              </a:rPr>
              <a:t>Какво предстои ?</a:t>
            </a:r>
            <a:endParaRPr lang="en-US" sz="2000" smtClean="0">
              <a:solidFill>
                <a:srgbClr val="C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" y="2609132"/>
            <a:ext cx="4221020" cy="21900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368" y="1196972"/>
            <a:ext cx="6755700" cy="530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4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3100"/>
          </a:xfrm>
        </p:spPr>
        <p:txBody>
          <a:bodyPr>
            <a:normAutofit/>
          </a:bodyPr>
          <a:lstStyle/>
          <a:p>
            <a:pPr algn="ctr"/>
            <a:r>
              <a:rPr lang="bg-BG" sz="2400" b="1" i="1" dirty="0" smtClean="0">
                <a:solidFill>
                  <a:srgbClr val="C00000"/>
                </a:solidFill>
              </a:rPr>
              <a:t>80 години катедра „Атомна физика“ и … 50 от тях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4" name="Content Placeholder 12"/>
          <p:cNvSpPr txBox="1">
            <a:spLocks/>
          </p:cNvSpPr>
          <p:nvPr/>
        </p:nvSpPr>
        <p:spPr>
          <a:xfrm>
            <a:off x="838200" y="1220606"/>
            <a:ext cx="7975600" cy="853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g-BG" sz="2000" b="1" i="1" smtClean="0">
                <a:solidFill>
                  <a:srgbClr val="C00000"/>
                </a:solidFill>
              </a:rPr>
              <a:t>Какво предстои ?</a:t>
            </a:r>
            <a:endParaRPr lang="en-US" sz="2000" smtClean="0">
              <a:solidFill>
                <a:srgbClr val="C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2074326"/>
            <a:ext cx="5950999" cy="3967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824" y="982917"/>
            <a:ext cx="4689601" cy="3517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632135"/>
            <a:ext cx="24892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04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3100"/>
          </a:xfrm>
        </p:spPr>
        <p:txBody>
          <a:bodyPr>
            <a:normAutofit/>
          </a:bodyPr>
          <a:lstStyle/>
          <a:p>
            <a:pPr algn="ctr"/>
            <a:r>
              <a:rPr lang="bg-BG" sz="2400" b="1" i="1" dirty="0" smtClean="0">
                <a:solidFill>
                  <a:srgbClr val="C00000"/>
                </a:solidFill>
              </a:rPr>
              <a:t>80 години катедра „Атомна физика“ и … 50 от тях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pic>
        <p:nvPicPr>
          <p:cNvPr id="4" name="3 Days Pitch Crop A_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66700" y="-207169"/>
            <a:ext cx="12560300" cy="7065169"/>
          </a:xfrm>
        </p:spPr>
      </p:pic>
    </p:spTree>
    <p:extLst>
      <p:ext uri="{BB962C8B-B14F-4D97-AF65-F5344CB8AC3E}">
        <p14:creationId xmlns:p14="http://schemas.microsoft.com/office/powerpoint/2010/main" val="43828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3100"/>
          </a:xfrm>
        </p:spPr>
        <p:txBody>
          <a:bodyPr>
            <a:normAutofit/>
          </a:bodyPr>
          <a:lstStyle/>
          <a:p>
            <a:pPr algn="ctr"/>
            <a:r>
              <a:rPr lang="bg-BG" sz="2400" b="1" i="1" dirty="0" smtClean="0">
                <a:solidFill>
                  <a:srgbClr val="C00000"/>
                </a:solidFill>
              </a:rPr>
              <a:t>80 години катедра „Атомна физика“ и … 50 от тях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799" y="-1473199"/>
            <a:ext cx="12650258" cy="9487693"/>
          </a:xfrm>
        </p:spPr>
      </p:pic>
    </p:spTree>
    <p:extLst>
      <p:ext uri="{BB962C8B-B14F-4D97-AF65-F5344CB8AC3E}">
        <p14:creationId xmlns:p14="http://schemas.microsoft.com/office/powerpoint/2010/main" val="290561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3100"/>
          </a:xfrm>
        </p:spPr>
        <p:txBody>
          <a:bodyPr>
            <a:normAutofit/>
          </a:bodyPr>
          <a:lstStyle/>
          <a:p>
            <a:pPr algn="ctr"/>
            <a:r>
              <a:rPr lang="bg-BG" sz="2400" b="1" i="1" dirty="0" smtClean="0">
                <a:solidFill>
                  <a:srgbClr val="C00000"/>
                </a:solidFill>
              </a:rPr>
              <a:t>80 години катедра „Атомна физика“ и … 50 от тях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300"/>
            <a:ext cx="12491922" cy="8305800"/>
          </a:xfrm>
        </p:spPr>
      </p:pic>
    </p:spTree>
    <p:extLst>
      <p:ext uri="{BB962C8B-B14F-4D97-AF65-F5344CB8AC3E}">
        <p14:creationId xmlns:p14="http://schemas.microsoft.com/office/powerpoint/2010/main" val="287450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3100"/>
          </a:xfrm>
        </p:spPr>
        <p:txBody>
          <a:bodyPr>
            <a:normAutofit/>
          </a:bodyPr>
          <a:lstStyle/>
          <a:p>
            <a:pPr algn="ctr"/>
            <a:r>
              <a:rPr lang="bg-BG" sz="2400" b="1" i="1" dirty="0" smtClean="0">
                <a:solidFill>
                  <a:srgbClr val="C00000"/>
                </a:solidFill>
              </a:rPr>
              <a:t>80 години катедра „Атомна физика“ и … 50 от тях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00" y="-1562100"/>
            <a:ext cx="12792208" cy="8525401"/>
          </a:xfrm>
        </p:spPr>
      </p:pic>
    </p:spTree>
    <p:extLst>
      <p:ext uri="{BB962C8B-B14F-4D97-AF65-F5344CB8AC3E}">
        <p14:creationId xmlns:p14="http://schemas.microsoft.com/office/powerpoint/2010/main" val="421715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3100"/>
          </a:xfrm>
        </p:spPr>
        <p:txBody>
          <a:bodyPr>
            <a:normAutofit/>
          </a:bodyPr>
          <a:lstStyle/>
          <a:p>
            <a:pPr algn="ctr"/>
            <a:r>
              <a:rPr lang="bg-BG" sz="2400" b="1" i="1" dirty="0" smtClean="0">
                <a:solidFill>
                  <a:srgbClr val="C00000"/>
                </a:solidFill>
              </a:rPr>
              <a:t>80 години катедра „Атомна физика“ и … 50 от тях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bg-BG" sz="1800" i="1" dirty="0">
                <a:solidFill>
                  <a:srgbClr val="FF0000"/>
                </a:solidFill>
              </a:rPr>
              <a:t>Източници</a:t>
            </a:r>
            <a:r>
              <a:rPr lang="bg-BG" sz="1800" i="1" dirty="0" smtClean="0">
                <a:solidFill>
                  <a:srgbClr val="FF0000"/>
                </a:solidFill>
              </a:rPr>
              <a:t>:</a:t>
            </a:r>
            <a:endParaRPr lang="en-US" sz="1800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800" i="1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bg-BG" sz="1800" i="1" dirty="0">
                <a:solidFill>
                  <a:srgbClr val="FF0000"/>
                </a:solidFill>
              </a:rPr>
              <a:t>П. Сапунджиев - фотоархив</a:t>
            </a:r>
            <a:br>
              <a:rPr lang="bg-BG" sz="1800" i="1" dirty="0">
                <a:solidFill>
                  <a:srgbClr val="FF0000"/>
                </a:solidFill>
              </a:rPr>
            </a:br>
            <a:r>
              <a:rPr lang="bg-BG" sz="1800" i="1" dirty="0">
                <a:solidFill>
                  <a:srgbClr val="FF0000"/>
                </a:solidFill>
              </a:rPr>
              <a:t>Г. Георгиева - фотоархив</a:t>
            </a:r>
            <a:endParaRPr lang="en-US" sz="1800" i="1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bg-BG" sz="1800" i="1" dirty="0">
                <a:solidFill>
                  <a:srgbClr val="FF0000"/>
                </a:solidFill>
              </a:rPr>
              <a:t>А. Вълчев - фотоархив</a:t>
            </a:r>
            <a:br>
              <a:rPr lang="bg-BG" sz="1800" i="1" dirty="0">
                <a:solidFill>
                  <a:srgbClr val="FF0000"/>
                </a:solidFill>
              </a:rPr>
            </a:br>
            <a:r>
              <a:rPr lang="bg-BG" sz="1800" i="1" dirty="0">
                <a:solidFill>
                  <a:srgbClr val="FF0000"/>
                </a:solidFill>
              </a:rPr>
              <a:t>В. </a:t>
            </a:r>
            <a:r>
              <a:rPr lang="bg-BG" sz="1800" i="1" dirty="0" err="1">
                <a:solidFill>
                  <a:srgbClr val="FF0000"/>
                </a:solidFill>
              </a:rPr>
              <a:t>Гурев</a:t>
            </a:r>
            <a:r>
              <a:rPr lang="bg-BG" sz="1800" i="1" dirty="0">
                <a:solidFill>
                  <a:srgbClr val="FF0000"/>
                </a:solidFill>
              </a:rPr>
              <a:t> – фотоархив - фотоархив</a:t>
            </a:r>
            <a:br>
              <a:rPr lang="bg-BG" sz="1800" i="1" dirty="0">
                <a:solidFill>
                  <a:srgbClr val="FF0000"/>
                </a:solidFill>
              </a:rPr>
            </a:br>
            <a:r>
              <a:rPr lang="bg-BG" sz="1800" i="1" dirty="0">
                <a:solidFill>
                  <a:srgbClr val="FF0000"/>
                </a:solidFill>
              </a:rPr>
              <a:t>Български </a:t>
            </a:r>
            <a:r>
              <a:rPr lang="bg-BG" sz="1800" i="1" dirty="0" err="1">
                <a:solidFill>
                  <a:srgbClr val="FF0000"/>
                </a:solidFill>
              </a:rPr>
              <a:t>Антарктичеси</a:t>
            </a:r>
            <a:r>
              <a:rPr lang="bg-BG" sz="1800" i="1" dirty="0">
                <a:solidFill>
                  <a:srgbClr val="FF0000"/>
                </a:solidFill>
              </a:rPr>
              <a:t> институт - фотоархив</a:t>
            </a:r>
            <a:br>
              <a:rPr lang="bg-BG" sz="1800" i="1" dirty="0">
                <a:solidFill>
                  <a:srgbClr val="FF0000"/>
                </a:solidFill>
              </a:rPr>
            </a:br>
            <a:r>
              <a:rPr lang="bg-BG" sz="1800" i="1" dirty="0">
                <a:solidFill>
                  <a:srgbClr val="FF0000"/>
                </a:solidFill>
              </a:rPr>
              <a:t>катедра Атомна физика - фотоархив</a:t>
            </a:r>
            <a:br>
              <a:rPr lang="bg-BG" sz="1800" i="1" dirty="0">
                <a:solidFill>
                  <a:srgbClr val="FF0000"/>
                </a:solidFill>
              </a:rPr>
            </a:br>
            <a:r>
              <a:rPr lang="bg-BG" sz="1800" i="1" dirty="0">
                <a:solidFill>
                  <a:srgbClr val="FF0000"/>
                </a:solidFill>
              </a:rPr>
              <a:t>К. </a:t>
            </a:r>
            <a:r>
              <a:rPr lang="bg-BG" sz="1800" i="1" dirty="0" err="1">
                <a:solidFill>
                  <a:srgbClr val="FF0000"/>
                </a:solidFill>
              </a:rPr>
              <a:t>Велковски</a:t>
            </a:r>
            <a:r>
              <a:rPr lang="bg-BG" sz="1800" i="1" dirty="0">
                <a:solidFill>
                  <a:srgbClr val="FF0000"/>
                </a:solidFill>
              </a:rPr>
              <a:t> </a:t>
            </a:r>
            <a:r>
              <a:rPr lang="en-US" sz="1800" i="1" dirty="0">
                <a:solidFill>
                  <a:srgbClr val="FF0000"/>
                </a:solidFill>
              </a:rPr>
              <a:t>(</a:t>
            </a:r>
            <a:r>
              <a:rPr lang="bg-BG" sz="1800" i="1" dirty="0">
                <a:solidFill>
                  <a:srgbClr val="FF0000"/>
                </a:solidFill>
              </a:rPr>
              <a:t>лично съобщение</a:t>
            </a:r>
            <a:r>
              <a:rPr lang="en-US" sz="1800" i="1" dirty="0">
                <a:solidFill>
                  <a:srgbClr val="FF0000"/>
                </a:solidFill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bg-BG" sz="1800" i="1" dirty="0" err="1">
                <a:solidFill>
                  <a:srgbClr val="FF0000"/>
                </a:solidFill>
              </a:rPr>
              <a:t>Macheret</a:t>
            </a:r>
            <a:r>
              <a:rPr lang="bg-BG" sz="1800" i="1" dirty="0">
                <a:solidFill>
                  <a:srgbClr val="FF0000"/>
                </a:solidFill>
              </a:rPr>
              <a:t>, </a:t>
            </a:r>
            <a:r>
              <a:rPr lang="bg-BG" sz="1800" i="1" dirty="0" err="1">
                <a:solidFill>
                  <a:srgbClr val="FF0000"/>
                </a:solidFill>
              </a:rPr>
              <a:t>Yu</a:t>
            </a:r>
            <a:r>
              <a:rPr lang="bg-BG" sz="1800" i="1" dirty="0">
                <a:solidFill>
                  <a:srgbClr val="FF0000"/>
                </a:solidFill>
              </a:rPr>
              <a:t>. </a:t>
            </a:r>
            <a:r>
              <a:rPr lang="bg-BG" sz="1800" i="1" dirty="0" err="1">
                <a:solidFill>
                  <a:srgbClr val="FF0000"/>
                </a:solidFill>
              </a:rPr>
              <a:t>Ya</a:t>
            </a:r>
            <a:r>
              <a:rPr lang="bg-BG" sz="1800" i="1" dirty="0">
                <a:solidFill>
                  <a:srgbClr val="FF0000"/>
                </a:solidFill>
              </a:rPr>
              <a:t>., </a:t>
            </a:r>
            <a:r>
              <a:rPr lang="bg-BG" sz="1800" i="1" dirty="0" err="1">
                <a:solidFill>
                  <a:srgbClr val="FF0000"/>
                </a:solidFill>
              </a:rPr>
              <a:t>et</a:t>
            </a:r>
            <a:r>
              <a:rPr lang="bg-BG" sz="1800" i="1" dirty="0">
                <a:solidFill>
                  <a:srgbClr val="FF0000"/>
                </a:solidFill>
              </a:rPr>
              <a:t> </a:t>
            </a:r>
            <a:r>
              <a:rPr lang="bg-BG" sz="1800" i="1" dirty="0" err="1">
                <a:solidFill>
                  <a:srgbClr val="FF0000"/>
                </a:solidFill>
              </a:rPr>
              <a:t>al</a:t>
            </a:r>
            <a:r>
              <a:rPr lang="bg-BG" sz="1800" i="1" dirty="0">
                <a:solidFill>
                  <a:srgbClr val="FF0000"/>
                </a:solidFill>
              </a:rPr>
              <a:t>. “</a:t>
            </a:r>
            <a:r>
              <a:rPr lang="bg-BG" sz="1800" i="1" dirty="0" err="1">
                <a:solidFill>
                  <a:srgbClr val="FF0000"/>
                </a:solidFill>
              </a:rPr>
              <a:t>Ice</a:t>
            </a:r>
            <a:r>
              <a:rPr lang="bg-BG" sz="1800" i="1" dirty="0">
                <a:solidFill>
                  <a:srgbClr val="FF0000"/>
                </a:solidFill>
              </a:rPr>
              <a:t> </a:t>
            </a:r>
            <a:r>
              <a:rPr lang="bg-BG" sz="1800" i="1" dirty="0" err="1">
                <a:solidFill>
                  <a:srgbClr val="FF0000"/>
                </a:solidFill>
              </a:rPr>
              <a:t>Thickness</a:t>
            </a:r>
            <a:r>
              <a:rPr lang="bg-BG" sz="1800" i="1" dirty="0">
                <a:solidFill>
                  <a:srgbClr val="FF0000"/>
                </a:solidFill>
              </a:rPr>
              <a:t>, </a:t>
            </a:r>
            <a:r>
              <a:rPr lang="bg-BG" sz="1800" i="1" dirty="0" err="1">
                <a:solidFill>
                  <a:srgbClr val="FF0000"/>
                </a:solidFill>
              </a:rPr>
              <a:t>Internal</a:t>
            </a:r>
            <a:r>
              <a:rPr lang="bg-BG" sz="1800" i="1" dirty="0">
                <a:solidFill>
                  <a:srgbClr val="FF0000"/>
                </a:solidFill>
              </a:rPr>
              <a:t> Structure </a:t>
            </a:r>
            <a:r>
              <a:rPr lang="bg-BG" sz="1800" i="1" dirty="0" err="1">
                <a:solidFill>
                  <a:srgbClr val="FF0000"/>
                </a:solidFill>
              </a:rPr>
              <a:t>and</a:t>
            </a:r>
            <a:r>
              <a:rPr lang="bg-BG" sz="1800" i="1" dirty="0">
                <a:solidFill>
                  <a:srgbClr val="FF0000"/>
                </a:solidFill>
              </a:rPr>
              <a:t> </a:t>
            </a:r>
            <a:r>
              <a:rPr lang="bg-BG" sz="1800" i="1" dirty="0" err="1">
                <a:solidFill>
                  <a:srgbClr val="FF0000"/>
                </a:solidFill>
              </a:rPr>
              <a:t>Subglacial</a:t>
            </a:r>
            <a:r>
              <a:rPr lang="bg-BG" sz="1800" i="1" dirty="0">
                <a:solidFill>
                  <a:srgbClr val="FF0000"/>
                </a:solidFill>
              </a:rPr>
              <a:t> </a:t>
            </a:r>
            <a:r>
              <a:rPr lang="bg-BG" sz="1800" i="1" dirty="0" err="1">
                <a:solidFill>
                  <a:srgbClr val="FF0000"/>
                </a:solidFill>
              </a:rPr>
              <a:t>Topography</a:t>
            </a:r>
            <a:r>
              <a:rPr lang="bg-BG" sz="1800" i="1" dirty="0">
                <a:solidFill>
                  <a:srgbClr val="FF0000"/>
                </a:solidFill>
              </a:rPr>
              <a:t> </a:t>
            </a:r>
            <a:r>
              <a:rPr lang="bg-BG" sz="1800" i="1" dirty="0" err="1">
                <a:solidFill>
                  <a:srgbClr val="FF0000"/>
                </a:solidFill>
              </a:rPr>
              <a:t>of</a:t>
            </a:r>
            <a:r>
              <a:rPr lang="bg-BG" sz="1800" i="1" dirty="0">
                <a:solidFill>
                  <a:srgbClr val="FF0000"/>
                </a:solidFill>
              </a:rPr>
              <a:t> </a:t>
            </a:r>
            <a:r>
              <a:rPr lang="bg-BG" sz="1800" i="1" dirty="0" err="1">
                <a:solidFill>
                  <a:srgbClr val="FF0000"/>
                </a:solidFill>
              </a:rPr>
              <a:t>Bowles</a:t>
            </a:r>
            <a:r>
              <a:rPr lang="bg-BG" sz="1800" i="1" dirty="0">
                <a:solidFill>
                  <a:srgbClr val="FF0000"/>
                </a:solidFill>
              </a:rPr>
              <a:t> </a:t>
            </a:r>
            <a:r>
              <a:rPr lang="bg-BG" sz="1800" i="1" dirty="0" err="1">
                <a:solidFill>
                  <a:srgbClr val="FF0000"/>
                </a:solidFill>
              </a:rPr>
              <a:t>Plateau</a:t>
            </a:r>
            <a:r>
              <a:rPr lang="bg-BG" sz="1800" i="1" dirty="0">
                <a:solidFill>
                  <a:srgbClr val="FF0000"/>
                </a:solidFill>
              </a:rPr>
              <a:t> </a:t>
            </a:r>
            <a:r>
              <a:rPr lang="bg-BG" sz="1800" i="1" dirty="0" err="1">
                <a:solidFill>
                  <a:srgbClr val="FF0000"/>
                </a:solidFill>
              </a:rPr>
              <a:t>Ice</a:t>
            </a:r>
            <a:r>
              <a:rPr lang="bg-BG" sz="1800" i="1" dirty="0">
                <a:solidFill>
                  <a:srgbClr val="FF0000"/>
                </a:solidFill>
              </a:rPr>
              <a:t> </a:t>
            </a:r>
            <a:r>
              <a:rPr lang="bg-BG" sz="1800" i="1" dirty="0" err="1">
                <a:solidFill>
                  <a:srgbClr val="FF0000"/>
                </a:solidFill>
              </a:rPr>
              <a:t>Cap</a:t>
            </a:r>
            <a:r>
              <a:rPr lang="bg-BG" sz="1800" i="1" dirty="0">
                <a:solidFill>
                  <a:srgbClr val="FF0000"/>
                </a:solidFill>
              </a:rPr>
              <a:t> </a:t>
            </a:r>
            <a:r>
              <a:rPr lang="bg-BG" sz="1800" i="1" dirty="0" err="1">
                <a:solidFill>
                  <a:srgbClr val="FF0000"/>
                </a:solidFill>
              </a:rPr>
              <a:t>and</a:t>
            </a:r>
            <a:r>
              <a:rPr lang="bg-BG" sz="1800" i="1" dirty="0">
                <a:solidFill>
                  <a:srgbClr val="FF0000"/>
                </a:solidFill>
              </a:rPr>
              <a:t> </a:t>
            </a:r>
            <a:r>
              <a:rPr lang="bg-BG" sz="1800" i="1" dirty="0" err="1">
                <a:solidFill>
                  <a:srgbClr val="FF0000"/>
                </a:solidFill>
              </a:rPr>
              <a:t>the</a:t>
            </a:r>
            <a:r>
              <a:rPr lang="bg-BG" sz="1800" i="1" dirty="0">
                <a:solidFill>
                  <a:srgbClr val="FF0000"/>
                </a:solidFill>
              </a:rPr>
              <a:t> </a:t>
            </a:r>
            <a:r>
              <a:rPr lang="bg-BG" sz="1800" i="1" dirty="0" err="1">
                <a:solidFill>
                  <a:srgbClr val="FF0000"/>
                </a:solidFill>
              </a:rPr>
              <a:t>Main</a:t>
            </a:r>
            <a:r>
              <a:rPr lang="bg-BG" sz="1800" i="1" dirty="0">
                <a:solidFill>
                  <a:srgbClr val="FF0000"/>
                </a:solidFill>
              </a:rPr>
              <a:t> </a:t>
            </a:r>
            <a:r>
              <a:rPr lang="bg-BG" sz="1800" i="1" dirty="0" err="1">
                <a:solidFill>
                  <a:srgbClr val="FF0000"/>
                </a:solidFill>
              </a:rPr>
              <a:t>Ice</a:t>
            </a:r>
            <a:r>
              <a:rPr lang="bg-BG" sz="1800" i="1" dirty="0">
                <a:solidFill>
                  <a:srgbClr val="FF0000"/>
                </a:solidFill>
              </a:rPr>
              <a:t> </a:t>
            </a:r>
            <a:r>
              <a:rPr lang="bg-BG" sz="1800" i="1" dirty="0" err="1">
                <a:solidFill>
                  <a:srgbClr val="FF0000"/>
                </a:solidFill>
              </a:rPr>
              <a:t>Divides</a:t>
            </a:r>
            <a:r>
              <a:rPr lang="bg-BG" sz="1800" i="1" dirty="0">
                <a:solidFill>
                  <a:srgbClr val="FF0000"/>
                </a:solidFill>
              </a:rPr>
              <a:t> </a:t>
            </a:r>
            <a:r>
              <a:rPr lang="bg-BG" sz="1800" i="1" dirty="0" err="1">
                <a:solidFill>
                  <a:srgbClr val="FF0000"/>
                </a:solidFill>
              </a:rPr>
              <a:t>of</a:t>
            </a:r>
            <a:r>
              <a:rPr lang="bg-BG" sz="1800" i="1" dirty="0">
                <a:solidFill>
                  <a:srgbClr val="FF0000"/>
                </a:solidFill>
              </a:rPr>
              <a:t> </a:t>
            </a:r>
            <a:r>
              <a:rPr lang="bg-BG" sz="1800" i="1" dirty="0" err="1">
                <a:solidFill>
                  <a:srgbClr val="FF0000"/>
                </a:solidFill>
              </a:rPr>
              <a:t>Livingston</a:t>
            </a:r>
            <a:r>
              <a:rPr lang="bg-BG" sz="1800" i="1" dirty="0">
                <a:solidFill>
                  <a:srgbClr val="FF0000"/>
                </a:solidFill>
              </a:rPr>
              <a:t> </a:t>
            </a:r>
            <a:r>
              <a:rPr lang="bg-BG" sz="1800" i="1" dirty="0" err="1">
                <a:solidFill>
                  <a:srgbClr val="FF0000"/>
                </a:solidFill>
              </a:rPr>
              <a:t>Island</a:t>
            </a:r>
            <a:r>
              <a:rPr lang="bg-BG" sz="1800" i="1" dirty="0">
                <a:solidFill>
                  <a:srgbClr val="FF0000"/>
                </a:solidFill>
              </a:rPr>
              <a:t>, </a:t>
            </a:r>
            <a:r>
              <a:rPr lang="bg-BG" sz="1800" i="1" dirty="0" err="1">
                <a:solidFill>
                  <a:srgbClr val="FF0000"/>
                </a:solidFill>
              </a:rPr>
              <a:t>Antarctica</a:t>
            </a:r>
            <a:r>
              <a:rPr lang="bg-BG" sz="1800" i="1" dirty="0">
                <a:solidFill>
                  <a:srgbClr val="FF0000"/>
                </a:solidFill>
              </a:rPr>
              <a:t>.” </a:t>
            </a:r>
            <a:r>
              <a:rPr lang="bg-BG" sz="1800" i="1" dirty="0" err="1">
                <a:solidFill>
                  <a:srgbClr val="FF0000"/>
                </a:solidFill>
              </a:rPr>
              <a:t>Annals</a:t>
            </a:r>
            <a:r>
              <a:rPr lang="bg-BG" sz="1800" i="1" dirty="0">
                <a:solidFill>
                  <a:srgbClr val="FF0000"/>
                </a:solidFill>
              </a:rPr>
              <a:t> </a:t>
            </a:r>
            <a:r>
              <a:rPr lang="bg-BG" sz="1800" i="1" dirty="0" err="1">
                <a:solidFill>
                  <a:srgbClr val="FF0000"/>
                </a:solidFill>
              </a:rPr>
              <a:t>of</a:t>
            </a:r>
            <a:r>
              <a:rPr lang="bg-BG" sz="1800" i="1" dirty="0">
                <a:solidFill>
                  <a:srgbClr val="FF0000"/>
                </a:solidFill>
              </a:rPr>
              <a:t> </a:t>
            </a:r>
            <a:r>
              <a:rPr lang="bg-BG" sz="1800" i="1" dirty="0" err="1">
                <a:solidFill>
                  <a:srgbClr val="FF0000"/>
                </a:solidFill>
              </a:rPr>
              <a:t>Glaciology</a:t>
            </a:r>
            <a:r>
              <a:rPr lang="bg-BG" sz="1800" i="1" dirty="0">
                <a:solidFill>
                  <a:srgbClr val="FF0000"/>
                </a:solidFill>
              </a:rPr>
              <a:t>, </a:t>
            </a:r>
            <a:r>
              <a:rPr lang="bg-BG" sz="1800" i="1" dirty="0" err="1">
                <a:solidFill>
                  <a:srgbClr val="FF0000"/>
                </a:solidFill>
              </a:rPr>
              <a:t>vol</a:t>
            </a:r>
            <a:r>
              <a:rPr lang="bg-BG" sz="1800" i="1" dirty="0">
                <a:solidFill>
                  <a:srgbClr val="FF0000"/>
                </a:solidFill>
              </a:rPr>
              <a:t>. 50, </a:t>
            </a:r>
            <a:r>
              <a:rPr lang="bg-BG" sz="1800" i="1" dirty="0" err="1">
                <a:solidFill>
                  <a:srgbClr val="FF0000"/>
                </a:solidFill>
              </a:rPr>
              <a:t>no</a:t>
            </a:r>
            <a:r>
              <a:rPr lang="bg-BG" sz="1800" i="1" dirty="0">
                <a:solidFill>
                  <a:srgbClr val="FF0000"/>
                </a:solidFill>
              </a:rPr>
              <a:t>. 51, 2009.</a:t>
            </a:r>
            <a:endParaRPr lang="en-US" sz="1800" i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48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3100"/>
          </a:xfrm>
        </p:spPr>
        <p:txBody>
          <a:bodyPr>
            <a:normAutofit/>
          </a:bodyPr>
          <a:lstStyle/>
          <a:p>
            <a:pPr algn="ctr"/>
            <a:r>
              <a:rPr lang="bg-BG" sz="2400" b="1" i="1" dirty="0" smtClean="0">
                <a:solidFill>
                  <a:srgbClr val="C00000"/>
                </a:solidFill>
              </a:rPr>
              <a:t>80 години катедра „Атомна физика“ и … 50 от тях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pic>
        <p:nvPicPr>
          <p:cNvPr id="11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6609" y="1442744"/>
            <a:ext cx="5085779" cy="3814333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0" y="1000125"/>
            <a:ext cx="1975926" cy="26382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4420283"/>
            <a:ext cx="3042726" cy="20313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252" y="3831779"/>
            <a:ext cx="3068647" cy="20486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07" y="866552"/>
            <a:ext cx="1870093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16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3100"/>
          </a:xfrm>
        </p:spPr>
        <p:txBody>
          <a:bodyPr>
            <a:normAutofit/>
          </a:bodyPr>
          <a:lstStyle/>
          <a:p>
            <a:pPr algn="ctr"/>
            <a:r>
              <a:rPr lang="bg-BG" sz="2400" b="1" i="1" dirty="0" smtClean="0">
                <a:solidFill>
                  <a:srgbClr val="C00000"/>
                </a:solidFill>
              </a:rPr>
              <a:t>80 години катедра „Атомна физика“ и … 50 от тях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56" y="1117600"/>
            <a:ext cx="3717798" cy="2481993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999" y="3912450"/>
            <a:ext cx="3632201" cy="24248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544" y="1150273"/>
            <a:ext cx="3668856" cy="24493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590" y="1160890"/>
            <a:ext cx="3528821" cy="23558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755" y="3917092"/>
            <a:ext cx="3625247" cy="242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1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3100"/>
          </a:xfrm>
        </p:spPr>
        <p:txBody>
          <a:bodyPr>
            <a:normAutofit/>
          </a:bodyPr>
          <a:lstStyle/>
          <a:p>
            <a:pPr algn="ctr"/>
            <a:r>
              <a:rPr lang="bg-BG" sz="2400" b="1" i="1" dirty="0" smtClean="0">
                <a:solidFill>
                  <a:srgbClr val="C00000"/>
                </a:solidFill>
              </a:rPr>
              <a:t>80 години катедра „Атомна физика“ и … 50 от тях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pic>
        <p:nvPicPr>
          <p:cNvPr id="3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53" y="965200"/>
            <a:ext cx="5403672" cy="37592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068" y="1917700"/>
            <a:ext cx="6043932" cy="445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0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3100"/>
          </a:xfrm>
        </p:spPr>
        <p:txBody>
          <a:bodyPr>
            <a:normAutofit/>
          </a:bodyPr>
          <a:lstStyle/>
          <a:p>
            <a:pPr algn="ctr"/>
            <a:r>
              <a:rPr lang="bg-BG" sz="2400" b="1" i="1" dirty="0" smtClean="0">
                <a:solidFill>
                  <a:srgbClr val="C00000"/>
                </a:solidFill>
              </a:rPr>
              <a:t>80 години катедра „Атомна физика“ и … 50 от тях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pic>
        <p:nvPicPr>
          <p:cNvPr id="3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624" y="1651000"/>
            <a:ext cx="7119776" cy="496022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197844"/>
            <a:ext cx="4673600" cy="312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5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3100"/>
          </a:xfrm>
        </p:spPr>
        <p:txBody>
          <a:bodyPr>
            <a:normAutofit/>
          </a:bodyPr>
          <a:lstStyle/>
          <a:p>
            <a:pPr algn="ctr"/>
            <a:r>
              <a:rPr lang="bg-BG" sz="2400" b="1" i="1" dirty="0" smtClean="0">
                <a:solidFill>
                  <a:srgbClr val="C00000"/>
                </a:solidFill>
              </a:rPr>
              <a:t>80 години катедра „Атомна физика“ и … 50 от тях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28" y="2240992"/>
            <a:ext cx="3294131" cy="219915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515" y="1783455"/>
            <a:ext cx="3072028" cy="46016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897" y="3528566"/>
            <a:ext cx="2231809" cy="28565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897" y="909076"/>
            <a:ext cx="3227333" cy="23835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28" y="4636892"/>
            <a:ext cx="3294131" cy="18386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9828" y="855503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bg-BG" sz="20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Директна гама-спектрометрия на природни води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bg-BG" sz="20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яз</a:t>
            </a:r>
            <a:r>
              <a:rPr lang="bg-BG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bg-BG" sz="20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Ястребино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bg-BG" sz="20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яз</a:t>
            </a:r>
            <a:r>
              <a:rPr lang="bg-BG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bg-BG" sz="20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Алино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bg-BG" sz="20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яз</a:t>
            </a:r>
            <a:r>
              <a:rPr lang="bg-BG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bg-BG" sz="20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Бели</a:t>
            </a:r>
            <a:r>
              <a:rPr lang="bg-BG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g-BG" sz="20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Искър</a:t>
            </a:r>
            <a:r>
              <a:rPr lang="bg-BG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75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3100"/>
          </a:xfrm>
        </p:spPr>
        <p:txBody>
          <a:bodyPr>
            <a:normAutofit/>
          </a:bodyPr>
          <a:lstStyle/>
          <a:p>
            <a:pPr algn="ctr"/>
            <a:r>
              <a:rPr lang="bg-BG" sz="2400" b="1" i="1" dirty="0" smtClean="0">
                <a:solidFill>
                  <a:srgbClr val="C00000"/>
                </a:solidFill>
              </a:rPr>
              <a:t>80 години катедра „Атомна физика“ и … 50 от тях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3743" y="855634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bg-BG" sz="20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Директна гама-спектрометрия на природни води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bg-BG" sz="2000" b="1" i="1" dirty="0" err="1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Тевно</a:t>
            </a:r>
            <a:r>
              <a:rPr lang="bg-BG" sz="2000" b="1" i="1" dirty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000" b="1" i="1" dirty="0" err="1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Василашко</a:t>
            </a:r>
            <a:r>
              <a:rPr lang="bg-BG" sz="2000" b="1" i="1" dirty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езеро</a:t>
            </a:r>
            <a:r>
              <a:rPr lang="bg-BG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987" y="1835804"/>
            <a:ext cx="1436667" cy="21519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64" y="1842303"/>
            <a:ext cx="3213756" cy="21454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866" y="1820875"/>
            <a:ext cx="1494791" cy="22390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987" y="4332217"/>
            <a:ext cx="3285670" cy="2088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80" y="4317289"/>
            <a:ext cx="3150040" cy="21029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337" y="4211433"/>
            <a:ext cx="3931644" cy="23146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869" y="1173134"/>
            <a:ext cx="4216112" cy="281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7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952</TotalTime>
  <Words>745</Words>
  <Application>Microsoft Office PowerPoint</Application>
  <PresentationFormat>Widescreen</PresentationFormat>
  <Paragraphs>107</Paragraphs>
  <Slides>36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Symbol</vt:lpstr>
      <vt:lpstr>Times New Roman</vt:lpstr>
      <vt:lpstr>Office Theme</vt:lpstr>
      <vt:lpstr>PowerPoint Presentation</vt:lpstr>
      <vt:lpstr>PowerPoint Presentation</vt:lpstr>
      <vt:lpstr>80 години катедра „Атомна физика“ и … 50 от тях</vt:lpstr>
      <vt:lpstr>80 години катедра „Атомна физика“ и … 50 от тях</vt:lpstr>
      <vt:lpstr>80 години катедра „Атомна физика“ и … 50 от тях</vt:lpstr>
      <vt:lpstr>80 години катедра „Атомна физика“ и … 50 от тях</vt:lpstr>
      <vt:lpstr>80 години катедра „Атомна физика“ и … 50 от тях</vt:lpstr>
      <vt:lpstr>80 години катедра „Атомна физика“ и … 50 от тях</vt:lpstr>
      <vt:lpstr>80 години катедра „Атомна физика“ и … 50 от тях</vt:lpstr>
      <vt:lpstr>80 години катедра „Атомна физика“ и … 50 от тях</vt:lpstr>
      <vt:lpstr>80 години катедра „Атомна физика“ и … 50 от тях</vt:lpstr>
      <vt:lpstr>80 години катедра „Атомна физика“ и … 50 от тях</vt:lpstr>
      <vt:lpstr>80 години катедра „Атомна физика“ и … 50 от тях</vt:lpstr>
      <vt:lpstr>80 години катедра „Атомна физика“ и … 50 от тях</vt:lpstr>
      <vt:lpstr>80 години катедра „Атомна физика“ и … 50 от тях</vt:lpstr>
      <vt:lpstr>80 години катедра „Атомна физика“ и … 50 от тях</vt:lpstr>
      <vt:lpstr>80 години катедра „Атомна физика“ и … 50 от тях</vt:lpstr>
      <vt:lpstr>80 години катедра „Атомна физика“ и … 50 от тях</vt:lpstr>
      <vt:lpstr>80 години катедра „Атомна физика“ и … 50 от тях</vt:lpstr>
      <vt:lpstr>80 години катедра „Атомна физика“ и … 50 от тях</vt:lpstr>
      <vt:lpstr>80 години катедра „Атомна физика“ и … 50 от тях</vt:lpstr>
      <vt:lpstr>80 години катедра „Атомна физика“ и … 50 от тях</vt:lpstr>
      <vt:lpstr>80 години катедра „Атомна физика“ и … 50 от тях</vt:lpstr>
      <vt:lpstr>80 години катедра „Атомна физика“ и … 50 от тях</vt:lpstr>
      <vt:lpstr>80 години катедра „Атомна физика“ и … 50 от тях</vt:lpstr>
      <vt:lpstr>80 години катедра „Атомна физика“ и … 50 от тях</vt:lpstr>
      <vt:lpstr>80 години катедра „Атомна физика“ и … 50 от тях</vt:lpstr>
      <vt:lpstr>80 години катедра „Атомна физика“ и … 50 от тях</vt:lpstr>
      <vt:lpstr>80 години катедра „Атомна физика“ и … 50 от тях</vt:lpstr>
      <vt:lpstr>80 години катедра „Атомна физика“ и … 50 от тях</vt:lpstr>
      <vt:lpstr>80 години катедра „Атомна физика“ и … 50 от тях</vt:lpstr>
      <vt:lpstr>80 години катедра „Атомна физика“ и … 50 от тях</vt:lpstr>
      <vt:lpstr>80 години катедра „Атомна физика“ и … 50 от тях</vt:lpstr>
      <vt:lpstr>80 години катедра „Атомна физика“ и … 50 от тях</vt:lpstr>
      <vt:lpstr>80 години катедра „Атомна физика“ и … 50 от тях</vt:lpstr>
      <vt:lpstr>80 години катедра „Атомна физика“ и … 50 от тях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Vasil</dc:creator>
  <cp:lastModifiedBy>Vasil</cp:lastModifiedBy>
  <cp:revision>77</cp:revision>
  <dcterms:created xsi:type="dcterms:W3CDTF">2026-04-15T06:54:17Z</dcterms:created>
  <dcterms:modified xsi:type="dcterms:W3CDTF">2026-04-17T06:36:01Z</dcterms:modified>
</cp:coreProperties>
</file>