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460" r:id="rId3"/>
    <p:sldId id="290" r:id="rId4"/>
    <p:sldId id="461" r:id="rId5"/>
    <p:sldId id="262" r:id="rId6"/>
    <p:sldId id="466" r:id="rId7"/>
    <p:sldId id="469" r:id="rId8"/>
    <p:sldId id="467" r:id="rId9"/>
    <p:sldId id="470" r:id="rId10"/>
    <p:sldId id="464" r:id="rId11"/>
    <p:sldId id="431" r:id="rId12"/>
    <p:sldId id="462" r:id="rId13"/>
    <p:sldId id="468" r:id="rId14"/>
    <p:sldId id="472" r:id="rId15"/>
    <p:sldId id="473" r:id="rId16"/>
    <p:sldId id="474" r:id="rId17"/>
    <p:sldId id="475" r:id="rId18"/>
    <p:sldId id="477" r:id="rId19"/>
    <p:sldId id="479" r:id="rId20"/>
    <p:sldId id="476" r:id="rId21"/>
    <p:sldId id="4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84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5FD482-5B72-33FD-9596-9323CF87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305A07-2DB3-27B6-E0D9-7505BA14B8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302F1-F0D4-4EB8-962C-B224CE7288A1}" type="datetimeFigureOut">
              <a:rPr lang="en-US" smtClean="0"/>
              <a:t>4/13/2026</a:t>
            </a:fld>
            <a:endParaRPr lang="en-US"/>
          </a:p>
        </p:txBody>
      </p:sp>
      <p:sp>
        <p:nvSpPr>
          <p:cNvPr id="4" name="Footer Placeholder 3">
            <a:extLst>
              <a:ext uri="{FF2B5EF4-FFF2-40B4-BE49-F238E27FC236}">
                <a16:creationId xmlns:a16="http://schemas.microsoft.com/office/drawing/2014/main" id="{83578F2E-6BBA-314A-5DDB-8DB2CE57F8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A61A30-42FA-A34F-213C-BB3271EC31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824CE9-3B2C-4DB8-892C-3229BCFD244D}" type="slidenum">
              <a:rPr lang="en-US" smtClean="0"/>
              <a:t>‹#›</a:t>
            </a:fld>
            <a:endParaRPr lang="en-US"/>
          </a:p>
        </p:txBody>
      </p:sp>
    </p:spTree>
    <p:extLst>
      <p:ext uri="{BB962C8B-B14F-4D97-AF65-F5344CB8AC3E}">
        <p14:creationId xmlns:p14="http://schemas.microsoft.com/office/powerpoint/2010/main" val="42295768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02E83-8642-4E39-8E83-1D689FE75825}" type="datetimeFigureOut">
              <a:rPr lang="en-US" smtClean="0"/>
              <a:t>4/13/2026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09194-5608-4D32-A435-487F725A4394}" type="slidenum">
              <a:rPr lang="en-US" smtClean="0"/>
              <a:t>‹#›</a:t>
            </a:fld>
            <a:endParaRPr lang="en-US"/>
          </a:p>
        </p:txBody>
      </p:sp>
    </p:spTree>
    <p:extLst>
      <p:ext uri="{BB962C8B-B14F-4D97-AF65-F5344CB8AC3E}">
        <p14:creationId xmlns:p14="http://schemas.microsoft.com/office/powerpoint/2010/main" val="36357681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0309194-5608-4D32-A435-487F725A4394}" type="slidenum">
              <a:rPr lang="en-US" smtClean="0"/>
              <a:t>1</a:t>
            </a:fld>
            <a:endParaRPr lang="en-US"/>
          </a:p>
        </p:txBody>
      </p:sp>
    </p:spTree>
    <p:extLst>
      <p:ext uri="{BB962C8B-B14F-4D97-AF65-F5344CB8AC3E}">
        <p14:creationId xmlns:p14="http://schemas.microsoft.com/office/powerpoint/2010/main" val="204912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C742D-298A-4E2C-A607-798171BCFAE1}"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257220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C742D-298A-4E2C-A607-798171BCFAE1}"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157239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C742D-298A-4E2C-A607-798171BCFAE1}"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386307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C742D-298A-4E2C-A607-798171BCFAE1}"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21491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C742D-298A-4E2C-A607-798171BCFAE1}"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354037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C742D-298A-4E2C-A607-798171BCFAE1}"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247090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C742D-298A-4E2C-A607-798171BCFAE1}"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249946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C742D-298A-4E2C-A607-798171BCFAE1}"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68887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C742D-298A-4E2C-A607-798171BCFAE1}"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177488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C742D-298A-4E2C-A607-798171BCFAE1}"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62007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C742D-298A-4E2C-A607-798171BCFAE1}"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962D7-88C3-4F4F-BEE5-4A0B69FC647A}" type="slidenum">
              <a:rPr lang="en-US" smtClean="0"/>
              <a:t>‹#›</a:t>
            </a:fld>
            <a:endParaRPr lang="en-US"/>
          </a:p>
        </p:txBody>
      </p:sp>
    </p:spTree>
    <p:extLst>
      <p:ext uri="{BB962C8B-B14F-4D97-AF65-F5344CB8AC3E}">
        <p14:creationId xmlns:p14="http://schemas.microsoft.com/office/powerpoint/2010/main" val="99444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EC742D-298A-4E2C-A607-798171BCFAE1}" type="datetimeFigureOut">
              <a:rPr lang="en-US" smtClean="0"/>
              <a:t>4/13/2026</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7962D7-88C3-4F4F-BEE5-4A0B69FC647A}" type="slidenum">
              <a:rPr lang="en-US" smtClean="0"/>
              <a:t>‹#›</a:t>
            </a:fld>
            <a:endParaRPr lang="en-US"/>
          </a:p>
        </p:txBody>
      </p:sp>
    </p:spTree>
    <p:extLst>
      <p:ext uri="{BB962C8B-B14F-4D97-AF65-F5344CB8AC3E}">
        <p14:creationId xmlns:p14="http://schemas.microsoft.com/office/powerpoint/2010/main" val="1695068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16/J.NIMA.2024.169566"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lnhb.fr/en/"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jpeg"/><Relationship Id="rId7" Type="http://schemas.openxmlformats.org/officeDocument/2006/relationships/oleObject" Target="../embeddings/oleObject2.bin"/><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katrin.kit.edu"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ADDB305-53AC-C397-3A6A-D170EEADB582}"/>
              </a:ext>
            </a:extLst>
          </p:cNvPr>
          <p:cNvSpPr>
            <a:spLocks noGrp="1" noChangeArrowheads="1"/>
          </p:cNvSpPr>
          <p:nvPr>
            <p:ph type="subTitle" idx="1"/>
          </p:nvPr>
        </p:nvSpPr>
        <p:spPr>
          <a:xfrm>
            <a:off x="5237062" y="2612157"/>
            <a:ext cx="2514786" cy="1752600"/>
          </a:xfrm>
        </p:spPr>
        <p:txBody>
          <a:bodyPr>
            <a:normAutofit fontScale="70000" lnSpcReduction="20000"/>
          </a:bodyPr>
          <a:lstStyle/>
          <a:p>
            <a:pPr algn="l"/>
            <a:r>
              <a:rPr lang="en-US" sz="4000" dirty="0">
                <a:solidFill>
                  <a:srgbClr val="000000"/>
                </a:solidFill>
                <a:latin typeface="Times New Roman" panose="02020603050405020304" pitchFamily="18" charset="0"/>
                <a:ea typeface="Calibri" panose="020F0502020204030204" pitchFamily="34" charset="0"/>
              </a:rPr>
              <a:t>V. Rusanov</a:t>
            </a:r>
          </a:p>
          <a:p>
            <a:pPr algn="l"/>
            <a:r>
              <a:rPr lang="en-US" sz="4000" dirty="0">
                <a:solidFill>
                  <a:srgbClr val="000000"/>
                </a:solidFill>
                <a:latin typeface="Times New Roman" panose="02020603050405020304" pitchFamily="18" charset="0"/>
                <a:ea typeface="Calibri" panose="020F0502020204030204" pitchFamily="34" charset="0"/>
              </a:rPr>
              <a:t>B. </a:t>
            </a:r>
            <a:r>
              <a:rPr lang="en-US" sz="4000" dirty="0" err="1">
                <a:solidFill>
                  <a:srgbClr val="000000"/>
                </a:solidFill>
                <a:latin typeface="Times New Roman" panose="02020603050405020304" pitchFamily="18" charset="0"/>
                <a:ea typeface="Calibri" panose="020F0502020204030204" pitchFamily="34" charset="0"/>
              </a:rPr>
              <a:t>Bonchev</a:t>
            </a:r>
            <a:endParaRPr lang="en-US" sz="4000" dirty="0">
              <a:solidFill>
                <a:srgbClr val="000000"/>
              </a:solidFill>
              <a:latin typeface="Times New Roman" panose="02020603050405020304" pitchFamily="18" charset="0"/>
              <a:ea typeface="Calibri" panose="020F0502020204030204" pitchFamily="34" charset="0"/>
            </a:endParaRPr>
          </a:p>
          <a:p>
            <a:pPr algn="l"/>
            <a:r>
              <a:rPr lang="en-US" sz="4000" dirty="0">
                <a:solidFill>
                  <a:srgbClr val="000000"/>
                </a:solidFill>
                <a:latin typeface="Times New Roman" panose="02020603050405020304" pitchFamily="18" charset="0"/>
                <a:ea typeface="Calibri" panose="020F0502020204030204" pitchFamily="34" charset="0"/>
              </a:rPr>
              <a:t>V. </a:t>
            </a:r>
            <a:r>
              <a:rPr lang="en-US" sz="4000" dirty="0" err="1">
                <a:solidFill>
                  <a:srgbClr val="000000"/>
                </a:solidFill>
                <a:latin typeface="Times New Roman" panose="02020603050405020304" pitchFamily="18" charset="0"/>
                <a:ea typeface="Calibri" panose="020F0502020204030204" pitchFamily="34" charset="0"/>
              </a:rPr>
              <a:t>Kozhuharov</a:t>
            </a:r>
            <a:endParaRPr lang="bg-BG" sz="4000" dirty="0">
              <a:solidFill>
                <a:srgbClr val="000000"/>
              </a:solidFill>
              <a:latin typeface="Times New Roman" panose="02020603050405020304" pitchFamily="18" charset="0"/>
              <a:ea typeface="Calibri" panose="020F0502020204030204" pitchFamily="34" charset="0"/>
            </a:endParaRPr>
          </a:p>
          <a:p>
            <a:pPr algn="l"/>
            <a:r>
              <a:rPr lang="en-US" sz="4000" dirty="0">
                <a:solidFill>
                  <a:srgbClr val="000000"/>
                </a:solidFill>
                <a:latin typeface="Times New Roman" panose="02020603050405020304" pitchFamily="18" charset="0"/>
                <a:ea typeface="Calibri" panose="020F0502020204030204" pitchFamily="34" charset="0"/>
              </a:rPr>
              <a:t>D. Tonev</a:t>
            </a:r>
            <a:endParaRPr lang="bg-BG" altLang="en-US" sz="4000" dirty="0">
              <a:latin typeface="Times New Roman" panose="02020603050405020304" pitchFamily="18" charset="0"/>
              <a:cs typeface="Times New Roman" panose="02020603050405020304" pitchFamily="18" charset="0"/>
            </a:endParaRPr>
          </a:p>
        </p:txBody>
      </p:sp>
      <p:sp>
        <p:nvSpPr>
          <p:cNvPr id="7173" name="Text Box 6">
            <a:extLst>
              <a:ext uri="{FF2B5EF4-FFF2-40B4-BE49-F238E27FC236}">
                <a16:creationId xmlns:a16="http://schemas.microsoft.com/office/drawing/2014/main" id="{35705095-4F09-4B10-8932-8E76844CA899}"/>
              </a:ext>
            </a:extLst>
          </p:cNvPr>
          <p:cNvSpPr txBox="1">
            <a:spLocks noChangeArrowheads="1"/>
          </p:cNvSpPr>
          <p:nvPr/>
        </p:nvSpPr>
        <p:spPr bwMode="auto">
          <a:xfrm>
            <a:off x="3923506" y="5570557"/>
            <a:ext cx="1296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bg-BG" altLang="en-US" sz="1600" dirty="0"/>
              <a:t>София</a:t>
            </a:r>
          </a:p>
          <a:p>
            <a:pPr algn="ctr" eaLnBrk="1" hangingPunct="1"/>
            <a:r>
              <a:rPr lang="bg-BG" altLang="en-US" sz="1600" dirty="0"/>
              <a:t>20</a:t>
            </a:r>
            <a:r>
              <a:rPr lang="en-US" altLang="en-US" sz="1600" dirty="0"/>
              <a:t>26</a:t>
            </a:r>
          </a:p>
        </p:txBody>
      </p:sp>
      <p:sp>
        <p:nvSpPr>
          <p:cNvPr id="7176" name="AutoShape 10" descr="https://www.bas.bg/wp-content/uploads/2017/12/%D0%9B%D0%BE%D0%B3%D0%BE-%D0%BD%D0%B0-%D0%98%D0%AF%D0%98%D0%AF%D0%95-300x217.jpg">
            <a:extLst>
              <a:ext uri="{FF2B5EF4-FFF2-40B4-BE49-F238E27FC236}">
                <a16:creationId xmlns:a16="http://schemas.microsoft.com/office/drawing/2014/main" id="{EE7CAAE8-FAEE-78B0-B38A-E6D6FD63F95C}"/>
              </a:ext>
            </a:extLst>
          </p:cNvPr>
          <p:cNvSpPr>
            <a:spLocks noChangeAspect="1" noChangeArrowheads="1"/>
          </p:cNvSpPr>
          <p:nvPr/>
        </p:nvSpPr>
        <p:spPr bwMode="auto">
          <a:xfrm>
            <a:off x="57150" y="-990600"/>
            <a:ext cx="28575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77" name="AutoShape 12" descr="https://www.bas.bg/wp-content/uploads/2017/12/%D0%9B%D0%BE%D0%B3%D0%BE-%D0%BD%D0%B0-%D0%98%D0%AF%D0%98%D0%AF%D0%95-300x217.jpg">
            <a:extLst>
              <a:ext uri="{FF2B5EF4-FFF2-40B4-BE49-F238E27FC236}">
                <a16:creationId xmlns:a16="http://schemas.microsoft.com/office/drawing/2014/main" id="{A83A6F3C-7A43-9834-ED5D-243AD4462C2C}"/>
              </a:ext>
            </a:extLst>
          </p:cNvPr>
          <p:cNvSpPr>
            <a:spLocks noChangeAspect="1" noChangeArrowheads="1"/>
          </p:cNvSpPr>
          <p:nvPr/>
        </p:nvSpPr>
        <p:spPr bwMode="auto">
          <a:xfrm>
            <a:off x="571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78" name="AutoShape 14" descr="https://www.bas.bg/wp-content/uploads/2017/12/%D0%9B%D0%BE%D0%B3%D0%BE-%D0%BD%D0%B0-%D0%98%D0%AF%D0%98%D0%AF%D0%95-300x217.jpg">
            <a:extLst>
              <a:ext uri="{FF2B5EF4-FFF2-40B4-BE49-F238E27FC236}">
                <a16:creationId xmlns:a16="http://schemas.microsoft.com/office/drawing/2014/main" id="{23463932-2EE7-5BA2-EE7A-BEC41E9A8319}"/>
              </a:ext>
            </a:extLst>
          </p:cNvPr>
          <p:cNvSpPr>
            <a:spLocks noChangeAspect="1" noChangeArrowheads="1"/>
          </p:cNvSpPr>
          <p:nvPr/>
        </p:nvSpPr>
        <p:spPr bwMode="auto">
          <a:xfrm>
            <a:off x="209551"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79" name="AutoShape 16" descr="https://www.bas.bg/wp-content/uploads/2017/12/%D0%9B%D0%BE%D0%B3%D0%BE-%D0%BD%D0%B0-%D0%98%D0%AF%D0%98%D0%AF%D0%95-300x217.jpg">
            <a:extLst>
              <a:ext uri="{FF2B5EF4-FFF2-40B4-BE49-F238E27FC236}">
                <a16:creationId xmlns:a16="http://schemas.microsoft.com/office/drawing/2014/main" id="{D89327D6-AB7A-F1F8-5DAF-E3135980BF9E}"/>
              </a:ext>
            </a:extLst>
          </p:cNvPr>
          <p:cNvSpPr>
            <a:spLocks noChangeAspect="1" noChangeArrowheads="1"/>
          </p:cNvSpPr>
          <p:nvPr/>
        </p:nvSpPr>
        <p:spPr bwMode="auto">
          <a:xfrm>
            <a:off x="361951"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80" name="AutoShape 18" descr="https://www.bas.bg/wp-content/uploads/2017/12/%D0%9B%D0%BE%D0%B3%D0%BE-%D0%BD%D0%B0-%D0%98%D0%AF%D0%98%D0%AF%D0%95-300x217.jpg">
            <a:extLst>
              <a:ext uri="{FF2B5EF4-FFF2-40B4-BE49-F238E27FC236}">
                <a16:creationId xmlns:a16="http://schemas.microsoft.com/office/drawing/2014/main" id="{EA225120-6C95-1DD7-2E79-14ADD23F113B}"/>
              </a:ext>
            </a:extLst>
          </p:cNvPr>
          <p:cNvSpPr>
            <a:spLocks noChangeAspect="1" noChangeArrowheads="1"/>
          </p:cNvSpPr>
          <p:nvPr/>
        </p:nvSpPr>
        <p:spPr bwMode="auto">
          <a:xfrm>
            <a:off x="514351"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81" name="AutoShape 20" descr="https://www.bas.bg/wp-content/uploads/2017/12/%D0%9B%D0%BE%D0%B3%D0%BE-%D0%BD%D0%B0-%D0%98%D0%AF%D0%98%D0%AF%D0%95-300x217.jpg">
            <a:extLst>
              <a:ext uri="{FF2B5EF4-FFF2-40B4-BE49-F238E27FC236}">
                <a16:creationId xmlns:a16="http://schemas.microsoft.com/office/drawing/2014/main" id="{3811EEBE-C1DD-60ED-EF8B-A55FF53E1945}"/>
              </a:ext>
            </a:extLst>
          </p:cNvPr>
          <p:cNvSpPr>
            <a:spLocks noChangeAspect="1" noChangeArrowheads="1"/>
          </p:cNvSpPr>
          <p:nvPr/>
        </p:nvSpPr>
        <p:spPr bwMode="auto">
          <a:xfrm>
            <a:off x="666751" y="473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82" name="AutoShape 22" descr="https://www.bas.bg/wp-content/uploads/2017/12/%D0%9B%D0%BE%D0%B3%D0%BE-%D0%BD%D0%B0-%D0%98%D0%AF%D0%98%D0%AF%D0%95-300x217.jpg">
            <a:extLst>
              <a:ext uri="{FF2B5EF4-FFF2-40B4-BE49-F238E27FC236}">
                <a16:creationId xmlns:a16="http://schemas.microsoft.com/office/drawing/2014/main" id="{D29B9E3C-D106-4E8A-5C02-B54ABD1FF674}"/>
              </a:ext>
            </a:extLst>
          </p:cNvPr>
          <p:cNvSpPr>
            <a:spLocks noChangeAspect="1" noChangeArrowheads="1"/>
          </p:cNvSpPr>
          <p:nvPr/>
        </p:nvSpPr>
        <p:spPr bwMode="auto">
          <a:xfrm>
            <a:off x="819151" y="625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sp>
        <p:nvSpPr>
          <p:cNvPr id="7183" name="AutoShape 24" descr="&amp;Vcy;&amp;icy;&amp;zhcy;&amp;tcy;&amp;iecy; &amp;ocy;&amp;rcy;&amp;icy;&amp;gcy;&amp;icy;&amp;ncy;&amp;acy;&amp;lcy;&amp;ncy;&amp;ocy;&amp;tcy;&amp;ocy; &amp;icy;&amp;zcy;&amp;ocy;&amp;bcy;&amp;rcy;&amp;acy;&amp;zhcy;&amp;iecy;&amp;ncy;&amp;icy;&amp;iecy;">
            <a:extLst>
              <a:ext uri="{FF2B5EF4-FFF2-40B4-BE49-F238E27FC236}">
                <a16:creationId xmlns:a16="http://schemas.microsoft.com/office/drawing/2014/main" id="{5343C00B-59B9-C1D1-5196-B25710ED11E7}"/>
              </a:ext>
            </a:extLst>
          </p:cNvPr>
          <p:cNvSpPr>
            <a:spLocks noChangeAspect="1" noChangeArrowheads="1"/>
          </p:cNvSpPr>
          <p:nvPr/>
        </p:nvSpPr>
        <p:spPr bwMode="auto">
          <a:xfrm>
            <a:off x="2422532" y="981076"/>
            <a:ext cx="1069975"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p>
        </p:txBody>
      </p:sp>
      <p:grpSp>
        <p:nvGrpSpPr>
          <p:cNvPr id="4" name="Group 3">
            <a:extLst>
              <a:ext uri="{FF2B5EF4-FFF2-40B4-BE49-F238E27FC236}">
                <a16:creationId xmlns:a16="http://schemas.microsoft.com/office/drawing/2014/main" id="{C6B1049E-4318-3CAC-919F-72AE56384A4D}"/>
              </a:ext>
            </a:extLst>
          </p:cNvPr>
          <p:cNvGrpSpPr/>
          <p:nvPr/>
        </p:nvGrpSpPr>
        <p:grpSpPr>
          <a:xfrm>
            <a:off x="1064778" y="232276"/>
            <a:ext cx="6924669" cy="649288"/>
            <a:chOff x="1064778" y="232276"/>
            <a:chExt cx="6924669" cy="649288"/>
          </a:xfrm>
        </p:grpSpPr>
        <p:pic>
          <p:nvPicPr>
            <p:cNvPr id="7184" name="Picture 7">
              <a:extLst>
                <a:ext uri="{FF2B5EF4-FFF2-40B4-BE49-F238E27FC236}">
                  <a16:creationId xmlns:a16="http://schemas.microsoft.com/office/drawing/2014/main" id="{1285473A-D287-D6C4-FC9B-68C1F710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Текстово поле 3">
              <a:extLst>
                <a:ext uri="{FF2B5EF4-FFF2-40B4-BE49-F238E27FC236}">
                  <a16:creationId xmlns:a16="http://schemas.microsoft.com/office/drawing/2014/main" id="{71D8DA81-9E51-93AF-A3C6-0E2F01E49505}"/>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grpSp>
        <p:nvGrpSpPr>
          <p:cNvPr id="3" name="Group 2">
            <a:extLst>
              <a:ext uri="{FF2B5EF4-FFF2-40B4-BE49-F238E27FC236}">
                <a16:creationId xmlns:a16="http://schemas.microsoft.com/office/drawing/2014/main" id="{FB978200-A911-0068-6ECC-0E92B1392EA7}"/>
              </a:ext>
            </a:extLst>
          </p:cNvPr>
          <p:cNvGrpSpPr/>
          <p:nvPr/>
        </p:nvGrpSpPr>
        <p:grpSpPr>
          <a:xfrm>
            <a:off x="4579471" y="2630335"/>
            <a:ext cx="609633" cy="1551657"/>
            <a:chOff x="3137928" y="2639633"/>
            <a:chExt cx="609633" cy="1551657"/>
          </a:xfrm>
        </p:grpSpPr>
        <p:pic>
          <p:nvPicPr>
            <p:cNvPr id="5" name="Picture 7" descr="Uni_Sofia_transparent">
              <a:extLst>
                <a:ext uri="{FF2B5EF4-FFF2-40B4-BE49-F238E27FC236}">
                  <a16:creationId xmlns:a16="http://schemas.microsoft.com/office/drawing/2014/main" id="{2D777B9C-CCA9-BBE5-DB07-4A7628842F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3673" y="3371257"/>
              <a:ext cx="384804" cy="4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953D6C8F-0883-ED87-507B-99C0E261E6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8477" y="2639633"/>
              <a:ext cx="573427" cy="3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FC60E8B6-6357-3FD1-B39A-E741534760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7928" y="3045517"/>
              <a:ext cx="573427" cy="3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B1CB320-4595-D369-E0E3-FE80F9B365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4134" y="3887493"/>
              <a:ext cx="573427" cy="3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FB84BD31-DB40-DA04-9AF8-73E39D0544CE}"/>
              </a:ext>
            </a:extLst>
          </p:cNvPr>
          <p:cNvSpPr txBox="1"/>
          <p:nvPr/>
        </p:nvSpPr>
        <p:spPr>
          <a:xfrm>
            <a:off x="168871" y="1287443"/>
            <a:ext cx="8975129" cy="954107"/>
          </a:xfrm>
          <a:prstGeom prst="rect">
            <a:avLst/>
          </a:prstGeom>
          <a:noFill/>
        </p:spPr>
        <p:txBody>
          <a:bodyPr wrap="square" rtlCol="0">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Discussion about a new possible experiment for detection of resonance Mössbauer electron neutrinos</a:t>
            </a:r>
            <a:endParaRPr lang="en-US" sz="2800" dirty="0"/>
          </a:p>
        </p:txBody>
      </p:sp>
      <p:sp>
        <p:nvSpPr>
          <p:cNvPr id="14" name="TextBox 13">
            <a:extLst>
              <a:ext uri="{FF2B5EF4-FFF2-40B4-BE49-F238E27FC236}">
                <a16:creationId xmlns:a16="http://schemas.microsoft.com/office/drawing/2014/main" id="{46E09A5F-5CA4-BD04-8B24-D5AB16E77604}"/>
              </a:ext>
            </a:extLst>
          </p:cNvPr>
          <p:cNvSpPr txBox="1"/>
          <p:nvPr/>
        </p:nvSpPr>
        <p:spPr>
          <a:xfrm>
            <a:off x="415494" y="4609642"/>
            <a:ext cx="8562315" cy="716030"/>
          </a:xfrm>
          <a:prstGeom prst="rect">
            <a:avLst/>
          </a:prstGeom>
          <a:noFill/>
        </p:spPr>
        <p:txBody>
          <a:bodyPr wrap="square">
            <a:spAutoFit/>
          </a:bodyPr>
          <a:lstStyle/>
          <a:p>
            <a:pPr>
              <a:lnSpc>
                <a:spcPct val="115000"/>
              </a:lnSpc>
              <a:spcBef>
                <a:spcPts val="600"/>
              </a:spcBef>
              <a:spcAft>
                <a:spcPts val="100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Rusanov, V.,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Bonchev</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Kozhuharov</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V., &amp;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Tonev</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D. (2024). Discussion about a new possible experiment for detection of resonance Mössbauer electron neutrinos.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Nuclear Instruments and Methods in Physics Research Section A: Accelerators, Spectrometers, Detectors and Associated Equipment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ea typeface="Times New Roman" panose="02020603050405020304" pitchFamily="18" charset="0"/>
                <a:cs typeface="Times New Roman" panose="02020603050405020304" pitchFamily="18" charset="0"/>
              </a:rPr>
              <a:t>1065</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169566. </a:t>
            </a:r>
            <a:r>
              <a:rPr lang="en-US"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t>https://doi.org/10.1016/J.NIMA.2024.169566</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5FC6407-E4FB-FD14-56B7-F8E5418DF1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829" y="2340361"/>
            <a:ext cx="2140837" cy="2140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58EA2-BB6C-C499-CE09-155774E463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A1CF949-0511-F596-56C7-E92E1E202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079" y="1539702"/>
            <a:ext cx="5268958" cy="2941835"/>
          </a:xfrm>
          <a:prstGeom prst="rect">
            <a:avLst/>
          </a:prstGeom>
          <a:ln w="12700">
            <a:solidFill>
              <a:schemeClr val="accent1">
                <a:shade val="15000"/>
              </a:schemeClr>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1F176-2592-4FC6-3C3A-C8CF201600B3}"/>
                  </a:ext>
                </a:extLst>
              </p:cNvPr>
              <p:cNvSpPr txBox="1"/>
              <p:nvPr/>
            </p:nvSpPr>
            <p:spPr>
              <a:xfrm>
                <a:off x="585171" y="1965704"/>
                <a:ext cx="2224070"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26</m:t>
                              </m:r>
                            </m:sub>
                            <m:sup>
                              <m:r>
                                <a:rPr lang="en-US" i="1">
                                  <a:latin typeface="Cambria Math" panose="02040503050406030204" pitchFamily="18" charset="0"/>
                                </a:rPr>
                                <m:t>55</m:t>
                              </m:r>
                            </m:sup>
                            <m:e>
                              <m:r>
                                <a:rPr lang="en-US" i="1">
                                  <a:latin typeface="Cambria Math" panose="02040503050406030204" pitchFamily="18" charset="0"/>
                                </a:rPr>
                                <m:t>𝐹𝑒</m:t>
                              </m:r>
                            </m:e>
                          </m:sPre>
                        </m:e>
                        <m:sub>
                          <m:r>
                            <a:rPr lang="en-US" i="1">
                              <a:latin typeface="Cambria Math" panose="02040503050406030204" pitchFamily="18" charset="0"/>
                            </a:rPr>
                            <m:t>29</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𝐸</m:t>
                          </m:r>
                          <m:r>
                            <a:rPr lang="en-US" i="1">
                              <a:latin typeface="Cambria Math" panose="02040503050406030204" pitchFamily="18" charset="0"/>
                            </a:rPr>
                            <m:t>𝐶</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25</m:t>
                              </m:r>
                            </m:sub>
                            <m:sup>
                              <m:r>
                                <a:rPr lang="en-US" i="1">
                                  <a:latin typeface="Cambria Math" panose="02040503050406030204" pitchFamily="18" charset="0"/>
                                </a:rPr>
                                <m:t>55</m:t>
                              </m:r>
                            </m:sup>
                            <m:e>
                              <m:r>
                                <a:rPr lang="en-US" i="1">
                                  <a:latin typeface="Cambria Math" panose="02040503050406030204" pitchFamily="18" charset="0"/>
                                </a:rPr>
                                <m:t>𝑀𝑛</m:t>
                              </m:r>
                            </m:e>
                          </m:sPre>
                        </m:e>
                        <m:sub>
                          <m:r>
                            <a:rPr lang="en-US" i="1">
                              <a:latin typeface="Cambria Math" panose="02040503050406030204" pitchFamily="18" charset="0"/>
                            </a:rPr>
                            <m:t>30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dirty="0">
                              <a:latin typeface="Cambria Math" panose="02040503050406030204" pitchFamily="18" charset="0"/>
                              <a:cs typeface="Times New Roman" panose="02020603050405020304" pitchFamily="18" charset="0"/>
                            </a:rPr>
                            <m:t>𝜈</m:t>
                          </m:r>
                        </m:e>
                        <m:sub>
                          <m:r>
                            <a:rPr lang="en-US" i="1">
                              <a:latin typeface="Cambria Math" panose="02040503050406030204" pitchFamily="18" charset="0"/>
                            </a:rPr>
                            <m:t>𝑒</m:t>
                          </m:r>
                        </m:sub>
                      </m:sSub>
                    </m:oMath>
                  </m:oMathPara>
                </a14:m>
                <a:endParaRPr lang="en-US" dirty="0"/>
              </a:p>
            </p:txBody>
          </p:sp>
        </mc:Choice>
        <mc:Fallback xmlns="">
          <p:sp>
            <p:nvSpPr>
              <p:cNvPr id="9" name="TextBox 8">
                <a:extLst>
                  <a:ext uri="{FF2B5EF4-FFF2-40B4-BE49-F238E27FC236}">
                    <a16:creationId xmlns:a16="http://schemas.microsoft.com/office/drawing/2014/main" id="{1AD1F176-2592-4FC6-3C3A-C8CF201600B3}"/>
                  </a:ext>
                </a:extLst>
              </p:cNvPr>
              <p:cNvSpPr txBox="1">
                <a:spLocks noRot="1" noChangeAspect="1" noMove="1" noResize="1" noEditPoints="1" noAdjustHandles="1" noChangeArrowheads="1" noChangeShapeType="1" noTextEdit="1"/>
              </p:cNvSpPr>
              <p:nvPr/>
            </p:nvSpPr>
            <p:spPr>
              <a:xfrm>
                <a:off x="585171" y="1965704"/>
                <a:ext cx="2224070" cy="3785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9EC7E1-EF5A-DBC0-9766-9FFF21F817DA}"/>
                  </a:ext>
                </a:extLst>
              </p:cNvPr>
              <p:cNvSpPr txBox="1"/>
              <p:nvPr/>
            </p:nvSpPr>
            <p:spPr>
              <a:xfrm>
                <a:off x="580102" y="2406299"/>
                <a:ext cx="2337883"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25</m:t>
                              </m:r>
                            </m:sub>
                            <m:sup>
                              <m:r>
                                <a:rPr lang="en-US" i="1">
                                  <a:latin typeface="Cambria Math" panose="02040503050406030204" pitchFamily="18" charset="0"/>
                                </a:rPr>
                                <m:t>55</m:t>
                              </m:r>
                            </m:sup>
                            <m:e>
                              <m:r>
                                <a:rPr lang="en-US" i="1">
                                  <a:latin typeface="Cambria Math" panose="02040503050406030204" pitchFamily="18" charset="0"/>
                                </a:rPr>
                                <m:t>𝑀𝑛</m:t>
                              </m:r>
                            </m:e>
                          </m:sPre>
                        </m:e>
                        <m:sub>
                          <m:r>
                            <a:rPr lang="en-US" i="1">
                              <a:latin typeface="Cambria Math" panose="02040503050406030204" pitchFamily="18" charset="0"/>
                            </a:rPr>
                            <m:t>30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dirty="0">
                              <a:latin typeface="Cambria Math" panose="02040503050406030204" pitchFamily="18" charset="0"/>
                              <a:cs typeface="Times New Roman" panose="02020603050405020304" pitchFamily="18" charset="0"/>
                            </a:rPr>
                            <m:t>𝜈</m:t>
                          </m:r>
                        </m:e>
                        <m:sub>
                          <m:r>
                            <a:rPr lang="en-US" i="1">
                              <a:latin typeface="Cambria Math" panose="02040503050406030204" pitchFamily="18" charset="0"/>
                            </a:rPr>
                            <m:t>𝑒</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𝐵</m:t>
                          </m:r>
                          <m:r>
                            <a:rPr lang="en-US" i="1">
                              <a:latin typeface="Cambria Math" panose="02040503050406030204" pitchFamily="18" charset="0"/>
                            </a:rPr>
                            <m:t>𝐸𝐶</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26</m:t>
                              </m:r>
                            </m:sub>
                            <m:sup>
                              <m:r>
                                <a:rPr lang="en-US" i="1">
                                  <a:latin typeface="Cambria Math" panose="02040503050406030204" pitchFamily="18" charset="0"/>
                                </a:rPr>
                                <m:t>55</m:t>
                              </m:r>
                            </m:sup>
                            <m:e>
                              <m:r>
                                <a:rPr lang="en-US" i="1">
                                  <a:latin typeface="Cambria Math" panose="02040503050406030204" pitchFamily="18" charset="0"/>
                                </a:rPr>
                                <m:t>𝐹𝑒</m:t>
                              </m:r>
                            </m:e>
                          </m:sPre>
                        </m:e>
                        <m:sub>
                          <m:r>
                            <a:rPr lang="en-US" i="1">
                              <a:latin typeface="Cambria Math" panose="02040503050406030204" pitchFamily="18" charset="0"/>
                            </a:rPr>
                            <m:t>29</m:t>
                          </m:r>
                        </m:sub>
                      </m:sSub>
                    </m:oMath>
                  </m:oMathPara>
                </a14:m>
                <a:endParaRPr lang="en-US" dirty="0"/>
              </a:p>
            </p:txBody>
          </p:sp>
        </mc:Choice>
        <mc:Fallback xmlns="">
          <p:sp>
            <p:nvSpPr>
              <p:cNvPr id="14" name="TextBox 13">
                <a:extLst>
                  <a:ext uri="{FF2B5EF4-FFF2-40B4-BE49-F238E27FC236}">
                    <a16:creationId xmlns:a16="http://schemas.microsoft.com/office/drawing/2014/main" id="{599EC7E1-EF5A-DBC0-9766-9FFF21F817DA}"/>
                  </a:ext>
                </a:extLst>
              </p:cNvPr>
              <p:cNvSpPr txBox="1">
                <a:spLocks noRot="1" noChangeAspect="1" noMove="1" noResize="1" noEditPoints="1" noAdjustHandles="1" noChangeArrowheads="1" noChangeShapeType="1" noTextEdit="1"/>
              </p:cNvSpPr>
              <p:nvPr/>
            </p:nvSpPr>
            <p:spPr>
              <a:xfrm>
                <a:off x="580102" y="2406299"/>
                <a:ext cx="2337883" cy="378502"/>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A81DE3A-081B-5371-07A8-026B45F3DB0B}"/>
              </a:ext>
            </a:extLst>
          </p:cNvPr>
          <p:cNvSpPr txBox="1"/>
          <p:nvPr/>
        </p:nvSpPr>
        <p:spPr>
          <a:xfrm>
            <a:off x="1731950" y="912490"/>
            <a:ext cx="5656078"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Electron capture and bound-electron capture</a:t>
            </a:r>
          </a:p>
        </p:txBody>
      </p:sp>
      <p:sp>
        <p:nvSpPr>
          <p:cNvPr id="19" name="TextBox 18">
            <a:extLst>
              <a:ext uri="{FF2B5EF4-FFF2-40B4-BE49-F238E27FC236}">
                <a16:creationId xmlns:a16="http://schemas.microsoft.com/office/drawing/2014/main" id="{D9D8625B-76F6-55C1-FA26-668501A10C3C}"/>
              </a:ext>
            </a:extLst>
          </p:cNvPr>
          <p:cNvSpPr txBox="1"/>
          <p:nvPr/>
        </p:nvSpPr>
        <p:spPr>
          <a:xfrm>
            <a:off x="332440" y="3168832"/>
            <a:ext cx="3024419"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Schematic presentation of (a) electronic capture and (b) bonded electronic capture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A08ADC4-497B-EA06-4B3A-76DD0473C50C}"/>
                  </a:ext>
                </a:extLst>
              </p:cNvPr>
              <p:cNvSpPr txBox="1"/>
              <p:nvPr/>
            </p:nvSpPr>
            <p:spPr>
              <a:xfrm>
                <a:off x="419389" y="4647085"/>
                <a:ext cx="8462220" cy="1620700"/>
              </a:xfrm>
              <a:prstGeom prst="rect">
                <a:avLst/>
              </a:prstGeom>
              <a:noFill/>
            </p:spPr>
            <p:txBody>
              <a:bodyPr wrap="square">
                <a:spAutoFit/>
              </a:bodyPr>
              <a:lstStyle/>
              <a:p>
                <a:pPr algn="just"/>
                <a:r>
                  <a:rPr lang="en-US" sz="1400" dirty="0">
                    <a:latin typeface="Times New Roman" panose="02020603050405020304" pitchFamily="18" charset="0"/>
                    <a:ea typeface="Calibri" panose="020F0502020204030204" pitchFamily="34" charset="0"/>
                    <a:cs typeface="Times New Roman" panose="02020603050405020304" pitchFamily="18" charset="0"/>
                  </a:rPr>
                  <a:t>The emitted neutrino particles have energies very close to </a:t>
                </a:r>
                <a14:m>
                  <m:oMath xmlns:m="http://schemas.openxmlformats.org/officeDocument/2006/math">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𝑄</m:t>
                        </m:r>
                      </m:e>
                      <m:sup>
                        <m:r>
                          <a:rPr lang="en-US" sz="1400" i="1">
                            <a:latin typeface="Cambria Math" panose="02040503050406030204" pitchFamily="18" charset="0"/>
                            <a:ea typeface="Calibri" panose="020F0502020204030204" pitchFamily="34" charset="0"/>
                            <a:cs typeface="Times New Roman" panose="02020603050405020304" pitchFamily="18" charset="0"/>
                          </a:rPr>
                          <m:t>+</m:t>
                        </m:r>
                      </m:sup>
                    </m:sSup>
                    <m:r>
                      <a:rPr lang="en-US" sz="1400" i="1">
                        <a:latin typeface="Cambria Math" panose="02040503050406030204" pitchFamily="18" charset="0"/>
                        <a:ea typeface="Calibri" panose="020F0502020204030204" pitchFamily="34" charset="0"/>
                        <a:cs typeface="Times New Roman" panose="02020603050405020304" pitchFamily="18" charset="0"/>
                      </a:rPr>
                      <m:t>=231.21(18)</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keV because the binding energy of the 3d (M) shell electrons is very low. Our calculations are tentative and are often performed with an energy of 224.67 keV, which means that the absorbed electron should be captured by the K shell of an </a:t>
                </a:r>
                <a14:m>
                  <m:oMath xmlns:m="http://schemas.openxmlformats.org/officeDocument/2006/math">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25+</m:t>
                        </m:r>
                      </m:sup>
                    </m:sSubSup>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ionized iron atom, and after the resonant interaction of the neutrino, the emitted electron will be captured in the K shell of a fully ionized manganese atom </a:t>
                </a:r>
                <a14:m>
                  <m:oMath xmlns:m="http://schemas.openxmlformats.org/officeDocument/2006/math">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a:latin typeface="Cambria Math" panose="02040503050406030204" pitchFamily="18" charset="0"/>
                                <a:ea typeface="Times New Roman" panose="02020603050405020304" pitchFamily="18" charset="0"/>
                                <a:cs typeface="Times New Roman" panose="02020603050405020304" pitchFamily="18" charset="0"/>
                              </a:rPr>
                              <m:t>25</m:t>
                            </m:r>
                          </m:sub>
                          <m:sup>
                            <m:r>
                              <a:rPr lang="en-US" sz="14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30</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25+</m:t>
                        </m:r>
                      </m:sup>
                    </m:sSubSup>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The possibility considered with ionized atoms is unreal because the possibility of atoms forming bound states in a crystal lattice is eliminated. Calculations carried out with one or other energy very close to </a:t>
                </a:r>
                <a14:m>
                  <m:oMath xmlns:m="http://schemas.openxmlformats.org/officeDocument/2006/math">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𝑄</m:t>
                        </m:r>
                      </m:e>
                      <m:sup>
                        <m:r>
                          <a:rPr lang="en-US" sz="1400" i="1">
                            <a:latin typeface="Cambria Math" panose="02040503050406030204" pitchFamily="18" charset="0"/>
                            <a:ea typeface="Calibri" panose="020F0502020204030204" pitchFamily="34" charset="0"/>
                            <a:cs typeface="Times New Roman" panose="02020603050405020304" pitchFamily="18" charset="0"/>
                          </a:rPr>
                          <m:t>+</m:t>
                        </m:r>
                      </m:sup>
                    </m:sSup>
                    <m:r>
                      <a:rPr lang="en-US" sz="1400" i="1">
                        <a:latin typeface="Cambria Math" panose="02040503050406030204" pitchFamily="18" charset="0"/>
                        <a:ea typeface="Calibri" panose="020F0502020204030204" pitchFamily="34" charset="0"/>
                        <a:cs typeface="Times New Roman" panose="02020603050405020304" pitchFamily="18" charset="0"/>
                      </a:rPr>
                      <m:t>=231.21(18)</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keV do not substantially change the numerical estimates. </a:t>
                </a:r>
                <a:endParaRPr lang="en-US" sz="1400"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A08ADC4-497B-EA06-4B3A-76DD0473C50C}"/>
                  </a:ext>
                </a:extLst>
              </p:cNvPr>
              <p:cNvSpPr txBox="1">
                <a:spLocks noRot="1" noChangeAspect="1" noMove="1" noResize="1" noEditPoints="1" noAdjustHandles="1" noChangeArrowheads="1" noChangeShapeType="1" noTextEdit="1"/>
              </p:cNvSpPr>
              <p:nvPr/>
            </p:nvSpPr>
            <p:spPr>
              <a:xfrm>
                <a:off x="419389" y="4647085"/>
                <a:ext cx="8462220" cy="1620700"/>
              </a:xfrm>
              <a:prstGeom prst="rect">
                <a:avLst/>
              </a:prstGeom>
              <a:blipFill>
                <a:blip r:embed="rId5"/>
                <a:stretch>
                  <a:fillRect l="-216" t="-376" r="-216" b="-300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6299C4F-6ECF-5038-ACEB-41B636F3E700}"/>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7ECD0D5F-EB1E-6F30-077A-B39EDF2DF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3">
              <a:extLst>
                <a:ext uri="{FF2B5EF4-FFF2-40B4-BE49-F238E27FC236}">
                  <a16:creationId xmlns:a16="http://schemas.microsoft.com/office/drawing/2014/main" id="{332DFA74-0D96-7A23-6C58-1E43316FC791}"/>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10" name="TextBox 9">
            <a:extLst>
              <a:ext uri="{FF2B5EF4-FFF2-40B4-BE49-F238E27FC236}">
                <a16:creationId xmlns:a16="http://schemas.microsoft.com/office/drawing/2014/main" id="{80B7035E-1DEF-1EDB-319B-908EEE3D0B62}"/>
              </a:ext>
            </a:extLst>
          </p:cNvPr>
          <p:cNvSpPr txBox="1"/>
          <p:nvPr/>
        </p:nvSpPr>
        <p:spPr>
          <a:xfrm>
            <a:off x="5252664" y="1800470"/>
            <a:ext cx="397866" cy="400110"/>
          </a:xfrm>
          <a:prstGeom prst="rect">
            <a:avLst/>
          </a:prstGeom>
          <a:solidFill>
            <a:schemeClr val="bg1"/>
          </a:solidFill>
        </p:spPr>
        <p:txBody>
          <a:bodyPr wrap="none" rtlCol="0">
            <a:spAutoFit/>
          </a:bodyPr>
          <a:lstStyle/>
          <a:p>
            <a:r>
              <a:rPr lang="en-US" sz="2000" b="1" dirty="0">
                <a:latin typeface="Arial" panose="020B0604020202020204" pitchFamily="34" charset="0"/>
                <a:cs typeface="Arial" panose="020B0604020202020204" pitchFamily="34" charset="0"/>
              </a:rPr>
              <a:t>M</a:t>
            </a:r>
          </a:p>
        </p:txBody>
      </p:sp>
      <p:sp>
        <p:nvSpPr>
          <p:cNvPr id="11" name="TextBox 10">
            <a:extLst>
              <a:ext uri="{FF2B5EF4-FFF2-40B4-BE49-F238E27FC236}">
                <a16:creationId xmlns:a16="http://schemas.microsoft.com/office/drawing/2014/main" id="{0FA02D7C-EB29-CF06-85F2-F428BCD51293}"/>
              </a:ext>
            </a:extLst>
          </p:cNvPr>
          <p:cNvSpPr txBox="1"/>
          <p:nvPr/>
        </p:nvSpPr>
        <p:spPr>
          <a:xfrm>
            <a:off x="8238171" y="1800470"/>
            <a:ext cx="397866" cy="400110"/>
          </a:xfrm>
          <a:prstGeom prst="rect">
            <a:avLst/>
          </a:prstGeom>
          <a:solidFill>
            <a:schemeClr val="bg1"/>
          </a:solidFill>
        </p:spPr>
        <p:txBody>
          <a:bodyPr wrap="none" rtlCol="0">
            <a:spAutoFit/>
          </a:bodyPr>
          <a:lstStyle/>
          <a:p>
            <a:r>
              <a:rPr lang="en-US" sz="2000" b="1" dirty="0">
                <a:latin typeface="Arial" panose="020B0604020202020204" pitchFamily="34" charset="0"/>
                <a:cs typeface="Arial" panose="020B0604020202020204" pitchFamily="34" charset="0"/>
              </a:rPr>
              <a:t>M</a:t>
            </a:r>
          </a:p>
        </p:txBody>
      </p:sp>
      <p:sp>
        <p:nvSpPr>
          <p:cNvPr id="7" name="Oval 6">
            <a:extLst>
              <a:ext uri="{FF2B5EF4-FFF2-40B4-BE49-F238E27FC236}">
                <a16:creationId xmlns:a16="http://schemas.microsoft.com/office/drawing/2014/main" id="{A62FC769-2912-40C4-CCB2-183EB181A211}"/>
              </a:ext>
            </a:extLst>
          </p:cNvPr>
          <p:cNvSpPr>
            <a:spLocks noChangeAspect="1"/>
          </p:cNvSpPr>
          <p:nvPr/>
        </p:nvSpPr>
        <p:spPr>
          <a:xfrm flipV="1">
            <a:off x="4081805" y="1970204"/>
            <a:ext cx="88698" cy="9144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611970-A0BB-F910-3E79-C1F1A0D31CF7}"/>
              </a:ext>
            </a:extLst>
          </p:cNvPr>
          <p:cNvSpPr>
            <a:spLocks noChangeAspect="1"/>
          </p:cNvSpPr>
          <p:nvPr/>
        </p:nvSpPr>
        <p:spPr>
          <a:xfrm flipV="1">
            <a:off x="7099954" y="1971774"/>
            <a:ext cx="88698" cy="9144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AA966ECF-2E8A-2650-ABDE-1E737D991C8E}"/>
              </a:ext>
            </a:extLst>
          </p:cNvPr>
          <p:cNvCxnSpPr>
            <a:cxnSpLocks/>
          </p:cNvCxnSpPr>
          <p:nvPr/>
        </p:nvCxnSpPr>
        <p:spPr>
          <a:xfrm>
            <a:off x="4136093" y="2061644"/>
            <a:ext cx="239862" cy="175901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CB334EC-BB1A-587F-84EC-7A7A7C51ED4C}"/>
              </a:ext>
            </a:extLst>
          </p:cNvPr>
          <p:cNvCxnSpPr>
            <a:cxnSpLocks/>
          </p:cNvCxnSpPr>
          <p:nvPr/>
        </p:nvCxnSpPr>
        <p:spPr>
          <a:xfrm>
            <a:off x="7144303" y="2049429"/>
            <a:ext cx="206581" cy="1771231"/>
          </a:xfrm>
          <a:prstGeom prst="straightConnector1">
            <a:avLst/>
          </a:prstGeom>
          <a:ln w="5715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43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64141" y="934551"/>
            <a:ext cx="5356927" cy="414960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0AC415-0356-4F22-A9C8-99A552CB490F}"/>
                  </a:ext>
                </a:extLst>
              </p:cNvPr>
              <p:cNvSpPr txBox="1"/>
              <p:nvPr/>
            </p:nvSpPr>
            <p:spPr>
              <a:xfrm>
                <a:off x="380246" y="5095855"/>
                <a:ext cx="8483099" cy="1348639"/>
              </a:xfrm>
              <a:prstGeom prst="rect">
                <a:avLst/>
              </a:prstGeom>
              <a:noFill/>
            </p:spPr>
            <p:txBody>
              <a:bodyPr wrap="square">
                <a:spAutoFit/>
              </a:bodyPr>
              <a:lstStyle/>
              <a:p>
                <a:pPr algn="just"/>
                <a:r>
                  <a:rPr lang="en-US" sz="1200" dirty="0">
                    <a:latin typeface="Times New Roman" panose="02020603050405020304" pitchFamily="18" charset="0"/>
                    <a:cs typeface="Times New Roman" panose="02020603050405020304" pitchFamily="18" charset="0"/>
                  </a:rPr>
                  <a:t>The isotope </a:t>
                </a:r>
                <a14:m>
                  <m:oMath xmlns:m="http://schemas.openxmlformats.org/officeDocument/2006/math">
                    <m:sSub>
                      <m:sSubPr>
                        <m:ctrlPr>
                          <a:rPr lang="en-US" sz="1200" i="1">
                            <a:latin typeface="Cambria Math" panose="02040503050406030204" pitchFamily="18" charset="0"/>
                          </a:rPr>
                        </m:ctrlPr>
                      </m:sSubPr>
                      <m:e>
                        <m:sPre>
                          <m:sPrePr>
                            <m:ctrlPr>
                              <a:rPr lang="en-US" sz="1200" i="1">
                                <a:latin typeface="Cambria Math" panose="02040503050406030204" pitchFamily="18" charset="0"/>
                              </a:rPr>
                            </m:ctrlPr>
                          </m:sPrePr>
                          <m:sub>
                            <m:r>
                              <a:rPr lang="en-US" sz="1200">
                                <a:latin typeface="Cambria Math" panose="02040503050406030204" pitchFamily="18" charset="0"/>
                              </a:rPr>
                              <m:t>26</m:t>
                            </m:r>
                          </m:sub>
                          <m:sup>
                            <m:r>
                              <a:rPr lang="en-US" sz="1200">
                                <a:latin typeface="Cambria Math" panose="02040503050406030204" pitchFamily="18" charset="0"/>
                              </a:rPr>
                              <m:t>55</m:t>
                            </m:r>
                          </m:sup>
                          <m:e>
                            <m:r>
                              <a:rPr lang="en-US" sz="1200" i="1">
                                <a:latin typeface="Cambria Math" panose="02040503050406030204" pitchFamily="18" charset="0"/>
                              </a:rPr>
                              <m:t>𝐹𝑒</m:t>
                            </m:r>
                          </m:e>
                        </m:sPre>
                      </m:e>
                      <m:sub>
                        <m:r>
                          <a:rPr lang="en-US" sz="1200">
                            <a:latin typeface="Cambria Math" panose="02040503050406030204" pitchFamily="18" charset="0"/>
                          </a:rPr>
                          <m:t>29</m:t>
                        </m:r>
                      </m:sub>
                    </m:sSub>
                  </m:oMath>
                </a14:m>
                <a:r>
                  <a:rPr lang="en-US" sz="1200" dirty="0">
                    <a:latin typeface="Times New Roman" panose="02020603050405020304" pitchFamily="18" charset="0"/>
                    <a:cs typeface="Times New Roman" panose="02020603050405020304" pitchFamily="18" charset="0"/>
                  </a:rPr>
                  <a:t> decays by electron capture with a half-life time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f>
                          <m:fPr>
                            <m:type m:val="lin"/>
                            <m:ctrlPr>
                              <a:rPr lang="en-US" sz="1200" i="1">
                                <a:latin typeface="Cambria Math" panose="02040503050406030204" pitchFamily="18" charset="0"/>
                              </a:rPr>
                            </m:ctrlPr>
                          </m:fPr>
                          <m:num>
                            <m:r>
                              <a:rPr lang="en-US" sz="1200" i="1">
                                <a:latin typeface="Cambria Math" panose="02040503050406030204" pitchFamily="18" charset="0"/>
                              </a:rPr>
                              <m:t>1</m:t>
                            </m:r>
                          </m:num>
                          <m:den>
                            <m:r>
                              <a:rPr lang="en-US" sz="1200" i="1">
                                <a:latin typeface="Cambria Math" panose="02040503050406030204" pitchFamily="18" charset="0"/>
                              </a:rPr>
                              <m:t>2</m:t>
                            </m:r>
                          </m:den>
                        </m:f>
                      </m:sub>
                    </m:sSub>
                    <m:r>
                      <a:rPr lang="en-US" sz="1200" i="1">
                        <a:latin typeface="Cambria Math" panose="02040503050406030204" pitchFamily="18" charset="0"/>
                      </a:rPr>
                      <m:t>=2.747</m:t>
                    </m:r>
                    <m:d>
                      <m:dPr>
                        <m:ctrlPr>
                          <a:rPr lang="en-US" sz="1200" i="1">
                            <a:latin typeface="Cambria Math" panose="02040503050406030204" pitchFamily="18" charset="0"/>
                          </a:rPr>
                        </m:ctrlPr>
                      </m:dPr>
                      <m:e>
                        <m:r>
                          <a:rPr lang="en-US" sz="1200" i="1">
                            <a:latin typeface="Cambria Math" panose="02040503050406030204" pitchFamily="18" charset="0"/>
                          </a:rPr>
                          <m:t>8</m:t>
                        </m:r>
                      </m:e>
                    </m:d>
                  </m:oMath>
                </a14:m>
                <a:r>
                  <a:rPr lang="en-US" sz="1200" dirty="0">
                    <a:latin typeface="Times New Roman" panose="02020603050405020304" pitchFamily="18" charset="0"/>
                    <a:cs typeface="Times New Roman" panose="02020603050405020304" pitchFamily="18" charset="0"/>
                  </a:rPr>
                  <a:t> a (years) and a maximum energy determined by the value </a:t>
                </a:r>
                <a14:m>
                  <m:oMath xmlns:m="http://schemas.openxmlformats.org/officeDocument/2006/math">
                    <m:sSup>
                      <m:sSupPr>
                        <m:ctrlPr>
                          <a:rPr lang="en-US" sz="1200" i="1">
                            <a:latin typeface="Cambria Math" panose="02040503050406030204" pitchFamily="18" charset="0"/>
                          </a:rPr>
                        </m:ctrlPr>
                      </m:sSupPr>
                      <m:e>
                        <m:r>
                          <a:rPr lang="en-US" sz="1200" i="1">
                            <a:latin typeface="Cambria Math" panose="02040503050406030204" pitchFamily="18" charset="0"/>
                          </a:rPr>
                          <m:t>𝑄</m:t>
                        </m:r>
                      </m:e>
                      <m:sup>
                        <m:r>
                          <a:rPr lang="en-US" sz="1200" i="1">
                            <a:latin typeface="Cambria Math" panose="02040503050406030204" pitchFamily="18" charset="0"/>
                          </a:rPr>
                          <m:t>+</m:t>
                        </m:r>
                      </m:sup>
                    </m:sSup>
                    <m:r>
                      <a:rPr lang="en-US" sz="1200" i="1">
                        <a:latin typeface="Cambria Math" panose="02040503050406030204" pitchFamily="18" charset="0"/>
                      </a:rPr>
                      <m:t>=231.21(18)</m:t>
                    </m:r>
                  </m:oMath>
                </a14:m>
                <a:r>
                  <a:rPr lang="en-US" sz="1200" dirty="0">
                    <a:latin typeface="Times New Roman" panose="02020603050405020304" pitchFamily="18" charset="0"/>
                    <a:cs typeface="Times New Roman" panose="02020603050405020304" pitchFamily="18" charset="0"/>
                  </a:rPr>
                  <a:t> keV. The natural linewidth of emitted resonance neutrino calculated from the half-life time of the isotope </a:t>
                </a:r>
                <a14:m>
                  <m:oMath xmlns:m="http://schemas.openxmlformats.org/officeDocument/2006/math">
                    <m:sSub>
                      <m:sSubPr>
                        <m:ctrlPr>
                          <a:rPr lang="en-US" sz="1200" i="1">
                            <a:latin typeface="Cambria Math" panose="02040503050406030204" pitchFamily="18" charset="0"/>
                          </a:rPr>
                        </m:ctrlPr>
                      </m:sSubPr>
                      <m:e>
                        <m:sPre>
                          <m:sPrePr>
                            <m:ctrlPr>
                              <a:rPr lang="en-US" sz="1200" i="1">
                                <a:latin typeface="Cambria Math" panose="02040503050406030204" pitchFamily="18" charset="0"/>
                              </a:rPr>
                            </m:ctrlPr>
                          </m:sPrePr>
                          <m:sub>
                            <m:r>
                              <a:rPr lang="en-US" sz="1200">
                                <a:latin typeface="Cambria Math" panose="02040503050406030204" pitchFamily="18" charset="0"/>
                              </a:rPr>
                              <m:t>26</m:t>
                            </m:r>
                          </m:sub>
                          <m:sup>
                            <m:r>
                              <a:rPr lang="en-US" sz="1200">
                                <a:latin typeface="Cambria Math" panose="02040503050406030204" pitchFamily="18" charset="0"/>
                              </a:rPr>
                              <m:t>55</m:t>
                            </m:r>
                          </m:sup>
                          <m:e>
                            <m:r>
                              <a:rPr lang="en-US" sz="1200" i="1">
                                <a:latin typeface="Cambria Math" panose="02040503050406030204" pitchFamily="18" charset="0"/>
                              </a:rPr>
                              <m:t>𝐹𝑒</m:t>
                            </m:r>
                          </m:e>
                        </m:sPre>
                      </m:e>
                      <m:sub>
                        <m:r>
                          <a:rPr lang="en-US" sz="1200">
                            <a:latin typeface="Cambria Math" panose="02040503050406030204" pitchFamily="18" charset="0"/>
                          </a:rPr>
                          <m:t>29</m:t>
                        </m:r>
                      </m:sub>
                    </m:sSub>
                  </m:oMath>
                </a14:m>
                <a:r>
                  <a:rPr lang="en-US" sz="1200" dirty="0">
                    <a:latin typeface="Times New Roman" panose="02020603050405020304" pitchFamily="18" charset="0"/>
                    <a:cs typeface="Times New Roman" panose="02020603050405020304" pitchFamily="18" charset="0"/>
                  </a:rPr>
                  <a:t> is  </a:t>
                </a:r>
                <a14:m>
                  <m:oMath xmlns:m="http://schemas.openxmlformats.org/officeDocument/2006/math">
                    <m:r>
                      <a:rPr lang="en-US" sz="1200" i="1">
                        <a:latin typeface="Cambria Math" panose="02040503050406030204" pitchFamily="18" charset="0"/>
                      </a:rPr>
                      <m:t>𝛤</m:t>
                    </m:r>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0.693ℏ</m:t>
                        </m:r>
                      </m:num>
                      <m:den>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1/2</m:t>
                            </m:r>
                          </m:sub>
                        </m:sSub>
                      </m:den>
                    </m:f>
                    <m:r>
                      <a:rPr lang="en-US" sz="1200" i="1">
                        <a:latin typeface="Cambria Math" panose="02040503050406030204" pitchFamily="18" charset="0"/>
                      </a:rPr>
                      <m:t>=5.26·</m:t>
                    </m:r>
                    <m:sSup>
                      <m:sSupPr>
                        <m:ctrlPr>
                          <a:rPr lang="en-US" sz="1200" i="1">
                            <a:latin typeface="Cambria Math" panose="02040503050406030204" pitchFamily="18" charset="0"/>
                          </a:rPr>
                        </m:ctrlPr>
                      </m:sSupPr>
                      <m:e>
                        <m:r>
                          <a:rPr lang="en-US" sz="1200" i="1">
                            <a:latin typeface="Cambria Math" panose="02040503050406030204" pitchFamily="18" charset="0"/>
                          </a:rPr>
                          <m:t>10</m:t>
                        </m:r>
                      </m:e>
                      <m:sup>
                        <m:r>
                          <a:rPr lang="en-US" sz="1200" i="1">
                            <a:latin typeface="Cambria Math" panose="02040503050406030204" pitchFamily="18" charset="0"/>
                          </a:rPr>
                          <m:t>−24</m:t>
                        </m:r>
                      </m:sup>
                    </m:sSup>
                  </m:oMath>
                </a14:m>
                <a:r>
                  <a:rPr lang="en-US" sz="1200" dirty="0">
                    <a:latin typeface="Times New Roman" panose="02020603050405020304" pitchFamily="18" charset="0"/>
                    <a:cs typeface="Times New Roman" panose="02020603050405020304" pitchFamily="18" charset="0"/>
                  </a:rPr>
                  <a:t> eV. Gamma transitions with an energy of 125.949(10) keV have been detected with a negligible intensity of 1.3·10</a:t>
                </a:r>
                <a:r>
                  <a:rPr lang="en-US" sz="1200" baseline="30000" dirty="0">
                    <a:latin typeface="Times New Roman" panose="02020603050405020304" pitchFamily="18" charset="0"/>
                    <a:cs typeface="Times New Roman" panose="02020603050405020304" pitchFamily="18" charset="0"/>
                  </a:rPr>
                  <a:t>-7</a:t>
                </a:r>
                <a:r>
                  <a:rPr lang="en-US" sz="1200" dirty="0">
                    <a:latin typeface="Times New Roman" panose="02020603050405020304" pitchFamily="18" charset="0"/>
                    <a:cs typeface="Times New Roman" panose="02020603050405020304" pitchFamily="18" charset="0"/>
                  </a:rPr>
                  <a:t> %. It can be concluded that the allowed electron capture transitions ε</a:t>
                </a:r>
                <a:r>
                  <a:rPr lang="en-US" sz="1200" baseline="-25000" dirty="0">
                    <a:latin typeface="Times New Roman" panose="02020603050405020304" pitchFamily="18" charset="0"/>
                    <a:cs typeface="Times New Roman" panose="02020603050405020304" pitchFamily="18" charset="0"/>
                  </a:rPr>
                  <a:t>0,0</a:t>
                </a:r>
                <a:r>
                  <a:rPr lang="en-US" sz="1200" dirty="0">
                    <a:latin typeface="Times New Roman" panose="02020603050405020304" pitchFamily="18" charset="0"/>
                    <a:cs typeface="Times New Roman" panose="02020603050405020304" pitchFamily="18" charset="0"/>
                  </a:rPr>
                  <a:t> with comparative half-life, </a:t>
                </a:r>
                <a14:m>
                  <m:oMath xmlns:m="http://schemas.openxmlformats.org/officeDocument/2006/math">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lg</m:t>
                        </m:r>
                      </m:fName>
                      <m:e>
                        <m:r>
                          <a:rPr lang="en-US" sz="1200" i="1">
                            <a:latin typeface="Cambria Math" panose="02040503050406030204" pitchFamily="18" charset="0"/>
                          </a:rPr>
                          <m:t>(</m:t>
                        </m:r>
                        <m:r>
                          <a:rPr lang="en-US" sz="1200" i="1">
                            <a:latin typeface="Cambria Math" panose="02040503050406030204" pitchFamily="18" charset="0"/>
                          </a:rPr>
                          <m:t>𝑓𝑡</m:t>
                        </m:r>
                        <m:r>
                          <a:rPr lang="en-US" sz="1200" i="1">
                            <a:latin typeface="Cambria Math" panose="02040503050406030204" pitchFamily="18" charset="0"/>
                          </a:rPr>
                          <m:t>)=6</m:t>
                        </m:r>
                      </m:e>
                    </m:func>
                  </m:oMath>
                </a14:m>
                <a:r>
                  <a:rPr lang="en-US" sz="1200" dirty="0">
                    <a:latin typeface="Times New Roman" panose="02020603050405020304" pitchFamily="18" charset="0"/>
                    <a:cs typeface="Times New Roman" panose="02020603050405020304" pitchFamily="18" charset="0"/>
                  </a:rPr>
                  <a:t>, where </a:t>
                </a:r>
                <a14:m>
                  <m:oMath xmlns:m="http://schemas.openxmlformats.org/officeDocument/2006/math">
                    <m:r>
                      <a:rPr lang="en-US" sz="1200" i="1">
                        <a:latin typeface="Cambria Math" panose="02040503050406030204" pitchFamily="18" charset="0"/>
                      </a:rPr>
                      <m:t>𝑓</m:t>
                    </m:r>
                  </m:oMath>
                </a14:m>
                <a:r>
                  <a:rPr lang="en-US" sz="1200" dirty="0">
                    <a:latin typeface="Times New Roman" panose="02020603050405020304" pitchFamily="18" charset="0"/>
                    <a:cs typeface="Times New Roman" panose="02020603050405020304" pitchFamily="18" charset="0"/>
                  </a:rPr>
                  <a:t> is weak coupling constant and </a:t>
                </a:r>
                <a14:m>
                  <m:oMath xmlns:m="http://schemas.openxmlformats.org/officeDocument/2006/math">
                    <m:r>
                      <a:rPr lang="en-US" sz="1200" i="1">
                        <a:latin typeface="Cambria Math" panose="02040503050406030204" pitchFamily="18" charset="0"/>
                      </a:rPr>
                      <m:t>𝑡</m:t>
                    </m:r>
                  </m:oMath>
                </a14:m>
                <a:r>
                  <a:rPr lang="en-US" sz="1200" dirty="0">
                    <a:latin typeface="Times New Roman" panose="02020603050405020304" pitchFamily="18" charset="0"/>
                    <a:cs typeface="Times New Roman" panose="02020603050405020304" pitchFamily="18" charset="0"/>
                  </a:rPr>
                  <a:t> is half-life time of the source in seconds are dominant and have an intensity of approximately 100 %. A proton is transformed into a neutron and the atomic number decreases by one unit to </a:t>
                </a:r>
                <a14:m>
                  <m:oMath xmlns:m="http://schemas.openxmlformats.org/officeDocument/2006/math">
                    <m:sSub>
                      <m:sSubPr>
                        <m:ctrlPr>
                          <a:rPr lang="en-US" sz="1200" i="1">
                            <a:latin typeface="Cambria Math" panose="02040503050406030204" pitchFamily="18" charset="0"/>
                          </a:rPr>
                        </m:ctrlPr>
                      </m:sSubPr>
                      <m:e>
                        <m:sPre>
                          <m:sPrePr>
                            <m:ctrlPr>
                              <a:rPr lang="en-US" sz="1200" i="1">
                                <a:latin typeface="Cambria Math" panose="02040503050406030204" pitchFamily="18" charset="0"/>
                              </a:rPr>
                            </m:ctrlPr>
                          </m:sPrePr>
                          <m:sub>
                            <m:r>
                              <a:rPr lang="en-US" sz="1200">
                                <a:latin typeface="Cambria Math" panose="02040503050406030204" pitchFamily="18" charset="0"/>
                              </a:rPr>
                              <m:t>25</m:t>
                            </m:r>
                          </m:sub>
                          <m:sup>
                            <m:r>
                              <a:rPr lang="en-US" sz="1200">
                                <a:latin typeface="Cambria Math" panose="02040503050406030204" pitchFamily="18" charset="0"/>
                              </a:rPr>
                              <m:t>55</m:t>
                            </m:r>
                          </m:sup>
                          <m:e>
                            <m:r>
                              <a:rPr lang="en-US" sz="1200" i="1">
                                <a:latin typeface="Cambria Math" panose="02040503050406030204" pitchFamily="18" charset="0"/>
                              </a:rPr>
                              <m:t>𝑀𝑛</m:t>
                            </m:r>
                          </m:e>
                        </m:sPre>
                      </m:e>
                      <m:sub>
                        <m:r>
                          <a:rPr lang="en-US" sz="1200">
                            <a:latin typeface="Cambria Math" panose="02040503050406030204" pitchFamily="18" charset="0"/>
                          </a:rPr>
                          <m:t>30</m:t>
                        </m:r>
                      </m:sub>
                    </m:sSub>
                  </m:oMath>
                </a14:m>
                <a:r>
                  <a:rPr lang="en-US" sz="1200" dirty="0">
                    <a:latin typeface="Times New Roman" panose="02020603050405020304" pitchFamily="18"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BA0AC415-0356-4F22-A9C8-99A552CB490F}"/>
                  </a:ext>
                </a:extLst>
              </p:cNvPr>
              <p:cNvSpPr txBox="1">
                <a:spLocks noRot="1" noChangeAspect="1" noMove="1" noResize="1" noEditPoints="1" noAdjustHandles="1" noChangeArrowheads="1" noChangeShapeType="1" noTextEdit="1"/>
              </p:cNvSpPr>
              <p:nvPr/>
            </p:nvSpPr>
            <p:spPr>
              <a:xfrm>
                <a:off x="380246" y="5095855"/>
                <a:ext cx="8483099" cy="1348639"/>
              </a:xfrm>
              <a:prstGeom prst="rect">
                <a:avLst/>
              </a:prstGeom>
              <a:blipFill>
                <a:blip r:embed="rId3"/>
                <a:stretch>
                  <a:fillRect t="-8145" b="-27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A9AC58-E570-AD89-84F3-E48D52B6B429}"/>
                  </a:ext>
                </a:extLst>
              </p:cNvPr>
              <p:cNvSpPr txBox="1"/>
              <p:nvPr/>
            </p:nvSpPr>
            <p:spPr>
              <a:xfrm>
                <a:off x="5748715" y="1599557"/>
                <a:ext cx="3168709" cy="2085507"/>
              </a:xfrm>
              <a:prstGeom prst="rect">
                <a:avLst/>
              </a:prstGeom>
              <a:noFill/>
            </p:spPr>
            <p:txBody>
              <a:bodyPr wrap="square">
                <a:spAutoFit/>
              </a:bodyPr>
              <a:lstStyle/>
              <a:p>
                <a:pPr algn="just"/>
                <a:r>
                  <a:rPr lang="en-US" sz="1600" dirty="0">
                    <a:latin typeface="Times New Roman" panose="02020603050405020304" pitchFamily="18" charset="0"/>
                    <a:ea typeface="Times New Roman" panose="02020603050405020304" pitchFamily="18" charset="0"/>
                  </a:rPr>
                  <a:t>X-ray spectrum of </a:t>
                </a:r>
                <a14:m>
                  <m:oMath xmlns:m="http://schemas.openxmlformats.org/officeDocument/2006/math">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600">
                                <a:latin typeface="Cambria Math" panose="02040503050406030204" pitchFamily="18" charset="0"/>
                                <a:ea typeface="Times New Roman" panose="02020603050405020304" pitchFamily="18" charset="0"/>
                                <a:cs typeface="Times New Roman" panose="02020603050405020304" pitchFamily="18" charset="0"/>
                              </a:rPr>
                              <m:t>25</m:t>
                            </m:r>
                          </m:sub>
                          <m:sup>
                            <m:r>
                              <a:rPr lang="en-US" sz="16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600"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sz="1600">
                            <a:latin typeface="Cambria Math" panose="02040503050406030204" pitchFamily="18" charset="0"/>
                            <a:ea typeface="Times New Roman" panose="02020603050405020304" pitchFamily="18" charset="0"/>
                            <a:cs typeface="Times New Roman" panose="02020603050405020304" pitchFamily="18" charset="0"/>
                          </a:rPr>
                          <m:t>30</m:t>
                        </m:r>
                      </m:sub>
                    </m:sSub>
                  </m:oMath>
                </a14:m>
                <a:r>
                  <a:rPr lang="en-US" sz="1600" dirty="0">
                    <a:latin typeface="Times New Roman" panose="02020603050405020304" pitchFamily="18" charset="0"/>
                    <a:ea typeface="Times New Roman" panose="02020603050405020304" pitchFamily="18" charset="0"/>
                  </a:rPr>
                  <a:t> obtained with Canberra GUL0055S detector and decay scheme of the isotope </a:t>
                </a:r>
                <a14:m>
                  <m:oMath xmlns:m="http://schemas.openxmlformats.org/officeDocument/2006/math">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600">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6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6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600">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600" dirty="0">
                    <a:latin typeface="Times New Roman" panose="02020603050405020304" pitchFamily="18" charset="0"/>
                    <a:ea typeface="Times New Roman" panose="02020603050405020304" pitchFamily="18" charset="0"/>
                  </a:rPr>
                  <a:t>. The spectrum is presented in the energy range 1 ÷ 20 keV and the ordinate is reduced to 4</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600" dirty="0">
                    <a:latin typeface="Times New Roman" panose="02020603050405020304" pitchFamily="18" charset="0"/>
                    <a:ea typeface="Times New Roman" panose="02020603050405020304" pitchFamily="18" charset="0"/>
                  </a:rPr>
                  <a:t>10</a:t>
                </a:r>
                <a:r>
                  <a:rPr lang="en-US" sz="1600" baseline="30000" dirty="0">
                    <a:latin typeface="Times New Roman" panose="02020603050405020304" pitchFamily="18" charset="0"/>
                    <a:ea typeface="Times New Roman" panose="02020603050405020304" pitchFamily="18" charset="0"/>
                  </a:rPr>
                  <a:t>4</a:t>
                </a:r>
                <a:r>
                  <a:rPr lang="en-US" sz="1600" dirty="0">
                    <a:latin typeface="Times New Roman" panose="02020603050405020304" pitchFamily="18" charset="0"/>
                    <a:ea typeface="Times New Roman" panose="02020603050405020304" pitchFamily="18" charset="0"/>
                  </a:rPr>
                  <a:t> counts to show that there are no weak lines of other isotopes.</a:t>
                </a:r>
                <a:endParaRPr lang="en-US" sz="1600" dirty="0"/>
              </a:p>
            </p:txBody>
          </p:sp>
        </mc:Choice>
        <mc:Fallback xmlns="">
          <p:sp>
            <p:nvSpPr>
              <p:cNvPr id="12" name="TextBox 11">
                <a:extLst>
                  <a:ext uri="{FF2B5EF4-FFF2-40B4-BE49-F238E27FC236}">
                    <a16:creationId xmlns:a16="http://schemas.microsoft.com/office/drawing/2014/main" id="{29A9AC58-E570-AD89-84F3-E48D52B6B429}"/>
                  </a:ext>
                </a:extLst>
              </p:cNvPr>
              <p:cNvSpPr txBox="1">
                <a:spLocks noRot="1" noChangeAspect="1" noMove="1" noResize="1" noEditPoints="1" noAdjustHandles="1" noChangeArrowheads="1" noChangeShapeType="1" noTextEdit="1"/>
              </p:cNvSpPr>
              <p:nvPr/>
            </p:nvSpPr>
            <p:spPr>
              <a:xfrm>
                <a:off x="5748715" y="1599557"/>
                <a:ext cx="3168709" cy="2085507"/>
              </a:xfrm>
              <a:prstGeom prst="rect">
                <a:avLst/>
              </a:prstGeom>
              <a:blipFill>
                <a:blip r:embed="rId4"/>
                <a:stretch>
                  <a:fillRect l="-962" t="-292" r="-1154" b="-233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C0A9489-0684-7275-AE21-CC7D52212BD0}"/>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F9557A49-DE47-BEA5-D319-C6F29E115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3">
              <a:extLst>
                <a:ext uri="{FF2B5EF4-FFF2-40B4-BE49-F238E27FC236}">
                  <a16:creationId xmlns:a16="http://schemas.microsoft.com/office/drawing/2014/main" id="{C09CF2AD-F6F6-14CB-0587-A6AEEEDBB933}"/>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Tree>
    <p:extLst>
      <p:ext uri="{BB962C8B-B14F-4D97-AF65-F5344CB8AC3E}">
        <p14:creationId xmlns:p14="http://schemas.microsoft.com/office/powerpoint/2010/main" val="360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B934-383B-61CA-1C92-B89B92CE292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28E8CB-6E85-1DF7-D0FC-544DF103B100}"/>
                  </a:ext>
                </a:extLst>
              </p:cNvPr>
              <p:cNvSpPr txBox="1"/>
              <p:nvPr/>
            </p:nvSpPr>
            <p:spPr>
              <a:xfrm>
                <a:off x="215811" y="1593125"/>
                <a:ext cx="8712377" cy="3801875"/>
              </a:xfrm>
              <a:prstGeom prst="rect">
                <a:avLst/>
              </a:prstGeom>
              <a:noFill/>
            </p:spPr>
            <p:txBody>
              <a:bodyPr wrap="square">
                <a:spAutoFit/>
              </a:bodyPr>
              <a:lstStyle/>
              <a:p>
                <a:pPr>
                  <a:tabLst>
                    <a:tab pos="4320432"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For low energies and neutrino wavelength λ much larger than the atomic nucleus size, the Breit-Wigner type interaction cross section can be written </a:t>
                </a:r>
                <a14:m>
                  <m:oMath xmlns:m="http://schemas.openxmlformats.org/officeDocument/2006/math">
                    <m:r>
                      <a:rPr lang="en-US" sz="1400" i="1">
                        <a:latin typeface="Cambria Math" panose="02040503050406030204" pitchFamily="18" charset="0"/>
                        <a:ea typeface="Calibri" panose="020F0502020204030204" pitchFamily="34" charset="0"/>
                        <a:cs typeface="Times New Roman" panose="02020603050405020304" pitchFamily="18" charset="0"/>
                      </a:rPr>
                      <m:t>𝜎</m:t>
                    </m:r>
                    <m:r>
                      <a:rPr lang="en-US"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𝜎</m:t>
                        </m:r>
                      </m:e>
                      <m:sub>
                        <m:r>
                          <a:rPr lang="en-US" sz="1400" i="1">
                            <a:latin typeface="Cambria Math" panose="02040503050406030204" pitchFamily="18" charset="0"/>
                            <a:ea typeface="Calibri" panose="020F0502020204030204" pitchFamily="34" charset="0"/>
                            <a:cs typeface="Times New Roman" panose="02020603050405020304" pitchFamily="18" charset="0"/>
                          </a:rPr>
                          <m:t>0</m:t>
                        </m:r>
                      </m:sub>
                    </m:sSub>
                    <m:f>
                      <m:fPr>
                        <m:ctrlPr>
                          <a:rPr lang="en-US" sz="1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𝛤</m:t>
                            </m:r>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𝛤</m:t>
                            </m:r>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r>
                          <a:rPr lang="en-US"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4(</m:t>
                            </m:r>
                            <m:r>
                              <a:rPr lang="en-US" sz="1400" i="1">
                                <a:latin typeface="Cambria Math" panose="02040503050406030204" pitchFamily="18" charset="0"/>
                                <a:ea typeface="Calibri" panose="020F0502020204030204" pitchFamily="34" charset="0"/>
                                <a:cs typeface="Times New Roman" panose="02020603050405020304" pitchFamily="18" charset="0"/>
                              </a:rPr>
                              <m:t>𝐸</m:t>
                            </m:r>
                            <m:r>
                              <a:rPr lang="en-US"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𝐸</m:t>
                                </m:r>
                              </m:e>
                              <m:sub>
                                <m:r>
                                  <a:rPr lang="en-US" sz="1400" i="1">
                                    <a:latin typeface="Cambria Math" panose="02040503050406030204" pitchFamily="18" charset="0"/>
                                    <a:ea typeface="Calibri" panose="020F0502020204030204" pitchFamily="34" charset="0"/>
                                    <a:cs typeface="Times New Roman" panose="02020603050405020304" pitchFamily="18" charset="0"/>
                                  </a:rPr>
                                  <m:t>0</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 At resonance for the Mössbauer neutrinos</a:t>
                </a:r>
                <a:endParaRPr lang="bg-BG" sz="1400" dirty="0">
                  <a:latin typeface="Times New Roman" panose="02020603050405020304" pitchFamily="18" charset="0"/>
                  <a:ea typeface="Calibri" panose="020F0502020204030204" pitchFamily="34" charset="0"/>
                  <a:cs typeface="Times New Roman" panose="02020603050405020304" pitchFamily="18" charset="0"/>
                </a:endParaRPr>
              </a:p>
              <a:p>
                <a:pPr>
                  <a:tabLst>
                    <a:tab pos="4320432"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tabLst>
                    <a:tab pos="4320432" algn="l"/>
                  </a:tabLst>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p>
                      </m:sSub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𝜆</m:t>
                          </m:r>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𝜋</m:t>
                          </m:r>
                          <m:r>
                            <a:rPr lang="en-US" i="1">
                              <a:latin typeface="Cambria Math" panose="02040503050406030204" pitchFamily="18" charset="0"/>
                              <a:ea typeface="Times New Roman" panose="02020603050405020304" pitchFamily="18" charset="0"/>
                              <a:cs typeface="Times New Roman" panose="02020603050405020304" pitchFamily="18" charset="0"/>
                            </a:rPr>
                            <m:t>)</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𝑠</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𝛼</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smtClean="0">
                          <a:latin typeface="Cambria Math" panose="02040503050406030204" pitchFamily="18" charset="0"/>
                          <a:ea typeface="Times New Roman" panose="02020603050405020304" pitchFamily="18" charset="0"/>
                          <a:cs typeface="Times New Roman" panose="02020603050405020304" pitchFamily="18" charset="0"/>
                        </a:rPr>
                        <m:t>𝛿</m:t>
                      </m:r>
                    </m:oMath>
                  </m:oMathPara>
                </a14:m>
                <a:endParaRPr lang="bg-BG"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4320432" algn="l"/>
                  </a:tabLst>
                </a:pPr>
                <a:endParaRPr lang="bg-BG" sz="12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4320432"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Then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=2</m:t>
                    </m:r>
                    <m:r>
                      <a:rPr lang="en-US" sz="1400" i="1">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ƛ</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𝑒</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is the product of three factors, where: </a:t>
                </a:r>
                <a14:m>
                  <m:oMath xmlns:m="http://schemas.openxmlformats.org/officeDocument/2006/math">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𝑅</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𝑚𝑎𝑥</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r>
                      <a:rPr lang="en-US" sz="1400" i="1">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ƛ</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400" i="1">
                        <a:latin typeface="Cambria Math" panose="02040503050406030204" pitchFamily="18" charset="0"/>
                        <a:ea typeface="Times New Roman" panose="02020603050405020304" pitchFamily="18" charset="0"/>
                        <a:cs typeface="Times New Roman" panose="02020603050405020304" pitchFamily="18" charset="0"/>
                      </a:rPr>
                      <m:t>=0.485·</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10</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−19</m:t>
                        </m:r>
                      </m:sup>
                    </m:sSup>
                    <m:r>
                      <a:rPr lang="en-US" sz="1400">
                        <a:latin typeface="Cambria Math" panose="02040503050406030204" pitchFamily="18" charset="0"/>
                        <a:ea typeface="Calibri" panose="020F0502020204030204" pitchFamily="34" charset="0"/>
                        <a:cs typeface="Times New Roman" panose="02020603050405020304" pitchFamily="18" charset="0"/>
                      </a:rPr>
                      <m:t> </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cm</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1400" dirty="0">
                    <a:latin typeface="Times New Roman" panose="02020603050405020304" pitchFamily="18" charset="0"/>
                    <a:ea typeface="Calibri" panose="020F0502020204030204" pitchFamily="34" charset="0"/>
                    <a:cs typeface="Times New Roman" panose="02020603050405020304" pitchFamily="18" charset="0"/>
                  </a:rPr>
                  <a:t> represents the maximum resonance cross section; </a:t>
                </a:r>
                <a14:m>
                  <m:oMath xmlns:m="http://schemas.openxmlformats.org/officeDocument/2006/math">
                    <m:r>
                      <a:rPr lang="en-US" sz="1400" i="1">
                        <a:latin typeface="Cambria Math" panose="02040503050406030204" pitchFamily="18" charset="0"/>
                        <a:ea typeface="Calibri" panose="020F0502020204030204" pitchFamily="34" charset="0"/>
                        <a:cs typeface="Times New Roman" panose="02020603050405020304" pitchFamily="18" charset="0"/>
                      </a:rPr>
                      <m:t>𝜆</m:t>
                    </m:r>
                    <m:r>
                      <a:rPr lang="en-US" sz="1400" i="1">
                        <a:latin typeface="Cambria Math" panose="02040503050406030204" pitchFamily="18" charset="0"/>
                        <a:ea typeface="Calibri" panose="020F0502020204030204" pitchFamily="34" charset="0"/>
                        <a:cs typeface="Times New Roman" panose="02020603050405020304" pitchFamily="18" charset="0"/>
                      </a:rPr>
                      <m:t>=0.552·</m:t>
                    </m:r>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10</m:t>
                        </m:r>
                      </m:e>
                      <m:sup>
                        <m:r>
                          <a:rPr lang="en-US" sz="1400" i="1">
                            <a:latin typeface="Cambria Math" panose="02040503050406030204" pitchFamily="18" charset="0"/>
                            <a:ea typeface="Calibri" panose="020F0502020204030204" pitchFamily="34" charset="0"/>
                            <a:cs typeface="Times New Roman" panose="02020603050405020304" pitchFamily="18" charset="0"/>
                          </a:rPr>
                          <m:t>−9</m:t>
                        </m:r>
                      </m:sup>
                    </m:sSup>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cm is the neutrino attached wavelength; </a:t>
                </a:r>
                <a14:m>
                  <m:oMath xmlns:m="http://schemas.openxmlformats.org/officeDocument/2006/math">
                    <m:r>
                      <a:rPr lang="en-US" sz="1400" i="1">
                        <a:latin typeface="Cambria Math" panose="02040503050406030204" pitchFamily="18" charset="0"/>
                        <a:ea typeface="Calibri" panose="020F0502020204030204" pitchFamily="34" charset="0"/>
                        <a:cs typeface="Times New Roman" panose="02020603050405020304" pitchFamily="18" charset="0"/>
                      </a:rPr>
                      <m:t>𝑠</m:t>
                    </m:r>
                    <m:r>
                      <a:rPr lang="en-US" sz="1400" i="1">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𝑒</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den>
                    </m:f>
                    <m:r>
                      <a:rPr lang="en-US" sz="1400" i="1">
                        <a:latin typeface="Cambria Math" panose="02040503050406030204" pitchFamily="18" charset="0"/>
                        <a:ea typeface="Times New Roman" panose="02020603050405020304" pitchFamily="18" charset="0"/>
                        <a:cs typeface="Times New Roman" panose="02020603050405020304" pitchFamily="18" charset="0"/>
                      </a:rPr>
                      <m:t>=0.666 </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is the statistical factor, where the excited and ground state spins are 3/2 and 5/2, respectively; </a:t>
                </a:r>
                <a14:m>
                  <m:oMath xmlns:m="http://schemas.openxmlformats.org/officeDocument/2006/math">
                    <m:f>
                      <m:f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is the radiative part, where </a:t>
                </a:r>
                <a14:m>
                  <m:oMath xmlns:m="http://schemas.openxmlformats.org/officeDocument/2006/math">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𝜆</m:t>
                        </m:r>
                      </m:e>
                      <m:sub>
                        <m:r>
                          <a:rPr lang="en-US" sz="14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is the total internal conversion coefficient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the isotopic abundance is 100 %. In our case, </a:t>
                </a:r>
                <a14:m>
                  <m:oMath xmlns:m="http://schemas.openxmlformats.org/officeDocument/2006/math">
                    <m:f>
                      <m:f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should be replaced by 1, since at 100 % intensity the EC process in the </a:t>
                </a:r>
                <a:r>
                  <a:rPr lang="en-US" sz="1400" baseline="30000" dirty="0">
                    <a:latin typeface="Times New Roman" panose="02020603050405020304" pitchFamily="18" charset="0"/>
                    <a:ea typeface="Calibri" panose="020F0502020204030204" pitchFamily="34" charset="0"/>
                    <a:cs typeface="Times New Roman" panose="02020603050405020304" pitchFamily="18" charset="0"/>
                  </a:rPr>
                  <a:t>55</a:t>
                </a:r>
                <a:r>
                  <a:rPr lang="en-US" sz="1400" dirty="0">
                    <a:latin typeface="Times New Roman" panose="02020603050405020304" pitchFamily="18" charset="0"/>
                    <a:ea typeface="Calibri" panose="020F0502020204030204" pitchFamily="34" charset="0"/>
                    <a:cs typeface="Times New Roman" panose="02020603050405020304" pitchFamily="18" charset="0"/>
                  </a:rPr>
                  <a:t>Fe neutrino source emits monoenergetic but not recoilless neutrinos from each decay. With these numerical values the equation can be rewritten as follows </a:t>
                </a:r>
                <a:endParaRPr lang="bg-BG" sz="1400" dirty="0">
                  <a:latin typeface="Times New Roman" panose="02020603050405020304" pitchFamily="18" charset="0"/>
                  <a:ea typeface="Calibri" panose="020F0502020204030204" pitchFamily="34" charset="0"/>
                  <a:cs typeface="Times New Roman" panose="02020603050405020304" pitchFamily="18" charset="0"/>
                </a:endParaRPr>
              </a:p>
              <a:p>
                <a:pPr>
                  <a:tabLst>
                    <a:tab pos="4320432"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p>
                      </m:sSubSup>
                      <m:r>
                        <a:rPr lang="en-US" i="1">
                          <a:latin typeface="Cambria Math" panose="02040503050406030204" pitchFamily="18" charset="0"/>
                          <a:ea typeface="Calibri" panose="020F0502020204030204" pitchFamily="34" charset="0"/>
                          <a:cs typeface="Times New Roman" panose="02020603050405020304" pitchFamily="18" charset="0"/>
                        </a:rPr>
                        <m:t>=0.215·</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10</m:t>
                          </m:r>
                        </m:e>
                        <m:sup>
                          <m:r>
                            <a:rPr lang="en-US" i="1">
                              <a:latin typeface="Cambria Math" panose="02040503050406030204" pitchFamily="18" charset="0"/>
                              <a:ea typeface="Calibri" panose="020F0502020204030204" pitchFamily="34" charset="0"/>
                              <a:cs typeface="Times New Roman" panose="02020603050405020304" pitchFamily="18" charset="0"/>
                            </a:rPr>
                            <m:t>−19</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𝛼</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𝛿</m:t>
                      </m:r>
                    </m:oMath>
                  </m:oMathPara>
                </a14:m>
                <a:endParaRPr lang="en-US" dirty="0"/>
              </a:p>
            </p:txBody>
          </p:sp>
        </mc:Choice>
        <mc:Fallback xmlns="">
          <p:sp>
            <p:nvSpPr>
              <p:cNvPr id="7" name="TextBox 6">
                <a:extLst>
                  <a:ext uri="{FF2B5EF4-FFF2-40B4-BE49-F238E27FC236}">
                    <a16:creationId xmlns:a16="http://schemas.microsoft.com/office/drawing/2014/main" id="{5628E8CB-6E85-1DF7-D0FC-544DF103B100}"/>
                  </a:ext>
                </a:extLst>
              </p:cNvPr>
              <p:cNvSpPr txBox="1">
                <a:spLocks noRot="1" noChangeAspect="1" noMove="1" noResize="1" noEditPoints="1" noAdjustHandles="1" noChangeArrowheads="1" noChangeShapeType="1" noTextEdit="1"/>
              </p:cNvSpPr>
              <p:nvPr/>
            </p:nvSpPr>
            <p:spPr>
              <a:xfrm>
                <a:off x="215811" y="1593125"/>
                <a:ext cx="8712377" cy="3801875"/>
              </a:xfrm>
              <a:prstGeom prst="rect">
                <a:avLst/>
              </a:prstGeom>
              <a:blipFill>
                <a:blip r:embed="rId2"/>
                <a:stretch>
                  <a:fillRect l="-210" t="-160" r="-559"/>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754E2B15-3FA8-D16B-7FAB-52790E5F7477}"/>
              </a:ext>
            </a:extLst>
          </p:cNvPr>
          <p:cNvGrpSpPr/>
          <p:nvPr/>
        </p:nvGrpSpPr>
        <p:grpSpPr>
          <a:xfrm>
            <a:off x="1064778" y="232276"/>
            <a:ext cx="6924669" cy="649288"/>
            <a:chOff x="1064778" y="232276"/>
            <a:chExt cx="6924669" cy="649288"/>
          </a:xfrm>
        </p:grpSpPr>
        <p:pic>
          <p:nvPicPr>
            <p:cNvPr id="8" name="Picture 7">
              <a:extLst>
                <a:ext uri="{FF2B5EF4-FFF2-40B4-BE49-F238E27FC236}">
                  <a16:creationId xmlns:a16="http://schemas.microsoft.com/office/drawing/2014/main" id="{6989D4AA-24E9-8D1C-E196-93194CC7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3">
              <a:extLst>
                <a:ext uri="{FF2B5EF4-FFF2-40B4-BE49-F238E27FC236}">
                  <a16:creationId xmlns:a16="http://schemas.microsoft.com/office/drawing/2014/main" id="{D1A6C29A-9DAC-A512-9DF2-C7D0BBD10684}"/>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12" name="TextBox 11">
            <a:extLst>
              <a:ext uri="{FF2B5EF4-FFF2-40B4-BE49-F238E27FC236}">
                <a16:creationId xmlns:a16="http://schemas.microsoft.com/office/drawing/2014/main" id="{CFD1AECF-2AF3-84F8-7D0D-9B8D7AF38A08}"/>
              </a:ext>
            </a:extLst>
          </p:cNvPr>
          <p:cNvSpPr txBox="1"/>
          <p:nvPr/>
        </p:nvSpPr>
        <p:spPr>
          <a:xfrm>
            <a:off x="2631632" y="1131460"/>
            <a:ext cx="3608793"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 resonance cross section</a:t>
            </a:r>
          </a:p>
        </p:txBody>
      </p:sp>
    </p:spTree>
    <p:extLst>
      <p:ext uri="{BB962C8B-B14F-4D97-AF65-F5344CB8AC3E}">
        <p14:creationId xmlns:p14="http://schemas.microsoft.com/office/powerpoint/2010/main" val="231408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646A6-D683-6874-C60C-5A1E984E618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E46322-833B-2EFD-2BBC-DB590069A122}"/>
                  </a:ext>
                </a:extLst>
              </p:cNvPr>
              <p:cNvSpPr txBox="1"/>
              <p:nvPr/>
            </p:nvSpPr>
            <p:spPr>
              <a:xfrm>
                <a:off x="273792" y="1451810"/>
                <a:ext cx="8596415" cy="5168018"/>
              </a:xfrm>
              <a:prstGeom prst="rect">
                <a:avLst/>
              </a:prstGeom>
              <a:noFill/>
            </p:spPr>
            <p:txBody>
              <a:bodyPr wrap="square">
                <a:spAutoFit/>
              </a:bodyPr>
              <a:lstStyle/>
              <a:p>
                <a:pPr algn="just">
                  <a:lnSpc>
                    <a:spcPct val="115000"/>
                  </a:lnSpc>
                  <a:spcAft>
                    <a:spcPts val="1000"/>
                  </a:spcAft>
                  <a:tabLst>
                    <a:tab pos="4320432"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For the system </a:t>
                </a:r>
                <a14:m>
                  <m:oMath xmlns:m="http://schemas.openxmlformats.org/officeDocument/2006/math">
                    <m:sPre>
                      <m:sPrePr>
                        <m:ctrlPr>
                          <a:rPr lang="en-US" sz="1400" i="1">
                            <a:latin typeface="Cambria Math" panose="02040503050406030204" pitchFamily="18" charset="0"/>
                            <a:ea typeface="Calibri" panose="020F0502020204030204" pitchFamily="34" charset="0"/>
                            <a:cs typeface="Times New Roman" panose="02020603050405020304" pitchFamily="18" charset="0"/>
                          </a:rPr>
                        </m:ctrlPr>
                      </m:sPrePr>
                      <m:sub>
                        <m:r>
                          <a:rPr lang="en-US" sz="1400" i="1">
                            <a:latin typeface="Cambria Math" panose="02040503050406030204" pitchFamily="18" charset="0"/>
                            <a:ea typeface="Calibri" panose="020F0502020204030204" pitchFamily="34" charset="0"/>
                            <a:cs typeface="Times New Roman" panose="02020603050405020304" pitchFamily="18" charset="0"/>
                          </a:rPr>
                          <m:t>1</m:t>
                        </m:r>
                      </m:sub>
                      <m:sup>
                        <m:r>
                          <a:rPr lang="en-US" sz="1400" i="1">
                            <a:latin typeface="Cambria Math" panose="02040503050406030204" pitchFamily="18" charset="0"/>
                            <a:ea typeface="Calibri" panose="020F0502020204030204" pitchFamily="34" charset="0"/>
                            <a:cs typeface="Times New Roman" panose="02020603050405020304" pitchFamily="18" charset="0"/>
                          </a:rPr>
                          <m:t>3</m:t>
                        </m:r>
                      </m:sup>
                      <m:e>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𝐻</m:t>
                            </m:r>
                          </m:e>
                          <m:sub>
                            <m:r>
                              <a:rPr lang="en-US" sz="1400" i="1">
                                <a:latin typeface="Cambria Math" panose="02040503050406030204" pitchFamily="18" charset="0"/>
                                <a:ea typeface="Calibri" panose="020F0502020204030204" pitchFamily="34" charset="0"/>
                                <a:cs typeface="Times New Roman" panose="02020603050405020304" pitchFamily="18" charset="0"/>
                              </a:rPr>
                              <m:t>2</m:t>
                            </m:r>
                          </m:sub>
                        </m:sSub>
                      </m:e>
                    </m:sPre>
                    <m:box>
                      <m:boxPr>
                        <m:ctrlPr>
                          <a:rPr lang="en-US" sz="1400" i="1">
                            <a:latin typeface="Cambria Math" panose="02040503050406030204" pitchFamily="18" charset="0"/>
                            <a:ea typeface="Calibri" panose="020F0502020204030204" pitchFamily="34" charset="0"/>
                            <a:cs typeface="Times New Roman" panose="02020603050405020304" pitchFamily="18" charset="0"/>
                          </a:rPr>
                        </m:ctrlPr>
                      </m:boxPr>
                      <m:e>
                        <m:box>
                          <m:boxPr>
                            <m:ctrlPr>
                              <a:rPr lang="en-US" sz="1400"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400"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  </m:t>
                                    </m:r>
                                    <m:r>
                                      <a:rPr lang="en-US" sz="1400" i="1">
                                        <a:latin typeface="Cambria Math" panose="02040503050406030204" pitchFamily="18" charset="0"/>
                                        <a:ea typeface="Calibri" panose="020F0502020204030204" pitchFamily="34" charset="0"/>
                                        <a:cs typeface="Times New Roman" panose="02020603050405020304" pitchFamily="18" charset="0"/>
                                      </a:rPr>
                                      <m:t>𝛽</m:t>
                                    </m:r>
                                  </m:e>
                                  <m:sup>
                                    <m:r>
                                      <a:rPr lang="en-US" sz="1400" i="1">
                                        <a:latin typeface="Cambria Math" panose="02040503050406030204" pitchFamily="18" charset="0"/>
                                        <a:ea typeface="Calibri" panose="020F0502020204030204" pitchFamily="34" charset="0"/>
                                        <a:cs typeface="Times New Roman" panose="02020603050405020304" pitchFamily="18" charset="0"/>
                                      </a:rPr>
                                      <m:t>−</m:t>
                                    </m:r>
                                  </m:sup>
                                </m:sSup>
                              </m:e>
                            </m:groupChr>
                          </m:e>
                        </m:box>
                      </m:e>
                    </m:box>
                    <m:sPre>
                      <m:sPrePr>
                        <m:ctrlPr>
                          <a:rPr lang="en-US" sz="1400" i="1">
                            <a:latin typeface="Cambria Math" panose="02040503050406030204" pitchFamily="18" charset="0"/>
                            <a:ea typeface="Calibri" panose="020F0502020204030204" pitchFamily="34" charset="0"/>
                            <a:cs typeface="Times New Roman" panose="02020603050405020304" pitchFamily="18" charset="0"/>
                          </a:rPr>
                        </m:ctrlPr>
                      </m:sPrePr>
                      <m:sub>
                        <m:r>
                          <a:rPr lang="en-US" sz="1400" i="1">
                            <a:latin typeface="Cambria Math" panose="02040503050406030204" pitchFamily="18" charset="0"/>
                            <a:ea typeface="Calibri" panose="020F0502020204030204" pitchFamily="34" charset="0"/>
                            <a:cs typeface="Times New Roman" panose="02020603050405020304" pitchFamily="18" charset="0"/>
                          </a:rPr>
                          <m:t>2</m:t>
                        </m:r>
                      </m:sub>
                      <m:sup>
                        <m:r>
                          <a:rPr lang="en-US" sz="1400" i="1">
                            <a:latin typeface="Cambria Math" panose="02040503050406030204" pitchFamily="18" charset="0"/>
                            <a:ea typeface="Calibri" panose="020F0502020204030204" pitchFamily="34" charset="0"/>
                            <a:cs typeface="Times New Roman" panose="02020603050405020304" pitchFamily="18" charset="0"/>
                          </a:rPr>
                          <m:t>3</m:t>
                        </m:r>
                      </m:sup>
                      <m:e>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𝐻𝑒</m:t>
                            </m:r>
                          </m:e>
                          <m:sub>
                            <m:r>
                              <a:rPr lang="en-US" sz="1400" i="1">
                                <a:latin typeface="Cambria Math" panose="02040503050406030204" pitchFamily="18" charset="0"/>
                                <a:ea typeface="Calibri" panose="020F0502020204030204" pitchFamily="34" charset="0"/>
                                <a:cs typeface="Times New Roman" panose="02020603050405020304" pitchFamily="18" charset="0"/>
                              </a:rPr>
                              <m:t>1</m:t>
                            </m:r>
                          </m:sub>
                        </m:sSub>
                      </m:e>
                    </m:sPre>
                    <m:r>
                      <a:rPr lang="en-US"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𝑒</m:t>
                        </m:r>
                      </m:e>
                      <m:sup>
                        <m:r>
                          <a:rPr lang="en-US" sz="1400" i="1">
                            <a:latin typeface="Cambria Math" panose="02040503050406030204" pitchFamily="18" charset="0"/>
                            <a:ea typeface="Calibri" panose="020F0502020204030204" pitchFamily="34" charset="0"/>
                            <a:cs typeface="Times New Roman" panose="02020603050405020304" pitchFamily="18" charset="0"/>
                          </a:rPr>
                          <m:t>−</m:t>
                        </m:r>
                      </m:sup>
                    </m:sSup>
                    <m:r>
                      <a:rPr lang="en-US" sz="1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400">
                            <a:latin typeface="Cambria Math" panose="02040503050406030204" pitchFamily="18" charset="0"/>
                            <a:ea typeface="Calibri" panose="020F0502020204030204" pitchFamily="34" charset="0"/>
                            <a:cs typeface="Times New Roman" panose="02020603050405020304" pitchFamily="18" charset="0"/>
                          </a:rPr>
                          <m:t>ν</m:t>
                        </m:r>
                      </m:e>
                    </m:acc>
                  </m:oMath>
                </a14:m>
                <a:r>
                  <a:rPr lang="en-US" sz="1400" i="1" baseline="-25000" dirty="0">
                    <a:latin typeface="Times New Roman" panose="02020603050405020304" pitchFamily="18" charset="0"/>
                    <a:ea typeface="Calibri" panose="020F0502020204030204" pitchFamily="34" charset="0"/>
                    <a:cs typeface="Times New Roman" panose="02020603050405020304" pitchFamily="18" charset="0"/>
                  </a:rPr>
                  <a:t>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 the ratio between bound-beta decay</a:t>
                </a:r>
                <a:r>
                  <a:rPr lang="bg-BG"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(Bβ) and continues-beta decay (Cβ) is</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r>
                  <a:rPr lang="en-US" sz="1400" dirty="0">
                    <a:latin typeface="Times New Roman" panose="02020603050405020304" pitchFamily="18" charset="0"/>
                    <a:ea typeface="Times New Roman" panose="02020603050405020304" pitchFamily="18" charset="0"/>
                    <a:cs typeface="Times New Roman" panose="02020603050405020304" pitchFamily="18" charset="0"/>
                  </a:rPr>
                  <a:t>α ≈ 0.005, which strongly reduces </a:t>
                </a:r>
                <a14:m>
                  <m:oMath xmlns:m="http://schemas.openxmlformats.org/officeDocument/2006/math">
                    <m:sSubSup>
                      <m:sSub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𝜎</m:t>
                        </m:r>
                      </m:e>
                      <m:sub>
                        <m:r>
                          <a:rPr lang="en-US" sz="1400"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sup>
                    </m:sSubSup>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by about four orders of magnitude. In conventional gamma-quantum Mössbauer spectroscopy, the α parameter simply does not exist. </a:t>
                </a:r>
              </a:p>
              <a:p>
                <a:pPr algn="just">
                  <a:lnSpc>
                    <a:spcPct val="115000"/>
                  </a:lnSpc>
                  <a:spcAft>
                    <a:spcPts val="1000"/>
                  </a:spcAft>
                  <a:tabLst>
                    <a:tab pos="4320432"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In resonance experiments with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bound electron capture (BEC) states must be taken into account. Through the electron capture process in the source, the captured electrons coming from an atomic orbital must be captured in the same bound state in the absorber. This drastically reduces the probability of the emission and absorption process since there are vacancies only in the M shell. </a:t>
                </a:r>
                <a:r>
                  <a:rPr lang="en-US" sz="1400" dirty="0">
                    <a:latin typeface="Times New Roman" panose="02020603050405020304" pitchFamily="18" charset="0"/>
                    <a:cs typeface="Times New Roman" panose="02020603050405020304" pitchFamily="18" charset="0"/>
                  </a:rPr>
                  <a:t>The probabilities for the electron capture processes are approximately</a:t>
                </a:r>
              </a:p>
              <a:p>
                <a:pPr algn="just">
                  <a:lnSpc>
                    <a:spcPct val="115000"/>
                  </a:lnSpc>
                  <a:spcAft>
                    <a:spcPts val="1000"/>
                  </a:spcAft>
                  <a:tabLst>
                    <a:tab pos="4320432" algn="l"/>
                  </a:tabLst>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𝐾</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𝐿</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𝑀</m:t>
                        </m:r>
                        <m:r>
                          <a:rPr lang="en-US" i="1">
                            <a:latin typeface="Cambria Math" panose="02040503050406030204" pitchFamily="18" charset="0"/>
                          </a:rPr>
                          <m:t>+</m:t>
                        </m:r>
                      </m:sub>
                    </m:sSub>
                    <m:r>
                      <a:rPr lang="en-US" i="1">
                        <a:latin typeface="Cambria Math" panose="02040503050406030204" pitchFamily="18" charset="0"/>
                      </a:rPr>
                      <m:t>=0.8853+0.0983+0.0163≅1</m:t>
                    </m:r>
                  </m:oMath>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4320432" algn="l"/>
                  </a:tabLst>
                </a:pPr>
                <a:r>
                  <a:rPr lang="en-US" dirty="0">
                    <a:latin typeface="Times New Roman" panose="02020603050405020304" pitchFamily="18" charset="0"/>
                    <a:ea typeface="Calibri" panose="020F0502020204030204" pitchFamily="34" charset="0"/>
                    <a:cs typeface="Times New Roman" panose="02020603050405020304" pitchFamily="18" charset="0"/>
                    <a:hlinkClick r:id="rId2"/>
                  </a:rPr>
                  <a:t>http://www.lnhb.fr/en/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1998663" algn="just">
                  <a:lnSpc>
                    <a:spcPct val="115000"/>
                  </a:lnSpc>
                  <a:spcAft>
                    <a:spcPts val="1000"/>
                  </a:spcAft>
                  <a:tabLst>
                    <a:tab pos="432043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4320432"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This drastically reduces the probability of electron capture from the M</a:t>
                </a:r>
                <a:r>
                  <a:rPr lang="bg-BG"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shell, since in the reverse process the electron must be returned to the same M</a:t>
                </a:r>
                <a:r>
                  <a:rPr lang="bg-BG"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shell state. With probability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𝑀</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=0.0163</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for the electron capture from the M shell, as well as the M+ subshells, the resonance cross section should be reduced </a:t>
                </a:r>
                <a14:m>
                  <m:oMath xmlns:m="http://schemas.openxmlformats.org/officeDocument/2006/math">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sSubSup>
                          <m:sSub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𝑃</m:t>
                            </m:r>
                          </m:e>
                          <m:sub>
                            <m:r>
                              <a:rPr lang="en-US" sz="1400" i="1">
                                <a:latin typeface="Cambria Math" panose="02040503050406030204" pitchFamily="18" charset="0"/>
                                <a:ea typeface="Calibri" panose="020F0502020204030204" pitchFamily="34" charset="0"/>
                                <a:cs typeface="Times New Roman" panose="02020603050405020304" pitchFamily="18" charset="0"/>
                              </a:rPr>
                              <m:t>𝑀</m:t>
                            </m:r>
                            <m:r>
                              <a:rPr lang="en-US" sz="1400" i="1">
                                <a:latin typeface="Cambria Math" panose="02040503050406030204" pitchFamily="18" charset="0"/>
                                <a:ea typeface="Calibri" panose="020F0502020204030204" pitchFamily="34" charset="0"/>
                                <a:cs typeface="Times New Roman" panose="02020603050405020304" pitchFamily="18" charset="0"/>
                              </a:rPr>
                              <m:t>+</m:t>
                            </m:r>
                          </m:sub>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bSup>
                        <m:r>
                          <a:rPr lang="en-US" sz="1400" i="1">
                            <a:latin typeface="Cambria Math" panose="02040503050406030204" pitchFamily="18" charset="0"/>
                            <a:ea typeface="Calibri" panose="020F0502020204030204" pitchFamily="34" charset="0"/>
                            <a:cs typeface="Times New Roman" panose="02020603050405020304" pitchFamily="18" charset="0"/>
                          </a:rPr>
                          <m:t>=</m:t>
                        </m:r>
                        <m:r>
                          <a:rPr lang="en-US" sz="1400" i="1">
                            <a:latin typeface="Cambria Math" panose="02040503050406030204" pitchFamily="18" charset="0"/>
                            <a:ea typeface="Calibri" panose="020F0502020204030204" pitchFamily="34" charset="0"/>
                            <a:cs typeface="Times New Roman" panose="02020603050405020304" pitchFamily="18" charset="0"/>
                          </a:rPr>
                          <m:t>𝛼</m:t>
                        </m:r>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r>
                      <a:rPr lang="en-US" sz="1400" i="1">
                        <a:latin typeface="Cambria Math" panose="02040503050406030204" pitchFamily="18" charset="0"/>
                        <a:ea typeface="Calibri" panose="020F0502020204030204" pitchFamily="34" charset="0"/>
                        <a:cs typeface="Times New Roman" panose="02020603050405020304" pitchFamily="18" charset="0"/>
                      </a:rPr>
                      <m:t>=2.6∙</m:t>
                    </m:r>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r>
                          <a:rPr lang="en-US" sz="1400" i="1">
                            <a:latin typeface="Cambria Math" panose="02040503050406030204" pitchFamily="18" charset="0"/>
                            <a:ea typeface="Calibri" panose="020F0502020204030204" pitchFamily="34" charset="0"/>
                            <a:cs typeface="Times New Roman" panose="02020603050405020304" pitchFamily="18" charset="0"/>
                          </a:rPr>
                          <m:t>10</m:t>
                        </m:r>
                      </m:e>
                      <m:sup>
                        <m:r>
                          <a:rPr lang="en-US" sz="1400" i="1">
                            <a:latin typeface="Cambria Math" panose="02040503050406030204" pitchFamily="18" charset="0"/>
                            <a:ea typeface="Calibri" panose="020F0502020204030204" pitchFamily="34" charset="0"/>
                            <a:cs typeface="Times New Roman" panose="02020603050405020304" pitchFamily="18" charset="0"/>
                          </a:rPr>
                          <m:t>−4</m:t>
                        </m:r>
                      </m:sup>
                    </m:sSup>
                    <m:r>
                      <a:rPr lang="en-US" sz="1400" i="1">
                        <a:latin typeface="Cambria Math" panose="02040503050406030204" pitchFamily="18" charset="0"/>
                        <a:ea typeface="Calibri" panose="020F0502020204030204" pitchFamily="34" charset="0"/>
                        <a:cs typeface="Times New Roman" panose="02020603050405020304" pitchFamily="18" charset="0"/>
                      </a:rPr>
                      <m:t> </m:t>
                    </m:r>
                  </m:oMath>
                </a14:m>
                <a:r>
                  <a:rPr lang="en-US" sz="1400" dirty="0">
                    <a:latin typeface="Times New Roman" panose="02020603050405020304" pitchFamily="18" charset="0"/>
                    <a:ea typeface="Calibri" panose="020F0502020204030204" pitchFamily="34" charset="0"/>
                    <a:cs typeface="Times New Roman" panose="02020603050405020304" pitchFamily="18" charset="0"/>
                  </a:rPr>
                  <a:t> times to the value </a:t>
                </a:r>
                <a:endParaRPr lang="en-US" i="1"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4320432" algn="l"/>
                  </a:tabLst>
                </a:pPr>
                <a14:m>
                  <m:oMathPara xmlns:m="http://schemas.openxmlformats.org/officeDocument/2006/math">
                    <m:oMathParaPr>
                      <m:jc m:val="center"/>
                    </m:oMathParaPr>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p>
                      </m:sSubSup>
                      <m:r>
                        <a:rPr lang="en-US" i="1">
                          <a:latin typeface="Cambria Math" panose="02040503050406030204" pitchFamily="18" charset="0"/>
                          <a:ea typeface="Calibri" panose="020F0502020204030204" pitchFamily="34" charset="0"/>
                          <a:cs typeface="Times New Roman" panose="02020603050405020304" pitchFamily="18" charset="0"/>
                        </a:rPr>
                        <m:t>=0.56·</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10</m:t>
                          </m:r>
                        </m:e>
                        <m:sup>
                          <m:r>
                            <a:rPr lang="en-US" i="1">
                              <a:latin typeface="Cambria Math" panose="02040503050406030204" pitchFamily="18" charset="0"/>
                              <a:ea typeface="Calibri" panose="020F0502020204030204" pitchFamily="34" charset="0"/>
                              <a:cs typeface="Times New Roman" panose="02020603050405020304" pitchFamily="18" charset="0"/>
                            </a:rPr>
                            <m:t>−23</m:t>
                          </m:r>
                        </m:sup>
                      </m:sSup>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𝛿</m:t>
                      </m:r>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7E46322-833B-2EFD-2BBC-DB590069A122}"/>
                  </a:ext>
                </a:extLst>
              </p:cNvPr>
              <p:cNvSpPr txBox="1">
                <a:spLocks noRot="1" noChangeAspect="1" noMove="1" noResize="1" noEditPoints="1" noAdjustHandles="1" noChangeArrowheads="1" noChangeShapeType="1" noTextEdit="1"/>
              </p:cNvSpPr>
              <p:nvPr/>
            </p:nvSpPr>
            <p:spPr>
              <a:xfrm>
                <a:off x="273792" y="1451810"/>
                <a:ext cx="8596415" cy="5168018"/>
              </a:xfrm>
              <a:prstGeom prst="rect">
                <a:avLst/>
              </a:prstGeom>
              <a:blipFill>
                <a:blip r:embed="rId3"/>
                <a:stretch>
                  <a:fillRect l="-638" r="-21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561F2E6-2E8A-2A4C-0B7B-E74F2BB8386C}"/>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5F32B343-6373-0371-DD38-C81A94ECF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3">
              <a:extLst>
                <a:ext uri="{FF2B5EF4-FFF2-40B4-BE49-F238E27FC236}">
                  <a16:creationId xmlns:a16="http://schemas.microsoft.com/office/drawing/2014/main" id="{063E87B8-76E1-6C4E-8F3F-20C4BD8A7103}"/>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pic>
        <p:nvPicPr>
          <p:cNvPr id="9" name="Picture 8">
            <a:extLst>
              <a:ext uri="{FF2B5EF4-FFF2-40B4-BE49-F238E27FC236}">
                <a16:creationId xmlns:a16="http://schemas.microsoft.com/office/drawing/2014/main" id="{E161266B-C12B-6482-7F11-5DD7751FD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194" y="3553905"/>
            <a:ext cx="1288410" cy="1288410"/>
          </a:xfrm>
          <a:prstGeom prst="rect">
            <a:avLst/>
          </a:prstGeom>
        </p:spPr>
      </p:pic>
    </p:spTree>
    <p:extLst>
      <p:ext uri="{BB962C8B-B14F-4D97-AF65-F5344CB8AC3E}">
        <p14:creationId xmlns:p14="http://schemas.microsoft.com/office/powerpoint/2010/main" val="61577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77F9EB-5FF2-F0DA-CC93-130831166D5B}"/>
              </a:ext>
            </a:extLst>
          </p:cNvPr>
          <p:cNvGrpSpPr/>
          <p:nvPr/>
        </p:nvGrpSpPr>
        <p:grpSpPr>
          <a:xfrm>
            <a:off x="1064778" y="232276"/>
            <a:ext cx="6924669" cy="649288"/>
            <a:chOff x="1064778" y="232276"/>
            <a:chExt cx="6924669" cy="649288"/>
          </a:xfrm>
        </p:grpSpPr>
        <p:pic>
          <p:nvPicPr>
            <p:cNvPr id="5" name="Picture 7">
              <a:extLst>
                <a:ext uri="{FF2B5EF4-FFF2-40B4-BE49-F238E27FC236}">
                  <a16:creationId xmlns:a16="http://schemas.microsoft.com/office/drawing/2014/main" id="{EEC52165-4354-F7B6-161B-61FE3782B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3">
              <a:extLst>
                <a:ext uri="{FF2B5EF4-FFF2-40B4-BE49-F238E27FC236}">
                  <a16:creationId xmlns:a16="http://schemas.microsoft.com/office/drawing/2014/main" id="{8951D8C7-96D5-5B1D-2484-A04CC5B38E68}"/>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9" name="TextBox 8">
            <a:extLst>
              <a:ext uri="{FF2B5EF4-FFF2-40B4-BE49-F238E27FC236}">
                <a16:creationId xmlns:a16="http://schemas.microsoft.com/office/drawing/2014/main" id="{25B01965-CCA2-F929-859B-D16B9A642CEE}"/>
              </a:ext>
            </a:extLst>
          </p:cNvPr>
          <p:cNvSpPr txBox="1"/>
          <p:nvPr/>
        </p:nvSpPr>
        <p:spPr>
          <a:xfrm>
            <a:off x="1433149" y="1148134"/>
            <a:ext cx="6277699" cy="830997"/>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 resonance cross-section without momentum transfer for bound electron capture (BEC) state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3D2FCB6-83C0-449B-7910-C951CA56718E}"/>
                  </a:ext>
                </a:extLst>
              </p:cNvPr>
              <p:cNvSpPr txBox="1"/>
              <p:nvPr/>
            </p:nvSpPr>
            <p:spPr>
              <a:xfrm>
                <a:off x="215811" y="2206707"/>
                <a:ext cx="8712377" cy="4006290"/>
              </a:xfrm>
              <a:prstGeom prst="rect">
                <a:avLst/>
              </a:prstGeom>
              <a:noFill/>
            </p:spPr>
            <p:txBody>
              <a:bodyPr wrap="square">
                <a:spAutoFit/>
              </a:bodyPr>
              <a:lstStyle/>
              <a:p>
                <a:pPr algn="just">
                  <a:lnSpc>
                    <a:spcPct val="115000"/>
                  </a:lnSpc>
                  <a:spcAft>
                    <a:spcPts val="6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probability of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phononless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transitions </a:t>
                </a:r>
                <a:r>
                  <a:rPr lang="en-US" sz="1400" i="1"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sz="1400" i="1" baseline="-250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with no momentum transfer during the emission or capture of </a:t>
                </a:r>
                <a14:m>
                  <m:oMath xmlns:m="http://schemas.openxmlformats.org/officeDocument/2006/math">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can be calculated from the recoil-free component given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indent="2913063" algn="just">
                  <a:lnSpc>
                    <a:spcPct val="115000"/>
                  </a:lnSpc>
                  <a:spcAft>
                    <a:spcPts val="600"/>
                  </a:spcAft>
                  <a:tabLst>
                    <a:tab pos="3530600" algn="l"/>
                    <a:tab pos="4320540" algn="l"/>
                  </a:tabLst>
                </a:pP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i="1">
                            <a:latin typeface="Cambria Math" panose="02040503050406030204" pitchFamily="18" charset="0"/>
                            <a:ea typeface="Times New Roman" panose="02020603050405020304" pitchFamily="18" charset="0"/>
                            <a:cs typeface="Times New Roman" panose="02020603050405020304" pitchFamily="18" charset="0"/>
                          </a:rPr>
                          <m:t>𝑟</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𝑒𝑥𝑝</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b>
                                    </m:sSub>
                                  </m:num>
                                  <m:den>
                                    <m:r>
                                      <a:rPr lang="en-US" i="1">
                                        <a:latin typeface="Cambria Math" panose="02040503050406030204" pitchFamily="18" charset="0"/>
                                        <a:ea typeface="Times New Roman" panose="02020603050405020304" pitchFamily="18" charset="0"/>
                                        <a:cs typeface="Times New Roman" panose="02020603050405020304" pitchFamily="18" charset="0"/>
                                      </a:rPr>
                                      <m:t>ℏ</m:t>
                                    </m:r>
                                    <m:r>
                                      <a:rPr lang="en-US" i="1">
                                        <a:latin typeface="Cambria Math" panose="02040503050406030204" pitchFamily="18" charset="0"/>
                                        <a:ea typeface="Times New Roman" panose="02020603050405020304" pitchFamily="18" charset="0"/>
                                        <a:cs typeface="Times New Roman" panose="02020603050405020304" pitchFamily="18" charset="0"/>
                                      </a:rPr>
                                      <m:t>𝑐</m:t>
                                    </m:r>
                                  </m:den>
                                </m:f>
                              </m:e>
                            </m:d>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e>
                        </m:d>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600"/>
                  </a:spcAft>
                  <a:tabLst>
                    <a:tab pos="3530600" algn="l"/>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=224.67</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keV is the transition energy and </a:t>
                </a:r>
                <a14:m>
                  <m:oMath xmlns:m="http://schemas.openxmlformats.org/officeDocument/2006/math">
                    <m:d>
                      <m:dPr>
                        <m:begChr m:val="〈"/>
                        <m:endChr m:val="〉"/>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is the mean square displacement of the atom. The energy of neutrino particles is high and atypical for Mössbauer processes. Even at low temperatures the recoil-free fraction is very tiny. At very low temperature, the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→0 K approximation limit and the Debye model for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𝑟</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can be used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indent="2630488" algn="just">
                  <a:lnSpc>
                    <a:spcPct val="115000"/>
                  </a:lnSpc>
                  <a:spcAft>
                    <a:spcPts val="600"/>
                  </a:spcAft>
                  <a:tabLst>
                    <a:tab pos="4320540" algn="l"/>
                  </a:tabLst>
                </a:pP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i="1">
                            <a:latin typeface="Cambria Math" panose="02040503050406030204" pitchFamily="18" charset="0"/>
                            <a:ea typeface="Times New Roman" panose="02020603050405020304" pitchFamily="18" charset="0"/>
                            <a:cs typeface="Times New Roman" panose="02020603050405020304" pitchFamily="18" charset="0"/>
                          </a:rPr>
                          <m:t>𝑟</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𝑇</m:t>
                    </m:r>
                    <m:r>
                      <a:rPr lang="en-US" i="1">
                        <a:latin typeface="Cambria Math" panose="02040503050406030204" pitchFamily="18" charset="0"/>
                        <a:ea typeface="Times New Roman" panose="02020603050405020304" pitchFamily="18" charset="0"/>
                        <a:cs typeface="Times New Roman" panose="02020603050405020304" pitchFamily="18" charset="0"/>
                      </a:rPr>
                      <m:t>→0)=</m:t>
                    </m:r>
                    <m:r>
                      <a:rPr lang="en-US" i="1">
                        <a:latin typeface="Cambria Math" panose="02040503050406030204" pitchFamily="18" charset="0"/>
                        <a:ea typeface="Times New Roman" panose="02020603050405020304" pitchFamily="18" charset="0"/>
                        <a:cs typeface="Times New Roman" panose="02020603050405020304" pitchFamily="18" charset="0"/>
                      </a:rPr>
                      <m:t>𝑒𝑥𝑝</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b>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US" i="1">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𝑐</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r>
                              <a:rPr lang="en-US"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latin typeface="Cambria Math" panose="02040503050406030204" pitchFamily="18" charset="0"/>
                                    <a:ea typeface="Times New Roman" panose="02020603050405020304" pitchFamily="18" charset="0"/>
                                    <a:cs typeface="Times New Roman" panose="02020603050405020304" pitchFamily="18" charset="0"/>
                                  </a:rPr>
                                  <m:t>𝐵</m:t>
                                </m:r>
                              </m:sub>
                            </m:sSub>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𝐷</m:t>
                                </m:r>
                              </m:sub>
                            </m:sSub>
                          </m:den>
                        </m:f>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6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𝐷</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≈800</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K is the effective Debye temperature,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𝐵</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is the Boltzmann constant, and </a:t>
                </a:r>
                <a14:m>
                  <m:oMath xmlns:m="http://schemas.openxmlformats.org/officeDocument/2006/math">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sub>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2</m:t>
                        </m:r>
                        <m:r>
                          <a:rPr lang="en-US" sz="1400" i="1">
                            <a:latin typeface="Cambria Math" panose="02040503050406030204" pitchFamily="18" charset="0"/>
                            <a:ea typeface="Times New Roman" panose="02020603050405020304" pitchFamily="18" charset="0"/>
                            <a:cs typeface="Times New Roman" panose="02020603050405020304" pitchFamily="18" charset="0"/>
                          </a:rPr>
                          <m:t>𝑀</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𝑐</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is the recoil energy that an atom of mass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can transmit to the lattice. The calculations give the very disappointing result </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𝑟</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𝑇</m:t>
                    </m:r>
                    <m:r>
                      <a:rPr lang="en-US" sz="1400" i="1">
                        <a:latin typeface="Cambria Math" panose="02040503050406030204" pitchFamily="18" charset="0"/>
                        <a:ea typeface="Times New Roman" panose="02020603050405020304" pitchFamily="18" charset="0"/>
                        <a:cs typeface="Times New Roman" panose="02020603050405020304" pitchFamily="18" charset="0"/>
                      </a:rPr>
                      <m:t>→0)=1.17∙</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10</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−5</m:t>
                        </m:r>
                      </m:sup>
                    </m:sSup>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The resonant cross-section should be reduced by about ten orders of magnitude to the value</a:t>
                </a:r>
                <a:endParaRPr lang="en-US" sz="1400" i="1" dirty="0">
                  <a:latin typeface="Cambria Math" panose="02040503050406030204" pitchFamily="18" charset="0"/>
                  <a:ea typeface="Calibri" panose="020F0502020204030204" pitchFamily="34" charset="0"/>
                  <a:cs typeface="Times New Roman" panose="02020603050405020304" pitchFamily="18" charset="0"/>
                </a:endParaRPr>
              </a:p>
              <a:p>
                <a:pPr indent="2970213" algn="just">
                  <a:lnSpc>
                    <a:spcPct val="115000"/>
                  </a:lnSpc>
                  <a:spcAft>
                    <a:spcPts val="600"/>
                  </a:spcAft>
                  <a:tabLst>
                    <a:tab pos="4320540" algn="l"/>
                  </a:tabLst>
                </a:pP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p>
                    </m:sSubSup>
                    <m:r>
                      <a:rPr lang="en-US" i="1">
                        <a:latin typeface="Cambria Math" panose="02040503050406030204" pitchFamily="18" charset="0"/>
                        <a:ea typeface="Calibri" panose="020F0502020204030204" pitchFamily="34" charset="0"/>
                        <a:cs typeface="Times New Roman" panose="02020603050405020304" pitchFamily="18" charset="0"/>
                      </a:rPr>
                      <m:t>=0.76·</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10</m:t>
                        </m:r>
                      </m:e>
                      <m:sup>
                        <m:r>
                          <a:rPr lang="en-US" i="1">
                            <a:latin typeface="Cambria Math" panose="02040503050406030204" pitchFamily="18" charset="0"/>
                            <a:ea typeface="Calibri" panose="020F0502020204030204" pitchFamily="34" charset="0"/>
                            <a:cs typeface="Times New Roman" panose="02020603050405020304" pitchFamily="18" charset="0"/>
                          </a:rPr>
                          <m:t>−33</m:t>
                        </m:r>
                      </m:sup>
                    </m:sSup>
                    <m:r>
                      <a:rPr lang="en-US" i="1">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cm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3D2FCB6-83C0-449B-7910-C951CA56718E}"/>
                  </a:ext>
                </a:extLst>
              </p:cNvPr>
              <p:cNvSpPr txBox="1">
                <a:spLocks noRot="1" noChangeAspect="1" noMove="1" noResize="1" noEditPoints="1" noAdjustHandles="1" noChangeArrowheads="1" noChangeShapeType="1" noTextEdit="1"/>
              </p:cNvSpPr>
              <p:nvPr/>
            </p:nvSpPr>
            <p:spPr>
              <a:xfrm>
                <a:off x="215811" y="2206707"/>
                <a:ext cx="8712377" cy="4006290"/>
              </a:xfrm>
              <a:prstGeom prst="rect">
                <a:avLst/>
              </a:prstGeom>
              <a:blipFill>
                <a:blip r:embed="rId3"/>
                <a:stretch>
                  <a:fillRect l="-210" r="-140" b="-1218"/>
                </a:stretch>
              </a:blipFill>
            </p:spPr>
            <p:txBody>
              <a:bodyPr/>
              <a:lstStyle/>
              <a:p>
                <a:r>
                  <a:rPr lang="en-US">
                    <a:noFill/>
                  </a:rPr>
                  <a:t> </a:t>
                </a:r>
              </a:p>
            </p:txBody>
          </p:sp>
        </mc:Fallback>
      </mc:AlternateContent>
    </p:spTree>
    <p:extLst>
      <p:ext uri="{BB962C8B-B14F-4D97-AF65-F5344CB8AC3E}">
        <p14:creationId xmlns:p14="http://schemas.microsoft.com/office/powerpoint/2010/main" val="339951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C1E409-2E5C-1E21-A69C-929158F2A13E}"/>
                  </a:ext>
                </a:extLst>
              </p:cNvPr>
              <p:cNvSpPr txBox="1"/>
              <p:nvPr/>
            </p:nvSpPr>
            <p:spPr>
              <a:xfrm>
                <a:off x="215811" y="881564"/>
                <a:ext cx="8712377" cy="5556201"/>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In classical Mössbauer experiments, a photon is emitted and absorbed by a nucleus, where the atomic number of the emitting and absorbing atom does not change. In the process considered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Sub>
                    <m:box>
                      <m:boxPr>
                        <m:ctrlPr>
                          <a:rPr lang="en-US" sz="1400" i="1">
                            <a:latin typeface="Cambria Math" panose="02040503050406030204" pitchFamily="18" charset="0"/>
                            <a:ea typeface="Calibri" panose="020F0502020204030204" pitchFamily="34" charset="0"/>
                            <a:cs typeface="Times New Roman" panose="02020603050405020304" pitchFamily="18" charset="0"/>
                          </a:rPr>
                        </m:ctrlPr>
                      </m:boxPr>
                      <m:e>
                        <m:box>
                          <m:boxPr>
                            <m:ctrlPr>
                              <a:rPr lang="en-US" sz="1400"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400" i="1">
                                    <a:latin typeface="Cambria Math" panose="02040503050406030204" pitchFamily="18" charset="0"/>
                                    <a:ea typeface="Calibri" panose="020F0502020204030204" pitchFamily="34" charset="0"/>
                                    <a:cs typeface="Times New Roman" panose="02020603050405020304" pitchFamily="18" charset="0"/>
                                  </a:rPr>
                                </m:ctrlPr>
                              </m:groupChrPr>
                              <m:e>
                                <m:r>
                                  <a:rPr lang="en-US" sz="1400" i="1">
                                    <a:latin typeface="Cambria Math" panose="02040503050406030204" pitchFamily="18" charset="0"/>
                                    <a:ea typeface="Calibri" panose="020F0502020204030204" pitchFamily="34" charset="0"/>
                                    <a:cs typeface="Times New Roman" panose="02020603050405020304" pitchFamily="18" charset="0"/>
                                  </a:rPr>
                                  <m:t>𝐸𝐶</m:t>
                                </m:r>
                                <m:r>
                                  <a:rPr lang="en-US"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e>
                            </m:groupChr>
                          </m:e>
                        </m:box>
                      </m:e>
                    </m:box>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25</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30</m:t>
                        </m:r>
                      </m:sub>
                    </m:sSub>
                    <m:groupChr>
                      <m:groupChrPr>
                        <m:chr m:val="→"/>
                        <m:vertJc m:val="bot"/>
                        <m:ctrlPr>
                          <a:rPr lang="en-US" sz="1400" i="1">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r>
                          <a:rPr lang="en-US" sz="1400" i="1">
                            <a:latin typeface="Cambria Math" panose="02040503050406030204" pitchFamily="18" charset="0"/>
                            <a:ea typeface="Calibri" panose="020F0502020204030204" pitchFamily="34" charset="0"/>
                            <a:cs typeface="Times New Roman" panose="02020603050405020304" pitchFamily="18" charset="0"/>
                          </a:rPr>
                          <m:t>𝐵𝐸𝐶</m:t>
                        </m:r>
                      </m:e>
                    </m:groupCh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one chemical element is converted into another, differently bonded and occupying a different volume in the crystal lattice. It is very probable that the processes of emission and absorption are accompanied by expansion and contraction of nearby cells of the crystal lattice and the creation of phonons due to this deformation, which disturbs the recoilless character of the process.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tabLst>
                    <a:tab pos="4320540" algn="l"/>
                  </a:tabLs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 new probability </a:t>
                </a:r>
                <a14:m>
                  <m:oMath xmlns:m="http://schemas.openxmlformats.org/officeDocument/2006/math">
                    <m:sSub>
                      <m:sSubPr>
                        <m:ctrlPr>
                          <a:rPr lang="en-US" sz="1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b="1" i="1">
                            <a:latin typeface="Cambria Math" panose="02040503050406030204" pitchFamily="18" charset="0"/>
                            <a:ea typeface="Times New Roman" panose="02020603050405020304" pitchFamily="18" charset="0"/>
                            <a:cs typeface="Times New Roman" panose="02020603050405020304" pitchFamily="18" charset="0"/>
                          </a:rPr>
                          <m:t>𝒇</m:t>
                        </m:r>
                      </m:e>
                      <m:sub>
                        <m:r>
                          <a:rPr lang="en-US" sz="1400" b="1" i="1">
                            <a:latin typeface="Cambria Math" panose="02040503050406030204" pitchFamily="18" charset="0"/>
                            <a:ea typeface="Times New Roman" panose="02020603050405020304" pitchFamily="18" charset="0"/>
                            <a:cs typeface="Times New Roman" panose="02020603050405020304" pitchFamily="18" charset="0"/>
                          </a:rPr>
                          <m:t>𝑳</m:t>
                        </m:r>
                      </m:sub>
                    </m:sSub>
                  </m:oMath>
                </a14:m>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is introduced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so that the lattice deformation does not lead to the excitation of phonons. This probability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is not discussed for the Mössbauer effect with γ-quanta.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indent="3430588" algn="just">
                  <a:lnSpc>
                    <a:spcPct val="115000"/>
                  </a:lnSpc>
                  <a:spcAft>
                    <a:spcPts val="600"/>
                  </a:spcAft>
                  <a:tabLst>
                    <a:tab pos="4320540" algn="l"/>
                  </a:tabLst>
                </a:pP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i="1">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𝑒𝑥𝑝</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i="1">
                                        <a:latin typeface="Cambria Math" panose="02040503050406030204" pitchFamily="18" charset="0"/>
                                        <a:ea typeface="Times New Roman" panose="02020603050405020304" pitchFamily="18" charset="0"/>
                                        <a:cs typeface="Times New Roman" panose="02020603050405020304" pitchFamily="18" charset="0"/>
                                      </a:rPr>
                                      <m:t>𝐿</m:t>
                                    </m:r>
                                  </m:sub>
                                  <m:sup>
                                    <m:r>
                                      <a:rPr lang="en-US" i="1">
                                        <a:latin typeface="Cambria Math" panose="02040503050406030204" pitchFamily="18" charset="0"/>
                                        <a:ea typeface="Times New Roman" panose="02020603050405020304" pitchFamily="18" charset="0"/>
                                        <a:cs typeface="Times New Roman" panose="02020603050405020304" pitchFamily="18" charset="0"/>
                                      </a:rPr>
                                      <m:t>𝑀𝑛</m:t>
                                    </m:r>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i="1">
                                        <a:latin typeface="Cambria Math" panose="02040503050406030204" pitchFamily="18" charset="0"/>
                                        <a:ea typeface="Times New Roman" panose="02020603050405020304" pitchFamily="18" charset="0"/>
                                        <a:cs typeface="Times New Roman" panose="02020603050405020304" pitchFamily="18" charset="0"/>
                                      </a:rPr>
                                      <m:t>𝐿</m:t>
                                    </m:r>
                                  </m:sub>
                                  <m:sup>
                                    <m:r>
                                      <a:rPr lang="en-US" i="1">
                                        <a:latin typeface="Cambria Math" panose="02040503050406030204" pitchFamily="18" charset="0"/>
                                        <a:ea typeface="Times New Roman" panose="02020603050405020304" pitchFamily="18" charset="0"/>
                                        <a:cs typeface="Times New Roman" panose="02020603050405020304" pitchFamily="18" charset="0"/>
                                      </a:rPr>
                                      <m:t>𝐹𝑒</m:t>
                                    </m:r>
                                  </m:sup>
                                </m:sSubSup>
                              </m:e>
                            </m:d>
                          </m:num>
                          <m:den>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latin typeface="Cambria Math" panose="02040503050406030204" pitchFamily="18" charset="0"/>
                                    <a:ea typeface="Times New Roman" panose="02020603050405020304" pitchFamily="18" charset="0"/>
                                    <a:cs typeface="Times New Roman" panose="02020603050405020304" pitchFamily="18" charset="0"/>
                                  </a:rPr>
                                  <m:t>𝐵</m:t>
                                </m:r>
                              </m:sub>
                            </m:sSub>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𝐷</m:t>
                                </m:r>
                              </m:sub>
                            </m:sSub>
                          </m:den>
                        </m:f>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6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Since the atomic radii of </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55</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Fe and </a:t>
                </a:r>
                <a:r>
                  <a:rPr lang="en-US" sz="1400" baseline="30000" dirty="0">
                    <a:latin typeface="Times New Roman" panose="02020603050405020304" pitchFamily="18" charset="0"/>
                    <a:ea typeface="Times New Roman" panose="02020603050405020304" pitchFamily="18" charset="0"/>
                    <a:cs typeface="Times New Roman" panose="02020603050405020304" pitchFamily="18" charset="0"/>
                  </a:rPr>
                  <a:t>55</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Mn are very close, the expected difference in lattice strain energies is approximately </a:t>
                </a:r>
                <a14:m>
                  <m:oMath xmlns:m="http://schemas.openxmlformats.org/officeDocument/2006/math">
                    <m:d>
                      <m:dPr>
                        <m:begChr m:val="|"/>
                        <m:endChr m:val="|"/>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𝐿</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𝑀𝑛</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𝐿</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sup>
                        </m:sSubSup>
                      </m:e>
                    </m:d>
                    <m:r>
                      <a:rPr lang="en-US" sz="1400" i="1">
                        <a:latin typeface="Cambria Math" panose="02040503050406030204" pitchFamily="18" charset="0"/>
                        <a:ea typeface="Times New Roman" panose="02020603050405020304" pitchFamily="18" charset="0"/>
                        <a:cs typeface="Times New Roman" panose="02020603050405020304" pitchFamily="18" charset="0"/>
                      </a:rPr>
                      <m:t>≈0.1</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eV, assuming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𝐷</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≈800</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K. Under this assumption, the approximate value of the probability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that lattice deformation will not induce phonon excitation is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r>
                      <a:rPr lang="en-US" sz="1400" i="1">
                        <a:latin typeface="Cambria Math" panose="02040503050406030204" pitchFamily="18" charset="0"/>
                        <a:ea typeface="Times New Roman" panose="02020603050405020304" pitchFamily="18" charset="0"/>
                        <a:cs typeface="Times New Roman" panose="02020603050405020304" pitchFamily="18" charset="0"/>
                      </a:rPr>
                      <m:t>𝑒</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The total probability of phonon-free emission and absorption of </a:t>
                </a:r>
                <a14:m>
                  <m:oMath xmlns:m="http://schemas.openxmlformats.org/officeDocument/2006/math">
                    <m:sSub>
                      <m:sSubPr>
                        <m:ctrlPr>
                          <a:rPr lang="en-US" sz="1400" i="1">
                            <a:latin typeface="Cambria Math" panose="02040503050406030204" pitchFamily="18" charset="0"/>
                            <a:ea typeface="Calibri" panose="020F0502020204030204" pitchFamily="34"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must again be reduced by a factor of </a:t>
                </a:r>
                <a14:m>
                  <m:oMath xmlns:m="http://schemas.openxmlformats.org/officeDocument/2006/math">
                    <m:sSubSup>
                      <m:sSub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𝐿</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sz="14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to the value</a:t>
                </a:r>
              </a:p>
              <a:p>
                <a:pPr indent="3430588" algn="just">
                  <a:lnSpc>
                    <a:spcPct val="115000"/>
                  </a:lnSpc>
                  <a:spcAft>
                    <a:spcPts val="600"/>
                  </a:spcAft>
                  <a:tabLst>
                    <a:tab pos="432054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libri" panose="020F0502020204030204" pitchFamily="34" charset="0"/>
                            <a:cs typeface="Times New Roman" panose="02020603050405020304" pitchFamily="18" charset="0"/>
                          </a:rPr>
                          <m:t>𝑅</m:t>
                        </m:r>
                      </m:sub>
                      <m:sup>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sup>
                    </m:sSubSup>
                    <m:r>
                      <a:rPr lang="en-US"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10</m:t>
                        </m:r>
                      </m:e>
                      <m:sup>
                        <m:r>
                          <a:rPr lang="en-US" i="1">
                            <a:latin typeface="Cambria Math" panose="02040503050406030204" pitchFamily="18" charset="0"/>
                            <a:ea typeface="Calibri" panose="020F0502020204030204" pitchFamily="34" charset="0"/>
                            <a:cs typeface="Times New Roman" panose="02020603050405020304" pitchFamily="18" charset="0"/>
                          </a:rPr>
                          <m:t>−34</m:t>
                        </m:r>
                      </m:sup>
                    </m:sSup>
                    <m:r>
                      <a:rPr lang="en-US" i="1">
                        <a:latin typeface="Cambria Math" panose="02040503050406030204" pitchFamily="18" charset="0"/>
                        <a:ea typeface="Times New Roman" panose="02020603050405020304" pitchFamily="18" charset="0"/>
                        <a:cs typeface="Times New Roman" panose="02020603050405020304" pitchFamily="18" charset="0"/>
                      </a:rPr>
                      <m:t>𝛿</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cm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6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Refinement of the estimate of the difference in lattice deformation energies for the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system</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i="1">
                                  <a:latin typeface="Cambria Math" panose="02040503050406030204" pitchFamily="18" charset="0"/>
                                  <a:ea typeface="Times New Roman" panose="02020603050405020304" pitchFamily="18" charset="0"/>
                                  <a:cs typeface="Times New Roman" panose="02020603050405020304" pitchFamily="18" charset="0"/>
                                </a:rPr>
                                <m:t>55</m:t>
                              </m:r>
                            </m:sup>
                            <m:e>
                              <m:r>
                                <a:rPr lang="en-US"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i="1">
                              <a:latin typeface="Cambria Math" panose="02040503050406030204" pitchFamily="18" charset="0"/>
                              <a:ea typeface="Times New Roman" panose="02020603050405020304" pitchFamily="18" charset="0"/>
                              <a:cs typeface="Times New Roman" panose="02020603050405020304" pitchFamily="18" charset="0"/>
                            </a:rPr>
                            <m:t>29</m:t>
                          </m:r>
                        </m:sub>
                      </m:sSub>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box>
                            <m:boxPr>
                              <m:ctrlPr>
                                <a:rPr lang="en-US"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i="1">
                                      <a:latin typeface="Cambria Math" panose="02040503050406030204" pitchFamily="18" charset="0"/>
                                      <a:ea typeface="Calibri" panose="020F0502020204030204" pitchFamily="34" charset="0"/>
                                      <a:cs typeface="Times New Roman" panose="02020603050405020304" pitchFamily="18" charset="0"/>
                                    </a:rPr>
                                  </m:ctrlPr>
                                </m:groupChrPr>
                                <m:e>
                                  <m:r>
                                    <a:rPr lang="en-US" i="1">
                                      <a:latin typeface="Cambria Math" panose="02040503050406030204" pitchFamily="18" charset="0"/>
                                      <a:ea typeface="Calibri" panose="020F0502020204030204" pitchFamily="34" charset="0"/>
                                      <a:cs typeface="Times New Roman" panose="02020603050405020304" pitchFamily="18" charset="0"/>
                                    </a:rPr>
                                    <m:t>𝐸𝐶</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e>
                              </m:groupChr>
                            </m:e>
                          </m:box>
                        </m:e>
                      </m:box>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i="1">
                                  <a:latin typeface="Cambria Math" panose="02040503050406030204" pitchFamily="18" charset="0"/>
                                  <a:ea typeface="Times New Roman" panose="02020603050405020304" pitchFamily="18" charset="0"/>
                                  <a:cs typeface="Times New Roman" panose="02020603050405020304" pitchFamily="18" charset="0"/>
                                </a:rPr>
                                <m:t>25</m:t>
                              </m:r>
                            </m:sub>
                            <m:sup>
                              <m:r>
                                <a:rPr lang="en-US" i="1">
                                  <a:latin typeface="Cambria Math" panose="02040503050406030204" pitchFamily="18" charset="0"/>
                                  <a:ea typeface="Times New Roman" panose="02020603050405020304" pitchFamily="18" charset="0"/>
                                  <a:cs typeface="Times New Roman" panose="02020603050405020304" pitchFamily="18" charset="0"/>
                                </a:rPr>
                                <m:t>55</m:t>
                              </m:r>
                            </m:sup>
                            <m:e>
                              <m:r>
                                <a:rPr lang="en-US"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i="1">
                              <a:latin typeface="Cambria Math" panose="02040503050406030204" pitchFamily="18" charset="0"/>
                              <a:ea typeface="Times New Roman" panose="02020603050405020304" pitchFamily="18" charset="0"/>
                              <a:cs typeface="Times New Roman" panose="02020603050405020304" pitchFamily="18" charset="0"/>
                            </a:rPr>
                            <m:t>30</m:t>
                          </m:r>
                        </m:sub>
                      </m:sSub>
                      <m:groupChr>
                        <m:groupChrPr>
                          <m:chr m:val="→"/>
                          <m:vertJc m:val="bot"/>
                          <m:ctrlPr>
                            <a:rPr lang="en-US" i="1">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𝜈</m:t>
                              </m:r>
                            </m:e>
                            <m:sub>
                              <m:r>
                                <a:rPr lang="en-US" i="1">
                                  <a:latin typeface="Cambria Math" panose="02040503050406030204" pitchFamily="18" charset="0"/>
                                  <a:ea typeface="Calibri" panose="020F0502020204030204" pitchFamily="34" charset="0"/>
                                  <a:cs typeface="Times New Roman" panose="02020603050405020304" pitchFamily="18" charset="0"/>
                                </a:rPr>
                                <m:t>𝑒</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𝐵𝐸𝐶</m:t>
                          </m:r>
                        </m:e>
                      </m:groupCh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i="1">
                                  <a:latin typeface="Cambria Math" panose="02040503050406030204" pitchFamily="18" charset="0"/>
                                  <a:ea typeface="Times New Roman" panose="02020603050405020304" pitchFamily="18" charset="0"/>
                                  <a:cs typeface="Times New Roman" panose="02020603050405020304" pitchFamily="18" charset="0"/>
                                </a:rPr>
                                <m:t>55</m:t>
                              </m:r>
                            </m:sup>
                            <m:e>
                              <m:r>
                                <a:rPr lang="en-US"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i="1">
                              <a:latin typeface="Cambria Math" panose="02040503050406030204" pitchFamily="18" charset="0"/>
                              <a:ea typeface="Times New Roman" panose="02020603050405020304" pitchFamily="18" charset="0"/>
                              <a:cs typeface="Times New Roman" panose="02020603050405020304" pitchFamily="18" charset="0"/>
                            </a:rPr>
                            <m:t>29</m:t>
                          </m:r>
                        </m:sub>
                      </m:sSub>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600"/>
                  </a:spcAft>
                  <a:tabLst>
                    <a:tab pos="432054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can be done using modern density functional theory calculation formalism.</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9C1E409-2E5C-1E21-A69C-929158F2A13E}"/>
                  </a:ext>
                </a:extLst>
              </p:cNvPr>
              <p:cNvSpPr txBox="1">
                <a:spLocks noRot="1" noChangeAspect="1" noMove="1" noResize="1" noEditPoints="1" noAdjustHandles="1" noChangeArrowheads="1" noChangeShapeType="1" noTextEdit="1"/>
              </p:cNvSpPr>
              <p:nvPr/>
            </p:nvSpPr>
            <p:spPr>
              <a:xfrm>
                <a:off x="215811" y="881564"/>
                <a:ext cx="8712377" cy="5556201"/>
              </a:xfrm>
              <a:prstGeom prst="rect">
                <a:avLst/>
              </a:prstGeom>
              <a:blipFill>
                <a:blip r:embed="rId2"/>
                <a:stretch>
                  <a:fillRect l="-210" r="-140" b="-11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11935AD-25B5-1C3B-7DE0-05378CA27122}"/>
              </a:ext>
            </a:extLst>
          </p:cNvPr>
          <p:cNvGrpSpPr/>
          <p:nvPr/>
        </p:nvGrpSpPr>
        <p:grpSpPr>
          <a:xfrm>
            <a:off x="1064778" y="232276"/>
            <a:ext cx="6924669" cy="649288"/>
            <a:chOff x="1064778" y="232276"/>
            <a:chExt cx="6924669" cy="649288"/>
          </a:xfrm>
        </p:grpSpPr>
        <p:pic>
          <p:nvPicPr>
            <p:cNvPr id="6" name="Picture 7">
              <a:extLst>
                <a:ext uri="{FF2B5EF4-FFF2-40B4-BE49-F238E27FC236}">
                  <a16:creationId xmlns:a16="http://schemas.microsoft.com/office/drawing/2014/main" id="{F0C26FD4-4C5D-0B0D-35B8-A1C464485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3">
              <a:extLst>
                <a:ext uri="{FF2B5EF4-FFF2-40B4-BE49-F238E27FC236}">
                  <a16:creationId xmlns:a16="http://schemas.microsoft.com/office/drawing/2014/main" id="{5892D102-BE89-EAAB-19B4-2C21106959DC}"/>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Tree>
    <p:extLst>
      <p:ext uri="{BB962C8B-B14F-4D97-AF65-F5344CB8AC3E}">
        <p14:creationId xmlns:p14="http://schemas.microsoft.com/office/powerpoint/2010/main" val="332419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2583921-CCEA-A018-4BA4-30C8A0ABA759}"/>
              </a:ext>
            </a:extLst>
          </p:cNvPr>
          <p:cNvGrpSpPr/>
          <p:nvPr/>
        </p:nvGrpSpPr>
        <p:grpSpPr>
          <a:xfrm>
            <a:off x="1064778" y="232276"/>
            <a:ext cx="6924669" cy="649288"/>
            <a:chOff x="1064778" y="232276"/>
            <a:chExt cx="6924669" cy="649288"/>
          </a:xfrm>
        </p:grpSpPr>
        <p:pic>
          <p:nvPicPr>
            <p:cNvPr id="7" name="Picture 7">
              <a:extLst>
                <a:ext uri="{FF2B5EF4-FFF2-40B4-BE49-F238E27FC236}">
                  <a16:creationId xmlns:a16="http://schemas.microsoft.com/office/drawing/2014/main" id="{116D66F5-700A-1D3C-ACA8-88D6E98FF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3">
              <a:extLst>
                <a:ext uri="{FF2B5EF4-FFF2-40B4-BE49-F238E27FC236}">
                  <a16:creationId xmlns:a16="http://schemas.microsoft.com/office/drawing/2014/main" id="{98EE80DB-6CBB-7321-C23F-CCD80F233283}"/>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9" name="TextBox 8">
            <a:extLst>
              <a:ext uri="{FF2B5EF4-FFF2-40B4-BE49-F238E27FC236}">
                <a16:creationId xmlns:a16="http://schemas.microsoft.com/office/drawing/2014/main" id="{1DC7B8F1-4091-58F4-A8B8-E534C080C3B6}"/>
              </a:ext>
            </a:extLst>
          </p:cNvPr>
          <p:cNvSpPr txBox="1"/>
          <p:nvPr/>
        </p:nvSpPr>
        <p:spPr>
          <a:xfrm>
            <a:off x="867266" y="1144987"/>
            <a:ext cx="7739405" cy="830997"/>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The resonance cross-section without momentum transfer and lattice excitation for bound electron capture (BEC) states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AD7499-CAE1-0020-7997-E6D52D8FD9C2}"/>
                  </a:ext>
                </a:extLst>
              </p:cNvPr>
              <p:cNvSpPr txBox="1"/>
              <p:nvPr/>
            </p:nvSpPr>
            <p:spPr>
              <a:xfrm>
                <a:off x="215811" y="2466371"/>
                <a:ext cx="8712377" cy="2938625"/>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The last multiplier </a:t>
                </a:r>
                <a:r>
                  <a:rPr lang="en-US" sz="1400" i="1" dirty="0">
                    <a:latin typeface="Times New Roman" panose="02020603050405020304" pitchFamily="18" charset="0"/>
                    <a:ea typeface="Calibri" panose="020F0502020204030204" pitchFamily="34" charset="0"/>
                    <a:cs typeface="Times New Roman" panose="02020603050405020304" pitchFamily="18" charset="0"/>
                  </a:rPr>
                  <a:t>δ,</a:t>
                </a:r>
                <a:r>
                  <a:rPr lang="en-US" sz="1400" dirty="0">
                    <a:latin typeface="Times New Roman" panose="02020603050405020304" pitchFamily="18" charset="0"/>
                    <a:ea typeface="Calibri" panose="020F0502020204030204" pitchFamily="34" charset="0"/>
                    <a:cs typeface="Times New Roman" panose="02020603050405020304" pitchFamily="18" charset="0"/>
                  </a:rPr>
                  <a:t> describes the relative broadening of the neutrino resonance line compared to the natural line width </a:t>
                </a:r>
                <a14:m>
                  <m:oMath xmlns:m="http://schemas.openxmlformats.org/officeDocument/2006/math">
                    <m:r>
                      <a:rPr lang="en-US" sz="1400" i="1">
                        <a:latin typeface="Cambria Math" panose="02040503050406030204" pitchFamily="18" charset="0"/>
                        <a:ea typeface="Times New Roman" panose="02020603050405020304" pitchFamily="18" charset="0"/>
                        <a:cs typeface="Times New Roman" panose="02020603050405020304" pitchFamily="18" charset="0"/>
                      </a:rPr>
                      <m:t>𝛤</m:t>
                    </m:r>
                    <m:r>
                      <a:rPr lang="en-US" sz="1400" i="1">
                        <a:latin typeface="Cambria Math" panose="02040503050406030204" pitchFamily="18" charset="0"/>
                        <a:ea typeface="Times New Roman" panose="02020603050405020304" pitchFamily="18" charset="0"/>
                        <a:cs typeface="Times New Roman" panose="02020603050405020304" pitchFamily="18" charset="0"/>
                      </a:rPr>
                      <m:t>=5.26·</m:t>
                    </m:r>
                    <m:sSup>
                      <m:sSup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10</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−24</m:t>
                        </m:r>
                      </m:sup>
                    </m:sSup>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eV</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There are two main broadening effects </a:t>
                </a:r>
                <a:r>
                  <a:rPr lang="en-US" sz="1400" dirty="0">
                    <a:latin typeface="Times New Roman" panose="02020603050405020304" pitchFamily="18" charset="0"/>
                    <a:ea typeface="Calibri" panose="020F0502020204030204" pitchFamily="34" charset="0"/>
                    <a:cs typeface="Times New Roman" panose="02020603050405020304" pitchFamily="18" charset="0"/>
                  </a:rPr>
                  <a:t>that can lead to a large reduction in the resonance cross-section.</a:t>
                </a:r>
              </a:p>
              <a:p>
                <a:pPr algn="just">
                  <a:lnSpc>
                    <a:spcPct val="115000"/>
                  </a:lnSpc>
                  <a:spcAft>
                    <a:spcPts val="1000"/>
                  </a:spcAft>
                  <a:tabLst>
                    <a:tab pos="4320540" algn="l"/>
                  </a:tabLs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 first </a:t>
                </a:r>
                <a:r>
                  <a:rPr lang="en-US" sz="1400" dirty="0">
                    <a:latin typeface="Times New Roman" panose="02020603050405020304" pitchFamily="18" charset="0"/>
                    <a:ea typeface="Calibri" panose="020F0502020204030204" pitchFamily="34" charset="0"/>
                    <a:cs typeface="Times New Roman" panose="02020603050405020304" pitchFamily="18" charset="0"/>
                  </a:rPr>
                  <a:t>is homogeneous broadening caused by electromagnetic relaxation, e.g. spin-spin interactions, which lead to fluctuating magnetic fields and stochastic magnetic relaxation processes.</a:t>
                </a:r>
              </a:p>
              <a:p>
                <a:pPr algn="just">
                  <a:lnSpc>
                    <a:spcPct val="115000"/>
                  </a:lnSpc>
                  <a:spcAft>
                    <a:spcPts val="1000"/>
                  </a:spcAft>
                  <a:tabLst>
                    <a:tab pos="4320540" algn="l"/>
                  </a:tabLs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 second </a:t>
                </a:r>
                <a:r>
                  <a:rPr lang="en-US" sz="1400" dirty="0">
                    <a:latin typeface="Times New Roman" panose="02020603050405020304" pitchFamily="18" charset="0"/>
                    <a:ea typeface="Calibri" panose="020F0502020204030204" pitchFamily="34" charset="0"/>
                    <a:cs typeface="Times New Roman" panose="02020603050405020304" pitchFamily="18" charset="0"/>
                  </a:rPr>
                  <a:t>effect of inhomogeneous broadening is caused by stationary imperfections in the crystal lattice such as impurities, defects, etc., which change the interatomic distances and violated the lattice periodicity.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85725" algn="just">
                  <a:lnSpc>
                    <a:spcPct val="115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simple estimates indicate that if the neutrino particle energy lies in a small energy range of about </a:t>
                </a:r>
                <a:r>
                  <a:rPr lang="en-US" sz="1400" b="1" dirty="0">
                    <a:latin typeface="Times New Roman" panose="02020603050405020304" pitchFamily="18" charset="0"/>
                    <a:ea typeface="Calibri" panose="020F0502020204030204" pitchFamily="34" charset="0"/>
                    <a:cs typeface="Times New Roman" panose="02020603050405020304" pitchFamily="18" charset="0"/>
                  </a:rPr>
                  <a:t>1 eV</a:t>
                </a:r>
                <a:r>
                  <a:rPr lang="en-US" sz="1400" dirty="0">
                    <a:latin typeface="Times New Roman" panose="02020603050405020304" pitchFamily="18" charset="0"/>
                    <a:ea typeface="Calibri" panose="020F0502020204030204" pitchFamily="34" charset="0"/>
                    <a:cs typeface="Times New Roman" panose="02020603050405020304" pitchFamily="18" charset="0"/>
                  </a:rPr>
                  <a:t>, compared to the energy range of </a:t>
                </a:r>
                <a:r>
                  <a:rPr lang="en-US" sz="1400" b="1" dirty="0">
                    <a:latin typeface="Times New Roman" panose="02020603050405020304" pitchFamily="18" charset="0"/>
                    <a:ea typeface="Calibri" panose="020F0502020204030204" pitchFamily="34" charset="0"/>
                    <a:cs typeface="Times New Roman" panose="02020603050405020304" pitchFamily="18" charset="0"/>
                  </a:rPr>
                  <a:t>10 MeV </a:t>
                </a:r>
                <a:r>
                  <a:rPr lang="en-US" sz="1400" dirty="0">
                    <a:latin typeface="Times New Roman" panose="02020603050405020304" pitchFamily="18" charset="0"/>
                    <a:ea typeface="Calibri" panose="020F0502020204030204" pitchFamily="34" charset="0"/>
                    <a:cs typeface="Times New Roman" panose="02020603050405020304" pitchFamily="18" charset="0"/>
                  </a:rPr>
                  <a:t>characteristic of free (anti)neutrinos, one would expect a resonance cross-section with a value of about </a:t>
                </a:r>
                <a14:m>
                  <m:oMath xmlns:m="http://schemas.openxmlformats.org/officeDocument/2006/math">
                    <m:sSup>
                      <m:sSupPr>
                        <m:ctrlPr>
                          <a:rPr lang="en-US" sz="1400" b="1" i="1">
                            <a:latin typeface="Cambria Math" panose="02040503050406030204" pitchFamily="18" charset="0"/>
                            <a:ea typeface="Calibri" panose="020F0502020204030204" pitchFamily="34" charset="0"/>
                            <a:cs typeface="Times New Roman" panose="02020603050405020304" pitchFamily="18" charset="0"/>
                          </a:rPr>
                        </m:ctrlPr>
                      </m:sSupPr>
                      <m:e>
                        <m:r>
                          <a:rPr lang="en-US" sz="1400" b="1" i="1">
                            <a:latin typeface="Cambria Math" panose="02040503050406030204" pitchFamily="18" charset="0"/>
                            <a:ea typeface="Calibri" panose="020F0502020204030204" pitchFamily="34" charset="0"/>
                            <a:cs typeface="Times New Roman" panose="02020603050405020304" pitchFamily="18" charset="0"/>
                          </a:rPr>
                          <m:t>𝟏𝟎</m:t>
                        </m:r>
                      </m:e>
                      <m:sup>
                        <m:r>
                          <a:rPr lang="en-US" sz="1400" b="1" i="1">
                            <a:latin typeface="Cambria Math" panose="02040503050406030204" pitchFamily="18" charset="0"/>
                            <a:ea typeface="Calibri" panose="020F0502020204030204" pitchFamily="34" charset="0"/>
                            <a:cs typeface="Times New Roman" panose="02020603050405020304" pitchFamily="18" charset="0"/>
                          </a:rPr>
                          <m:t>−</m:t>
                        </m:r>
                        <m:r>
                          <a:rPr lang="en-US" sz="1400" b="1" i="1">
                            <a:latin typeface="Cambria Math" panose="02040503050406030204" pitchFamily="18" charset="0"/>
                            <a:ea typeface="Calibri" panose="020F0502020204030204" pitchFamily="34" charset="0"/>
                            <a:cs typeface="Times New Roman" panose="02020603050405020304" pitchFamily="18" charset="0"/>
                          </a:rPr>
                          <m:t>𝟑𝟖</m:t>
                        </m:r>
                      </m:sup>
                    </m:sSup>
                  </m:oMath>
                </a14:m>
                <a:r>
                  <a:rPr lang="en-US" sz="1400" b="1" dirty="0">
                    <a:latin typeface="Times New Roman" panose="02020603050405020304" pitchFamily="18" charset="0"/>
                    <a:ea typeface="Calibri" panose="020F0502020204030204" pitchFamily="34" charset="0"/>
                    <a:cs typeface="Times New Roman" panose="02020603050405020304" pitchFamily="18" charset="0"/>
                  </a:rPr>
                  <a:t> cm</a:t>
                </a:r>
                <a:r>
                  <a:rPr lang="en-US" sz="14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CAD7499-CAE1-0020-7997-E6D52D8FD9C2}"/>
                  </a:ext>
                </a:extLst>
              </p:cNvPr>
              <p:cNvSpPr txBox="1">
                <a:spLocks noRot="1" noChangeAspect="1" noMove="1" noResize="1" noEditPoints="1" noAdjustHandles="1" noChangeArrowheads="1" noChangeShapeType="1" noTextEdit="1"/>
              </p:cNvSpPr>
              <p:nvPr/>
            </p:nvSpPr>
            <p:spPr>
              <a:xfrm>
                <a:off x="215811" y="2466371"/>
                <a:ext cx="8712377" cy="2938625"/>
              </a:xfrm>
              <a:prstGeom prst="rect">
                <a:avLst/>
              </a:prstGeom>
              <a:blipFill>
                <a:blip r:embed="rId3"/>
                <a:stretch>
                  <a:fillRect l="-210" r="-140" b="-1245"/>
                </a:stretch>
              </a:blipFill>
            </p:spPr>
            <p:txBody>
              <a:bodyPr/>
              <a:lstStyle/>
              <a:p>
                <a:r>
                  <a:rPr lang="en-US">
                    <a:noFill/>
                  </a:rPr>
                  <a:t> </a:t>
                </a:r>
              </a:p>
            </p:txBody>
          </p:sp>
        </mc:Fallback>
      </mc:AlternateContent>
    </p:spTree>
    <p:extLst>
      <p:ext uri="{BB962C8B-B14F-4D97-AF65-F5344CB8AC3E}">
        <p14:creationId xmlns:p14="http://schemas.microsoft.com/office/powerpoint/2010/main" val="182724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420802-48EC-9251-292C-05EB286B64BE}"/>
              </a:ext>
            </a:extLst>
          </p:cNvPr>
          <p:cNvGrpSpPr/>
          <p:nvPr/>
        </p:nvGrpSpPr>
        <p:grpSpPr>
          <a:xfrm>
            <a:off x="1064778" y="232276"/>
            <a:ext cx="6924669" cy="649288"/>
            <a:chOff x="1064778" y="232276"/>
            <a:chExt cx="6924669" cy="649288"/>
          </a:xfrm>
        </p:grpSpPr>
        <p:pic>
          <p:nvPicPr>
            <p:cNvPr id="5" name="Picture 7">
              <a:extLst>
                <a:ext uri="{FF2B5EF4-FFF2-40B4-BE49-F238E27FC236}">
                  <a16:creationId xmlns:a16="http://schemas.microsoft.com/office/drawing/2014/main" id="{21D9C779-0819-5867-F2D7-8C04FE065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3">
              <a:extLst>
                <a:ext uri="{FF2B5EF4-FFF2-40B4-BE49-F238E27FC236}">
                  <a16:creationId xmlns:a16="http://schemas.microsoft.com/office/drawing/2014/main" id="{15332177-B7F4-B132-D088-6189D70B74EA}"/>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7" name="TextBox 6">
            <a:extLst>
              <a:ext uri="{FF2B5EF4-FFF2-40B4-BE49-F238E27FC236}">
                <a16:creationId xmlns:a16="http://schemas.microsoft.com/office/drawing/2014/main" id="{A28CBAA3-B2BA-1A50-9DCD-8BDF636CCEC2}"/>
              </a:ext>
            </a:extLst>
          </p:cNvPr>
          <p:cNvSpPr txBox="1"/>
          <p:nvPr/>
        </p:nvSpPr>
        <p:spPr>
          <a:xfrm>
            <a:off x="724858" y="1073978"/>
            <a:ext cx="7985510" cy="830997"/>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Schematic representation of an experiment for the detection of resonant Mössbauer neutrinos</a:t>
            </a:r>
          </a:p>
        </p:txBody>
      </p:sp>
      <p:pic>
        <p:nvPicPr>
          <p:cNvPr id="1026" name="Picture 2">
            <a:extLst>
              <a:ext uri="{FF2B5EF4-FFF2-40B4-BE49-F238E27FC236}">
                <a16:creationId xmlns:a16="http://schemas.microsoft.com/office/drawing/2014/main" id="{55BB093A-E80B-520D-E390-E4F83534B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553" y="2051540"/>
            <a:ext cx="57499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26C6EC-B36B-21AB-15FB-3537C0CC1AD4}"/>
                  </a:ext>
                </a:extLst>
              </p:cNvPr>
              <p:cNvSpPr txBox="1"/>
              <p:nvPr/>
            </p:nvSpPr>
            <p:spPr>
              <a:xfrm>
                <a:off x="215809" y="5438193"/>
                <a:ext cx="8712377" cy="1073435"/>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Times New Roman" panose="02020603050405020304" pitchFamily="18" charset="0"/>
                  </a:rPr>
                  <a:t>Schematic presentation of the experimental set up with two commercial sources</a:t>
                </a:r>
                <a:r>
                  <a:rPr lang="en-US" sz="14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Times New Roman" panose="02020603050405020304" pitchFamily="18" charset="0"/>
                  </a:rPr>
                  <a:t> and </a:t>
                </a:r>
                <a:r>
                  <a:rPr lang="en-US" sz="1400" dirty="0">
                    <a:latin typeface="Times New Roman" panose="02020603050405020304" pitchFamily="18" charset="0"/>
                    <a:ea typeface="Calibri" panose="020F0502020204030204" pitchFamily="34" charset="0"/>
                  </a:rPr>
                  <a:t>a Mn</a:t>
                </a:r>
                <a:r>
                  <a:rPr lang="en-US" sz="1400" dirty="0">
                    <a:latin typeface="Times New Roman" panose="02020603050405020304" pitchFamily="18" charset="0"/>
                    <a:ea typeface="Times New Roman" panose="02020603050405020304" pitchFamily="18" charset="0"/>
                  </a:rPr>
                  <a:t> foil </a:t>
                </a:r>
                <a:r>
                  <a:rPr lang="en-US" sz="1400" dirty="0">
                    <a:latin typeface="Times New Roman" panose="02020603050405020304" pitchFamily="18" charset="0"/>
                    <a:ea typeface="Calibri" panose="020F0502020204030204" pitchFamily="34" charset="0"/>
                  </a:rPr>
                  <a:t>between them. The geometric dimensions of the sources according to </a:t>
                </a:r>
                <a:r>
                  <a:rPr lang="en-US" sz="1400" dirty="0">
                    <a:latin typeface="Times New Roman" panose="02020603050405020304" pitchFamily="18" charset="0"/>
                    <a:ea typeface="Times New Roman" panose="02020603050405020304" pitchFamily="18" charset="0"/>
                  </a:rPr>
                  <a:t>RITVERC GmbH catalog. </a:t>
                </a:r>
                <a:r>
                  <a:rPr lang="en-US" sz="1400" dirty="0">
                    <a:solidFill>
                      <a:srgbClr val="000000"/>
                    </a:solidFill>
                    <a:latin typeface="Times New Roman" panose="02020603050405020304" pitchFamily="18" charset="0"/>
                    <a:ea typeface="Times New Roman" panose="02020603050405020304" pitchFamily="18" charset="0"/>
                  </a:rPr>
                  <a:t>The experiment is performed in two steps – </a:t>
                </a:r>
                <a:r>
                  <a:rPr lang="en-US" sz="1400" b="1" dirty="0">
                    <a:solidFill>
                      <a:srgbClr val="000000"/>
                    </a:solidFill>
                    <a:latin typeface="Times New Roman" panose="02020603050405020304" pitchFamily="18" charset="0"/>
                    <a:ea typeface="Times New Roman" panose="02020603050405020304" pitchFamily="18" charset="0"/>
                  </a:rPr>
                  <a:t>a) </a:t>
                </a:r>
                <a:r>
                  <a:rPr lang="en-US" sz="1400" dirty="0">
                    <a:solidFill>
                      <a:srgbClr val="000000"/>
                    </a:solidFill>
                    <a:latin typeface="Times New Roman" panose="02020603050405020304" pitchFamily="18" charset="0"/>
                    <a:ea typeface="Times New Roman" panose="02020603050405020304" pitchFamily="18" charset="0"/>
                  </a:rPr>
                  <a:t>irradiation at helium temperature and </a:t>
                </a:r>
                <a:r>
                  <a:rPr lang="en-US" sz="1400" b="1" dirty="0">
                    <a:solidFill>
                      <a:srgbClr val="000000"/>
                    </a:solidFill>
                    <a:latin typeface="Times New Roman" panose="02020603050405020304" pitchFamily="18" charset="0"/>
                    <a:ea typeface="Times New Roman" panose="02020603050405020304" pitchFamily="18" charset="0"/>
                  </a:rPr>
                  <a:t>b) </a:t>
                </a:r>
                <a:r>
                  <a:rPr lang="en-US" sz="1400" dirty="0">
                    <a:solidFill>
                      <a:srgbClr val="000000"/>
                    </a:solidFill>
                    <a:latin typeface="Times New Roman" panose="02020603050405020304" pitchFamily="18" charset="0"/>
                    <a:ea typeface="Times New Roman" panose="02020603050405020304" pitchFamily="18" charset="0"/>
                  </a:rPr>
                  <a:t>spectroscopic measurement of the manganese foil at room temperature.</a:t>
                </a:r>
              </a:p>
            </p:txBody>
          </p:sp>
        </mc:Choice>
        <mc:Fallback xmlns="">
          <p:sp>
            <p:nvSpPr>
              <p:cNvPr id="8" name="TextBox 7">
                <a:extLst>
                  <a:ext uri="{FF2B5EF4-FFF2-40B4-BE49-F238E27FC236}">
                    <a16:creationId xmlns:a16="http://schemas.microsoft.com/office/drawing/2014/main" id="{EC26C6EC-B36B-21AB-15FB-3537C0CC1AD4}"/>
                  </a:ext>
                </a:extLst>
              </p:cNvPr>
              <p:cNvSpPr txBox="1">
                <a:spLocks noRot="1" noChangeAspect="1" noMove="1" noResize="1" noEditPoints="1" noAdjustHandles="1" noChangeArrowheads="1" noChangeShapeType="1" noTextEdit="1"/>
              </p:cNvSpPr>
              <p:nvPr/>
            </p:nvSpPr>
            <p:spPr>
              <a:xfrm>
                <a:off x="215809" y="5438193"/>
                <a:ext cx="8712377" cy="1073435"/>
              </a:xfrm>
              <a:prstGeom prst="rect">
                <a:avLst/>
              </a:prstGeom>
              <a:blipFill>
                <a:blip r:embed="rId4"/>
                <a:stretch>
                  <a:fillRect l="-210" r="-140" b="-5682"/>
                </a:stretch>
              </a:blipFill>
            </p:spPr>
            <p:txBody>
              <a:bodyPr/>
              <a:lstStyle/>
              <a:p>
                <a:r>
                  <a:rPr lang="en-US">
                    <a:noFill/>
                  </a:rPr>
                  <a:t> </a:t>
                </a:r>
              </a:p>
            </p:txBody>
          </p:sp>
        </mc:Fallback>
      </mc:AlternateContent>
    </p:spTree>
    <p:extLst>
      <p:ext uri="{BB962C8B-B14F-4D97-AF65-F5344CB8AC3E}">
        <p14:creationId xmlns:p14="http://schemas.microsoft.com/office/powerpoint/2010/main" val="399947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51D2F5-3BBC-632A-72C5-5695E6FB9B2D}"/>
              </a:ext>
            </a:extLst>
          </p:cNvPr>
          <p:cNvGrpSpPr/>
          <p:nvPr/>
        </p:nvGrpSpPr>
        <p:grpSpPr>
          <a:xfrm>
            <a:off x="1064778" y="232276"/>
            <a:ext cx="6924669" cy="649288"/>
            <a:chOff x="1064778" y="232276"/>
            <a:chExt cx="6924669" cy="649288"/>
          </a:xfrm>
        </p:grpSpPr>
        <p:pic>
          <p:nvPicPr>
            <p:cNvPr id="5" name="Picture 7">
              <a:extLst>
                <a:ext uri="{FF2B5EF4-FFF2-40B4-BE49-F238E27FC236}">
                  <a16:creationId xmlns:a16="http://schemas.microsoft.com/office/drawing/2014/main" id="{0545A4F7-34EF-AE64-7CCB-AAEC3D84F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3">
              <a:extLst>
                <a:ext uri="{FF2B5EF4-FFF2-40B4-BE49-F238E27FC236}">
                  <a16:creationId xmlns:a16="http://schemas.microsoft.com/office/drawing/2014/main" id="{9BFE04B6-8377-B953-6A30-4A44DB5D5BAB}"/>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7" name="TextBox 6">
            <a:extLst>
              <a:ext uri="{FF2B5EF4-FFF2-40B4-BE49-F238E27FC236}">
                <a16:creationId xmlns:a16="http://schemas.microsoft.com/office/drawing/2014/main" id="{2BB9EA9F-DC04-47DC-6A76-F01FAB06E6E1}"/>
              </a:ext>
            </a:extLst>
          </p:cNvPr>
          <p:cNvSpPr txBox="1"/>
          <p:nvPr/>
        </p:nvSpPr>
        <p:spPr>
          <a:xfrm>
            <a:off x="903968" y="5625834"/>
            <a:ext cx="7664997" cy="320280"/>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Calibri" panose="020F0502020204030204" pitchFamily="34" charset="0"/>
              </a:rPr>
              <a:t>Low-energy X-ray radiation can be detected using semiconductor detectors with high energy resolution.</a:t>
            </a:r>
            <a:endParaRPr lang="en-US" sz="1400" dirty="0">
              <a:solidFill>
                <a:srgbClr val="000000"/>
              </a:solidFill>
              <a:latin typeface="Times New Roman" panose="02020603050405020304" pitchFamily="18" charset="0"/>
              <a:ea typeface="Times New Roman" panose="02020603050405020304" pitchFamily="18" charset="0"/>
            </a:endParaRPr>
          </a:p>
        </p:txBody>
      </p:sp>
      <p:pic>
        <p:nvPicPr>
          <p:cNvPr id="18" name="Picture 17" descr="A close-up of a machine&#10;&#10;AI-generated content may be incorrect.">
            <a:extLst>
              <a:ext uri="{FF2B5EF4-FFF2-40B4-BE49-F238E27FC236}">
                <a16:creationId xmlns:a16="http://schemas.microsoft.com/office/drawing/2014/main" id="{866BF340-D1DC-9B5D-3DE9-5DF256FD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507" y="736267"/>
            <a:ext cx="5410986" cy="4969072"/>
          </a:xfrm>
          <a:prstGeom prst="rect">
            <a:avLst/>
          </a:prstGeom>
        </p:spPr>
      </p:pic>
    </p:spTree>
    <p:extLst>
      <p:ext uri="{BB962C8B-B14F-4D97-AF65-F5344CB8AC3E}">
        <p14:creationId xmlns:p14="http://schemas.microsoft.com/office/powerpoint/2010/main" val="56782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307E10-FB4E-4939-F5B5-5E02DEC417F5}"/>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69CF3620-24B7-5E59-E44B-DB61F588B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Текстово поле 3">
              <a:extLst>
                <a:ext uri="{FF2B5EF4-FFF2-40B4-BE49-F238E27FC236}">
                  <a16:creationId xmlns:a16="http://schemas.microsoft.com/office/drawing/2014/main" id="{55AC9B11-CE16-B3F8-36C7-E99E192F1974}"/>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5" name="TextBox 4">
            <a:extLst>
              <a:ext uri="{FF2B5EF4-FFF2-40B4-BE49-F238E27FC236}">
                <a16:creationId xmlns:a16="http://schemas.microsoft.com/office/drawing/2014/main" id="{444B40F1-D062-556F-4A3E-253397F4C9A7}"/>
              </a:ext>
            </a:extLst>
          </p:cNvPr>
          <p:cNvSpPr txBox="1"/>
          <p:nvPr/>
        </p:nvSpPr>
        <p:spPr>
          <a:xfrm>
            <a:off x="2375051" y="1067553"/>
            <a:ext cx="4393897"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Expected experimental sensitivity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6F5A42-2F6D-AE52-3ADC-E28966791368}"/>
                  </a:ext>
                </a:extLst>
              </p:cNvPr>
              <p:cNvSpPr txBox="1"/>
              <p:nvPr/>
            </p:nvSpPr>
            <p:spPr>
              <a:xfrm>
                <a:off x="215810" y="1815922"/>
                <a:ext cx="8712377" cy="3731791"/>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If the activity of each of the two sources is 1 Ci and the resonance cross-section is </a:t>
                </a:r>
                <a14:m>
                  <m:oMath xmlns:m="http://schemas.openxmlformats.org/officeDocument/2006/math">
                    <m:sSubSup>
                      <m:sSubSupPr>
                        <m:ctrlPr>
                          <a:rPr lang="en-US" sz="1400" b="1" i="1" smtClean="0">
                            <a:effectLst/>
                            <a:latin typeface="Cambria Math" panose="02040503050406030204" pitchFamily="18" charset="0"/>
                          </a:rPr>
                        </m:ctrlPr>
                      </m:sSubSupPr>
                      <m:e>
                        <m:r>
                          <a:rPr lang="en-US" sz="1400" b="1" i="1">
                            <a:effectLst/>
                            <a:latin typeface="Cambria Math" panose="02040503050406030204" pitchFamily="18" charset="0"/>
                            <a:ea typeface="Calibri" panose="020F0502020204030204" pitchFamily="34" charset="0"/>
                            <a:cs typeface="Times New Roman" panose="02020603050405020304" pitchFamily="18" charset="0"/>
                          </a:rPr>
                          <m:t>𝝈</m:t>
                        </m:r>
                      </m:e>
                      <m:sub>
                        <m:r>
                          <a:rPr lang="en-US" sz="1400" b="1" i="1">
                            <a:effectLst/>
                            <a:latin typeface="Cambria Math" panose="02040503050406030204" pitchFamily="18" charset="0"/>
                            <a:ea typeface="Calibri" panose="020F0502020204030204" pitchFamily="34" charset="0"/>
                            <a:cs typeface="Times New Roman" panose="02020603050405020304" pitchFamily="18" charset="0"/>
                          </a:rPr>
                          <m:t>𝑹</m:t>
                        </m:r>
                      </m:sub>
                      <m:sup>
                        <m:sSub>
                          <m:sSubPr>
                            <m:ctrlPr>
                              <a:rPr lang="en-US" sz="1400" b="1" i="1">
                                <a:effectLst/>
                                <a:latin typeface="Cambria Math" panose="02040503050406030204" pitchFamily="18" charset="0"/>
                              </a:rPr>
                            </m:ctrlPr>
                          </m:sSubPr>
                          <m:e>
                            <m:r>
                              <a:rPr lang="en-US" sz="1400" b="1" i="1">
                                <a:effectLst/>
                                <a:latin typeface="Cambria Math" panose="02040503050406030204" pitchFamily="18" charset="0"/>
                                <a:ea typeface="Calibri" panose="020F0502020204030204" pitchFamily="34" charset="0"/>
                                <a:cs typeface="Times New Roman" panose="02020603050405020304" pitchFamily="18" charset="0"/>
                              </a:rPr>
                              <m:t>𝝂</m:t>
                            </m:r>
                          </m:e>
                          <m:sub>
                            <m:r>
                              <a:rPr lang="en-US" sz="1400" b="1" i="1">
                                <a:effectLst/>
                                <a:latin typeface="Cambria Math" panose="02040503050406030204" pitchFamily="18" charset="0"/>
                                <a:ea typeface="Calibri" panose="020F0502020204030204" pitchFamily="34" charset="0"/>
                                <a:cs typeface="Times New Roman" panose="02020603050405020304" pitchFamily="18" charset="0"/>
                              </a:rPr>
                              <m:t>𝒆</m:t>
                            </m:r>
                          </m:sub>
                        </m:sSub>
                      </m:sup>
                    </m:sSubSup>
                    <m:r>
                      <a:rPr lang="en-US" sz="1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b="1" i="1">
                            <a:effectLst/>
                            <a:latin typeface="Cambria Math" panose="02040503050406030204" pitchFamily="18" charset="0"/>
                          </a:rPr>
                        </m:ctrlPr>
                      </m:sSupPr>
                      <m:e>
                        <m:r>
                          <a:rPr lang="en-US" sz="1400" b="1" i="1">
                            <a:effectLst/>
                            <a:latin typeface="Cambria Math" panose="02040503050406030204" pitchFamily="18" charset="0"/>
                            <a:ea typeface="Calibri" panose="020F0502020204030204" pitchFamily="34" charset="0"/>
                            <a:cs typeface="Times New Roman" panose="02020603050405020304" pitchFamily="18" charset="0"/>
                          </a:rPr>
                          <m:t>𝟏𝟎</m:t>
                        </m:r>
                      </m:e>
                      <m:sup>
                        <m:r>
                          <a:rPr lang="en-US" sz="1400" b="1" i="1">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effectLst/>
                            <a:latin typeface="Cambria Math" panose="02040503050406030204" pitchFamily="18" charset="0"/>
                            <a:ea typeface="Calibri" panose="020F0502020204030204" pitchFamily="34" charset="0"/>
                            <a:cs typeface="Times New Roman" panose="02020603050405020304" pitchFamily="18" charset="0"/>
                          </a:rPr>
                          <m:t>𝟑𝟒</m:t>
                        </m:r>
                      </m:sup>
                    </m:sSup>
                  </m:oMath>
                </a14:m>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cm</a:t>
                </a:r>
                <a:r>
                  <a:rPr lang="en-US" sz="14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it can be expected that 50 to 70 interactions per day will be registered.</a:t>
                </a:r>
              </a:p>
              <a:p>
                <a:pPr marL="285750" indent="-285750" algn="just">
                  <a:spcAft>
                    <a:spcPts val="1200"/>
                  </a:spcAft>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If the activity for each of the two sources is increased to 100 Ci, which is possible, one can expect some optimism for successful registrations also at the value of the resonance cross-section </a:t>
                </a:r>
                <a14:m>
                  <m:oMath xmlns:m="http://schemas.openxmlformats.org/officeDocument/2006/math">
                    <m:sSubSup>
                      <m:sSubSupPr>
                        <m:ctrlPr>
                          <a:rPr lang="en-US" sz="1400" b="1" i="1">
                            <a:latin typeface="Cambria Math" panose="02040503050406030204" pitchFamily="18" charset="0"/>
                            <a:ea typeface="Times New Roman" panose="02020603050405020304" pitchFamily="18" charset="0"/>
                          </a:rPr>
                        </m:ctrlPr>
                      </m:sSubSupPr>
                      <m:e>
                        <m:r>
                          <a:rPr lang="en-US" sz="1400" b="1" i="1">
                            <a:latin typeface="Cambria Math" panose="02040503050406030204" pitchFamily="18" charset="0"/>
                            <a:ea typeface="Times New Roman" panose="02020603050405020304" pitchFamily="18" charset="0"/>
                          </a:rPr>
                          <m:t>𝝈</m:t>
                        </m:r>
                      </m:e>
                      <m:sub>
                        <m:r>
                          <a:rPr lang="en-US" sz="1400" b="1" i="1">
                            <a:latin typeface="Cambria Math" panose="02040503050406030204" pitchFamily="18" charset="0"/>
                            <a:ea typeface="Times New Roman" panose="02020603050405020304" pitchFamily="18" charset="0"/>
                          </a:rPr>
                          <m:t>𝑹</m:t>
                        </m:r>
                      </m:sub>
                      <m:sup>
                        <m:sSub>
                          <m:sSubPr>
                            <m:ctrlPr>
                              <a:rPr lang="en-US" sz="1400" b="1" i="1">
                                <a:latin typeface="Cambria Math" panose="02040503050406030204" pitchFamily="18" charset="0"/>
                                <a:ea typeface="Times New Roman" panose="02020603050405020304" pitchFamily="18" charset="0"/>
                              </a:rPr>
                            </m:ctrlPr>
                          </m:sSubPr>
                          <m:e>
                            <m:r>
                              <a:rPr lang="en-US" sz="1400" b="1" i="1">
                                <a:latin typeface="Cambria Math" panose="02040503050406030204" pitchFamily="18" charset="0"/>
                                <a:ea typeface="Times New Roman" panose="02020603050405020304" pitchFamily="18" charset="0"/>
                              </a:rPr>
                              <m:t>𝝂</m:t>
                            </m:r>
                          </m:e>
                          <m:sub>
                            <m:r>
                              <a:rPr lang="en-US" sz="1400" b="1" i="1">
                                <a:latin typeface="Cambria Math" panose="02040503050406030204" pitchFamily="18" charset="0"/>
                                <a:ea typeface="Times New Roman" panose="02020603050405020304" pitchFamily="18" charset="0"/>
                              </a:rPr>
                              <m:t>𝒆</m:t>
                            </m:r>
                          </m:sub>
                        </m:sSub>
                      </m:sup>
                    </m:sSubSup>
                    <m:r>
                      <a:rPr lang="en-US" sz="1400" b="1" i="1">
                        <a:latin typeface="Cambria Math" panose="02040503050406030204" pitchFamily="18" charset="0"/>
                        <a:ea typeface="Times New Roman" panose="02020603050405020304" pitchFamily="18" charset="0"/>
                      </a:rPr>
                      <m:t>≌</m:t>
                    </m:r>
                    <m:sSup>
                      <m:sSupPr>
                        <m:ctrlPr>
                          <a:rPr lang="en-US" sz="1400" b="1" i="1">
                            <a:latin typeface="Cambria Math" panose="02040503050406030204" pitchFamily="18" charset="0"/>
                            <a:ea typeface="Times New Roman" panose="02020603050405020304" pitchFamily="18" charset="0"/>
                          </a:rPr>
                        </m:ctrlPr>
                      </m:sSupPr>
                      <m:e>
                        <m:r>
                          <a:rPr lang="en-US" sz="1400" b="1" i="1">
                            <a:latin typeface="Cambria Math" panose="02040503050406030204" pitchFamily="18" charset="0"/>
                            <a:ea typeface="Times New Roman" panose="02020603050405020304" pitchFamily="18" charset="0"/>
                          </a:rPr>
                          <m:t>𝟏𝟎</m:t>
                        </m:r>
                      </m:e>
                      <m:sup>
                        <m:r>
                          <a:rPr lang="en-US" sz="1400" b="1" i="1">
                            <a:latin typeface="Cambria Math" panose="02040503050406030204" pitchFamily="18" charset="0"/>
                            <a:ea typeface="Times New Roman" panose="02020603050405020304" pitchFamily="18" charset="0"/>
                          </a:rPr>
                          <m:t>−</m:t>
                        </m:r>
                        <m:r>
                          <a:rPr lang="en-US" sz="1400" b="1" i="1">
                            <a:latin typeface="Cambria Math" panose="02040503050406030204" pitchFamily="18" charset="0"/>
                            <a:ea typeface="Times New Roman" panose="02020603050405020304" pitchFamily="18" charset="0"/>
                          </a:rPr>
                          <m:t>𝟑𝟔</m:t>
                        </m:r>
                      </m:sup>
                    </m:sSup>
                  </m:oMath>
                </a14:m>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cm</a:t>
                </a:r>
                <a:r>
                  <a:rPr lang="en-US" sz="1400"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next step, which greatly increases the cost of the experiment but is expected in neutrino particle experiments, is the activation of 10 manganese foils, which are separated and measured after activation in a system of ten pairs of detectors. In this case, successful registrations can also be expected at the value of the resonance cross-section </a:t>
                </a:r>
                <a14:m>
                  <m:oMath xmlns:m="http://schemas.openxmlformats.org/officeDocument/2006/math">
                    <m:sSubSup>
                      <m:sSubSupPr>
                        <m:ctrlPr>
                          <a:rPr lang="en-US" sz="1400" b="1" i="1">
                            <a:latin typeface="Cambria Math" panose="02040503050406030204" pitchFamily="18" charset="0"/>
                            <a:ea typeface="Times New Roman" panose="02020603050405020304" pitchFamily="18" charset="0"/>
                          </a:rPr>
                        </m:ctrlPr>
                      </m:sSubSupPr>
                      <m:e>
                        <m:r>
                          <a:rPr lang="en-US" sz="1400" b="1" i="1">
                            <a:latin typeface="Cambria Math" panose="02040503050406030204" pitchFamily="18" charset="0"/>
                            <a:ea typeface="Times New Roman" panose="02020603050405020304" pitchFamily="18" charset="0"/>
                          </a:rPr>
                          <m:t>𝝈</m:t>
                        </m:r>
                      </m:e>
                      <m:sub>
                        <m:r>
                          <a:rPr lang="en-US" sz="1400" b="1" i="1">
                            <a:latin typeface="Cambria Math" panose="02040503050406030204" pitchFamily="18" charset="0"/>
                            <a:ea typeface="Times New Roman" panose="02020603050405020304" pitchFamily="18" charset="0"/>
                          </a:rPr>
                          <m:t>𝑹</m:t>
                        </m:r>
                      </m:sub>
                      <m:sup>
                        <m:sSub>
                          <m:sSubPr>
                            <m:ctrlPr>
                              <a:rPr lang="en-US" sz="1400" b="1" i="1">
                                <a:latin typeface="Cambria Math" panose="02040503050406030204" pitchFamily="18" charset="0"/>
                                <a:ea typeface="Times New Roman" panose="02020603050405020304" pitchFamily="18" charset="0"/>
                              </a:rPr>
                            </m:ctrlPr>
                          </m:sSubPr>
                          <m:e>
                            <m:r>
                              <a:rPr lang="en-US" sz="1400" b="1" i="1">
                                <a:latin typeface="Cambria Math" panose="02040503050406030204" pitchFamily="18" charset="0"/>
                                <a:ea typeface="Times New Roman" panose="02020603050405020304" pitchFamily="18" charset="0"/>
                              </a:rPr>
                              <m:t>𝝂</m:t>
                            </m:r>
                          </m:e>
                          <m:sub>
                            <m:r>
                              <a:rPr lang="en-US" sz="1400" b="1" i="1">
                                <a:latin typeface="Cambria Math" panose="02040503050406030204" pitchFamily="18" charset="0"/>
                                <a:ea typeface="Times New Roman" panose="02020603050405020304" pitchFamily="18" charset="0"/>
                              </a:rPr>
                              <m:t>𝒆</m:t>
                            </m:r>
                          </m:sub>
                        </m:sSub>
                      </m:sup>
                    </m:sSubSup>
                    <m:r>
                      <a:rPr lang="en-US" sz="1400" b="1" i="1">
                        <a:latin typeface="Cambria Math" panose="02040503050406030204" pitchFamily="18" charset="0"/>
                        <a:ea typeface="Times New Roman" panose="02020603050405020304" pitchFamily="18" charset="0"/>
                      </a:rPr>
                      <m:t>≌</m:t>
                    </m:r>
                    <m:sSup>
                      <m:sSupPr>
                        <m:ctrlPr>
                          <a:rPr lang="en-US" sz="1400" b="1" i="1">
                            <a:latin typeface="Cambria Math" panose="02040503050406030204" pitchFamily="18" charset="0"/>
                            <a:ea typeface="Times New Roman" panose="02020603050405020304" pitchFamily="18" charset="0"/>
                          </a:rPr>
                        </m:ctrlPr>
                      </m:sSupPr>
                      <m:e>
                        <m:r>
                          <a:rPr lang="en-US" sz="1400" b="1" i="1">
                            <a:latin typeface="Cambria Math" panose="02040503050406030204" pitchFamily="18" charset="0"/>
                            <a:ea typeface="Times New Roman" panose="02020603050405020304" pitchFamily="18" charset="0"/>
                          </a:rPr>
                          <m:t>𝟏𝟎</m:t>
                        </m:r>
                      </m:e>
                      <m:sup>
                        <m:r>
                          <a:rPr lang="en-US" sz="1400" b="1" i="1">
                            <a:latin typeface="Cambria Math" panose="02040503050406030204" pitchFamily="18" charset="0"/>
                            <a:ea typeface="Times New Roman" panose="02020603050405020304" pitchFamily="18" charset="0"/>
                          </a:rPr>
                          <m:t>−</m:t>
                        </m:r>
                        <m:r>
                          <a:rPr lang="en-US" sz="1400" b="1" i="1">
                            <a:latin typeface="Cambria Math" panose="02040503050406030204" pitchFamily="18" charset="0"/>
                            <a:ea typeface="Times New Roman" panose="02020603050405020304" pitchFamily="18" charset="0"/>
                          </a:rPr>
                          <m:t>𝟑𝟕</m:t>
                        </m:r>
                      </m:sup>
                    </m:sSup>
                  </m:oMath>
                </a14:m>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cm</a:t>
                </a:r>
                <a:r>
                  <a:rPr lang="en-US" sz="1400"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After 10-11 months of activation and measurements, a possible positive signal from neutrino resonance registration can be expected even if the resonance absorption cross-section is </a:t>
                </a:r>
                <a14:m>
                  <m:oMath xmlns:m="http://schemas.openxmlformats.org/officeDocument/2006/math">
                    <m:sSubSup>
                      <m:sSubSupPr>
                        <m:ctrlPr>
                          <a:rPr lang="en-US" sz="1400" b="1" i="1">
                            <a:latin typeface="Cambria Math" panose="02040503050406030204" pitchFamily="18" charset="0"/>
                            <a:ea typeface="Times New Roman" panose="02020603050405020304" pitchFamily="18" charset="0"/>
                          </a:rPr>
                        </m:ctrlPr>
                      </m:sSubSupPr>
                      <m:e>
                        <m:r>
                          <a:rPr lang="en-US" sz="1400" b="1" i="1">
                            <a:latin typeface="Cambria Math" panose="02040503050406030204" pitchFamily="18" charset="0"/>
                            <a:ea typeface="Times New Roman" panose="02020603050405020304" pitchFamily="18" charset="0"/>
                          </a:rPr>
                          <m:t>𝝈</m:t>
                        </m:r>
                      </m:e>
                      <m:sub>
                        <m:r>
                          <a:rPr lang="en-US" sz="1400" b="1" i="1">
                            <a:latin typeface="Cambria Math" panose="02040503050406030204" pitchFamily="18" charset="0"/>
                            <a:ea typeface="Times New Roman" panose="02020603050405020304" pitchFamily="18" charset="0"/>
                          </a:rPr>
                          <m:t>𝑹</m:t>
                        </m:r>
                      </m:sub>
                      <m:sup>
                        <m:sSub>
                          <m:sSubPr>
                            <m:ctrlPr>
                              <a:rPr lang="en-US" sz="1400" b="1" i="1">
                                <a:latin typeface="Cambria Math" panose="02040503050406030204" pitchFamily="18" charset="0"/>
                                <a:ea typeface="Times New Roman" panose="02020603050405020304" pitchFamily="18" charset="0"/>
                              </a:rPr>
                            </m:ctrlPr>
                          </m:sSubPr>
                          <m:e>
                            <m:r>
                              <a:rPr lang="en-US" sz="1400" b="1" i="1">
                                <a:latin typeface="Cambria Math" panose="02040503050406030204" pitchFamily="18" charset="0"/>
                                <a:ea typeface="Times New Roman" panose="02020603050405020304" pitchFamily="18" charset="0"/>
                              </a:rPr>
                              <m:t>𝝂</m:t>
                            </m:r>
                          </m:e>
                          <m:sub>
                            <m:r>
                              <a:rPr lang="en-US" sz="1400" b="1" i="1">
                                <a:latin typeface="Cambria Math" panose="02040503050406030204" pitchFamily="18" charset="0"/>
                                <a:ea typeface="Times New Roman" panose="02020603050405020304" pitchFamily="18" charset="0"/>
                              </a:rPr>
                              <m:t>𝒆</m:t>
                            </m:r>
                          </m:sub>
                        </m:sSub>
                      </m:sup>
                    </m:sSubSup>
                    <m:r>
                      <a:rPr lang="en-US" sz="1400" b="1" i="1">
                        <a:latin typeface="Cambria Math" panose="02040503050406030204" pitchFamily="18" charset="0"/>
                        <a:ea typeface="Times New Roman" panose="02020603050405020304" pitchFamily="18" charset="0"/>
                      </a:rPr>
                      <m:t>≌</m:t>
                    </m:r>
                    <m:sSup>
                      <m:sSupPr>
                        <m:ctrlPr>
                          <a:rPr lang="en-US" sz="1400" b="1" i="1">
                            <a:latin typeface="Cambria Math" panose="02040503050406030204" pitchFamily="18" charset="0"/>
                            <a:ea typeface="Times New Roman" panose="02020603050405020304" pitchFamily="18" charset="0"/>
                          </a:rPr>
                        </m:ctrlPr>
                      </m:sSupPr>
                      <m:e>
                        <m:r>
                          <a:rPr lang="en-US" sz="1400" b="1" i="1">
                            <a:latin typeface="Cambria Math" panose="02040503050406030204" pitchFamily="18" charset="0"/>
                            <a:ea typeface="Times New Roman" panose="02020603050405020304" pitchFamily="18" charset="0"/>
                          </a:rPr>
                          <m:t>𝟏𝟎</m:t>
                        </m:r>
                      </m:e>
                      <m:sup>
                        <m:r>
                          <a:rPr lang="en-US" sz="1400" b="1" i="1">
                            <a:latin typeface="Cambria Math" panose="02040503050406030204" pitchFamily="18" charset="0"/>
                            <a:ea typeface="Times New Roman" panose="02020603050405020304" pitchFamily="18" charset="0"/>
                          </a:rPr>
                          <m:t>−</m:t>
                        </m:r>
                        <m:r>
                          <a:rPr lang="en-US" sz="1400" b="1" i="1">
                            <a:latin typeface="Cambria Math" panose="02040503050406030204" pitchFamily="18" charset="0"/>
                            <a:ea typeface="Times New Roman" panose="02020603050405020304" pitchFamily="18" charset="0"/>
                          </a:rPr>
                          <m:t>𝟑𝟖</m:t>
                        </m:r>
                      </m:sup>
                    </m:sSup>
                  </m:oMath>
                </a14:m>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cm</a:t>
                </a:r>
                <a:r>
                  <a:rPr lang="en-US" sz="1400"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Such values of the resonant cross-section have never been addressed by experimental proposals so far.</a:t>
                </a:r>
              </a:p>
              <a:p>
                <a:pPr algn="just"/>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ea typeface="Times New Roman" panose="02020603050405020304" pitchFamily="18" charset="0"/>
                    <a:cs typeface="Times New Roman" panose="02020603050405020304" pitchFamily="18" charset="0"/>
                  </a:rPr>
                  <a:t>There are no simple and cheap experiments in neutrino physics.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cost of the experiment is driven by the </a:t>
                </a:r>
                <a:r>
                  <a:rPr lang="en-US"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55</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Fe radioactive source and the multi-detector system.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In the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most complex case described above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involving very high activity sources in conjunction with multi-detector system, the cost of the experiment is estimated to be between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one and two million euros.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46F5A42-2F6D-AE52-3ADC-E28966791368}"/>
                  </a:ext>
                </a:extLst>
              </p:cNvPr>
              <p:cNvSpPr txBox="1">
                <a:spLocks noRot="1" noChangeAspect="1" noMove="1" noResize="1" noEditPoints="1" noAdjustHandles="1" noChangeArrowheads="1" noChangeShapeType="1" noTextEdit="1"/>
              </p:cNvSpPr>
              <p:nvPr/>
            </p:nvSpPr>
            <p:spPr>
              <a:xfrm>
                <a:off x="215810" y="1815922"/>
                <a:ext cx="8712377" cy="3731791"/>
              </a:xfrm>
              <a:prstGeom prst="rect">
                <a:avLst/>
              </a:prstGeom>
              <a:blipFill>
                <a:blip r:embed="rId3"/>
                <a:stretch>
                  <a:fillRect l="-210" r="-140" b="-817"/>
                </a:stretch>
              </a:blipFill>
            </p:spPr>
            <p:txBody>
              <a:bodyPr/>
              <a:lstStyle/>
              <a:p>
                <a:r>
                  <a:rPr lang="en-US">
                    <a:noFill/>
                  </a:rPr>
                  <a:t> </a:t>
                </a:r>
              </a:p>
            </p:txBody>
          </p:sp>
        </mc:Fallback>
      </mc:AlternateContent>
    </p:spTree>
    <p:extLst>
      <p:ext uri="{BB962C8B-B14F-4D97-AF65-F5344CB8AC3E}">
        <p14:creationId xmlns:p14="http://schemas.microsoft.com/office/powerpoint/2010/main" val="189831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Fig">
            <a:extLst>
              <a:ext uri="{FF2B5EF4-FFF2-40B4-BE49-F238E27FC236}">
                <a16:creationId xmlns:a16="http://schemas.microsoft.com/office/drawing/2014/main" id="{0C7DD789-9B1B-967B-372D-6EA4FBC9B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85" y="3388374"/>
            <a:ext cx="3866249" cy="290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2">
            <a:extLst>
              <a:ext uri="{FF2B5EF4-FFF2-40B4-BE49-F238E27FC236}">
                <a16:creationId xmlns:a16="http://schemas.microsoft.com/office/drawing/2014/main" id="{1830EA71-DDA0-8B48-CF32-0F6590053F1C}"/>
              </a:ext>
            </a:extLst>
          </p:cNvPr>
          <p:cNvSpPr txBox="1">
            <a:spLocks noChangeArrowheads="1"/>
          </p:cNvSpPr>
          <p:nvPr/>
        </p:nvSpPr>
        <p:spPr bwMode="auto">
          <a:xfrm>
            <a:off x="6054438" y="1669925"/>
            <a:ext cx="27839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sz="1600" dirty="0"/>
              <a:t>Dependence of the recoil energy and Doppler broadening on the gamma-quantum energy.</a:t>
            </a:r>
            <a:br>
              <a:rPr lang="en-US" sz="1600" dirty="0"/>
            </a:br>
            <a:r>
              <a:rPr lang="en-US" sz="1600" i="1" dirty="0"/>
              <a:t>T</a:t>
            </a:r>
            <a:r>
              <a:rPr lang="en-US" sz="1600" dirty="0"/>
              <a:t> = 300 K, </a:t>
            </a:r>
            <a:r>
              <a:rPr lang="en-US" sz="1600" i="1" dirty="0"/>
              <a:t>A</a:t>
            </a:r>
            <a:r>
              <a:rPr lang="en-US" sz="1600" dirty="0"/>
              <a:t> = 100 amu.</a:t>
            </a:r>
            <a:r>
              <a:rPr lang="bg-BG" sz="1600" dirty="0"/>
              <a:t> </a:t>
            </a:r>
            <a:r>
              <a:rPr lang="en-US" sz="1600" dirty="0"/>
              <a:t>The natural linewidth </a:t>
            </a:r>
            <a:r>
              <a:rPr lang="en-US" sz="1600" i="1" dirty="0"/>
              <a:t>Γ</a:t>
            </a:r>
            <a:r>
              <a:rPr lang="en-US" sz="1600" dirty="0"/>
              <a:t> corresponds to an excited </a:t>
            </a:r>
            <a:r>
              <a:rPr lang="bg-BG" sz="1600" dirty="0"/>
              <a:t> </a:t>
            </a:r>
            <a:r>
              <a:rPr lang="en-US" sz="1600" dirty="0"/>
              <a:t>state </a:t>
            </a:r>
            <a:r>
              <a:rPr lang="bg-BG" sz="1600" dirty="0"/>
              <a:t> </a:t>
            </a:r>
            <a:r>
              <a:rPr lang="en-US" sz="1600" dirty="0"/>
              <a:t>lifetime of τ = 10⁻⁸ s.</a:t>
            </a:r>
            <a:endParaRPr lang="bg-BG" altLang="en-US" sz="1600" dirty="0"/>
          </a:p>
        </p:txBody>
      </p:sp>
      <p:cxnSp>
        <p:nvCxnSpPr>
          <p:cNvPr id="6" name="Straight Connector 5">
            <a:extLst>
              <a:ext uri="{FF2B5EF4-FFF2-40B4-BE49-F238E27FC236}">
                <a16:creationId xmlns:a16="http://schemas.microsoft.com/office/drawing/2014/main" id="{C0F4B0D4-9605-E682-51A4-5E6265FEAD3D}"/>
              </a:ext>
            </a:extLst>
          </p:cNvPr>
          <p:cNvCxnSpPr>
            <a:cxnSpLocks/>
          </p:cNvCxnSpPr>
          <p:nvPr/>
        </p:nvCxnSpPr>
        <p:spPr>
          <a:xfrm flipV="1">
            <a:off x="2955231" y="-65988"/>
            <a:ext cx="0" cy="19296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A990B1A-B9FF-FA76-B91E-F24DADB08F8C}"/>
              </a:ext>
            </a:extLst>
          </p:cNvPr>
          <p:cNvPicPr>
            <a:picLocks noChangeAspect="1"/>
          </p:cNvPicPr>
          <p:nvPr/>
        </p:nvPicPr>
        <p:blipFill>
          <a:blip r:embed="rId3"/>
          <a:stretch>
            <a:fillRect/>
          </a:stretch>
        </p:blipFill>
        <p:spPr>
          <a:xfrm>
            <a:off x="6505688" y="105884"/>
            <a:ext cx="1993565" cy="786452"/>
          </a:xfrm>
          <a:prstGeom prst="rect">
            <a:avLst/>
          </a:prstGeom>
        </p:spPr>
      </p:pic>
      <p:pic>
        <p:nvPicPr>
          <p:cNvPr id="9" name="Picture 8">
            <a:extLst>
              <a:ext uri="{FF2B5EF4-FFF2-40B4-BE49-F238E27FC236}">
                <a16:creationId xmlns:a16="http://schemas.microsoft.com/office/drawing/2014/main" id="{54148215-3512-3ED8-B610-FC2228E223DA}"/>
              </a:ext>
            </a:extLst>
          </p:cNvPr>
          <p:cNvPicPr>
            <a:picLocks noChangeAspect="1"/>
          </p:cNvPicPr>
          <p:nvPr/>
        </p:nvPicPr>
        <p:blipFill>
          <a:blip r:embed="rId4"/>
          <a:stretch>
            <a:fillRect/>
          </a:stretch>
        </p:blipFill>
        <p:spPr>
          <a:xfrm>
            <a:off x="6533840" y="1009835"/>
            <a:ext cx="2085013" cy="542591"/>
          </a:xfrm>
          <a:prstGeom prst="rect">
            <a:avLst/>
          </a:prstGeom>
        </p:spPr>
      </p:pic>
      <p:graphicFrame>
        <p:nvGraphicFramePr>
          <p:cNvPr id="5" name="Object 4">
            <a:extLst>
              <a:ext uri="{FF2B5EF4-FFF2-40B4-BE49-F238E27FC236}">
                <a16:creationId xmlns:a16="http://schemas.microsoft.com/office/drawing/2014/main" id="{CEBF3879-C39D-9AD6-F133-5A431453C451}"/>
              </a:ext>
            </a:extLst>
          </p:cNvPr>
          <p:cNvGraphicFramePr>
            <a:graphicFrameLocks noChangeAspect="1"/>
          </p:cNvGraphicFramePr>
          <p:nvPr>
            <p:extLst>
              <p:ext uri="{D42A27DB-BD31-4B8C-83A1-F6EECF244321}">
                <p14:modId xmlns:p14="http://schemas.microsoft.com/office/powerpoint/2010/main" val="1242979048"/>
              </p:ext>
            </p:extLst>
          </p:nvPr>
        </p:nvGraphicFramePr>
        <p:xfrm>
          <a:off x="-181956" y="568785"/>
          <a:ext cx="6038850" cy="5459412"/>
        </p:xfrm>
        <a:graphic>
          <a:graphicData uri="http://schemas.openxmlformats.org/presentationml/2006/ole">
            <mc:AlternateContent xmlns:mc="http://schemas.openxmlformats.org/markup-compatibility/2006">
              <mc:Choice xmlns:v="urn:schemas-microsoft-com:vml" Requires="v">
                <p:oleObj r:id="rId5" imgW="6038510" imgH="5459061" progId="">
                  <p:embed/>
                </p:oleObj>
              </mc:Choice>
              <mc:Fallback>
                <p:oleObj r:id="rId5" imgW="6038510" imgH="5459061" progId="">
                  <p:embed/>
                  <p:pic>
                    <p:nvPicPr>
                      <p:cNvPr id="0" name=""/>
                      <p:cNvPicPr/>
                      <p:nvPr/>
                    </p:nvPicPr>
                    <p:blipFill>
                      <a:blip r:embed="rId6"/>
                      <a:stretch>
                        <a:fillRect/>
                      </a:stretch>
                    </p:blipFill>
                    <p:spPr>
                      <a:xfrm>
                        <a:off x="-181956" y="568785"/>
                        <a:ext cx="6038850" cy="54594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36DECB-2464-1130-5A12-33EA75075F32}"/>
              </a:ext>
            </a:extLst>
          </p:cNvPr>
          <p:cNvGrpSpPr/>
          <p:nvPr/>
        </p:nvGrpSpPr>
        <p:grpSpPr>
          <a:xfrm>
            <a:off x="1064778" y="232276"/>
            <a:ext cx="6924669" cy="649288"/>
            <a:chOff x="1064778" y="232276"/>
            <a:chExt cx="6924669" cy="649288"/>
          </a:xfrm>
        </p:grpSpPr>
        <p:pic>
          <p:nvPicPr>
            <p:cNvPr id="5" name="Picture 7">
              <a:extLst>
                <a:ext uri="{FF2B5EF4-FFF2-40B4-BE49-F238E27FC236}">
                  <a16:creationId xmlns:a16="http://schemas.microsoft.com/office/drawing/2014/main" id="{11885E1F-E0FC-DD05-C4A0-F8553193E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3">
              <a:extLst>
                <a:ext uri="{FF2B5EF4-FFF2-40B4-BE49-F238E27FC236}">
                  <a16:creationId xmlns:a16="http://schemas.microsoft.com/office/drawing/2014/main" id="{89D4FC44-A73D-18D3-2F2F-F8D09CE76F1C}"/>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pic>
        <p:nvPicPr>
          <p:cNvPr id="2050" name="Picture 2">
            <a:extLst>
              <a:ext uri="{FF2B5EF4-FFF2-40B4-BE49-F238E27FC236}">
                <a16:creationId xmlns:a16="http://schemas.microsoft.com/office/drawing/2014/main" id="{051BD117-891E-482F-F4F7-854F718C6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713" y="1006044"/>
            <a:ext cx="5911006" cy="422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C0CA631-E2BA-CA53-FD7F-DA5E4D537426}"/>
                  </a:ext>
                </a:extLst>
              </p:cNvPr>
              <p:cNvSpPr txBox="1"/>
              <p:nvPr/>
            </p:nvSpPr>
            <p:spPr>
              <a:xfrm>
                <a:off x="215811" y="5473556"/>
                <a:ext cx="8712377" cy="1186287"/>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Calibri" panose="020F0502020204030204" pitchFamily="34" charset="0"/>
                  </a:rPr>
                  <a:t>We expect that neutrino particles can be resonantly absorbed in the reverse process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25</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30</m:t>
                        </m:r>
                      </m:sub>
                    </m:sSub>
                    <m:groupChr>
                      <m:groupChrPr>
                        <m:chr m:val="→"/>
                        <m:vertJc m:val="bot"/>
                        <m:ctrlPr>
                          <a:rPr lang="en-US" sz="1400" i="1">
                            <a:latin typeface="Cambria Math" panose="02040503050406030204" pitchFamily="18" charset="0"/>
                            <a:cs typeface="Times New Roman" panose="02020603050405020304" pitchFamily="18" charset="0"/>
                          </a:rPr>
                        </m:ctrlPr>
                      </m:groupChrPr>
                      <m:e>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𝜈</m:t>
                            </m:r>
                          </m:e>
                          <m:sub>
                            <m:r>
                              <a:rPr lang="en-US" sz="1400" i="1">
                                <a:latin typeface="Cambria Math" panose="02040503050406030204" pitchFamily="18" charset="0"/>
                                <a:ea typeface="Calibri" panose="020F0502020204030204" pitchFamily="34" charset="0"/>
                                <a:cs typeface="Times New Roman" panose="02020603050405020304" pitchFamily="18" charset="0"/>
                              </a:rPr>
                              <m:t>𝑒</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r>
                          <a:rPr lang="en-US" sz="1400" i="1">
                            <a:latin typeface="Cambria Math" panose="02040503050406030204" pitchFamily="18" charset="0"/>
                            <a:ea typeface="Calibri" panose="020F0502020204030204" pitchFamily="34" charset="0"/>
                            <a:cs typeface="Times New Roman" panose="02020603050405020304" pitchFamily="18" charset="0"/>
                          </a:rPr>
                          <m:t>𝐵𝐸𝐶</m:t>
                        </m:r>
                      </m:e>
                    </m:groupChr>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Calibri" panose="020F0502020204030204" pitchFamily="34" charset="0"/>
                  </a:rPr>
                  <a:t> and a small amount of radioactive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Calibri" panose="020F0502020204030204" pitchFamily="34" charset="0"/>
                  </a:rPr>
                  <a:t> will be yield in the manganese foil. After the decay process of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i="1">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400" i="1">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𝐹𝑒</m:t>
                            </m:r>
                          </m:e>
                        </m:sPre>
                      </m:e>
                      <m:sub>
                        <m:r>
                          <a:rPr lang="en-US" sz="1400" i="1">
                            <a:latin typeface="Cambria Math" panose="02040503050406030204" pitchFamily="18" charset="0"/>
                            <a:ea typeface="Times New Roman" panose="02020603050405020304" pitchFamily="18" charset="0"/>
                            <a:cs typeface="Times New Roman" panose="02020603050405020304" pitchFamily="18" charset="0"/>
                          </a:rPr>
                          <m:t>29</m:t>
                        </m:r>
                      </m:sub>
                    </m:sSub>
                  </m:oMath>
                </a14:m>
                <a:r>
                  <a:rPr lang="en-US" sz="1400" dirty="0">
                    <a:latin typeface="Times New Roman" panose="02020603050405020304" pitchFamily="18" charset="0"/>
                    <a:ea typeface="Calibri" panose="020F0502020204030204" pitchFamily="34" charset="0"/>
                  </a:rPr>
                  <a:t> by electron capture, a characteristic X-ray radiation of the daughter nuclide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sPre>
                          <m:sPre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400">
                                <a:latin typeface="Cambria Math" panose="02040503050406030204" pitchFamily="18" charset="0"/>
                                <a:ea typeface="Times New Roman" panose="02020603050405020304" pitchFamily="18" charset="0"/>
                                <a:cs typeface="Times New Roman" panose="02020603050405020304" pitchFamily="18" charset="0"/>
                              </a:rPr>
                              <m:t>25</m:t>
                            </m:r>
                          </m:sub>
                          <m:sup>
                            <m:r>
                              <a:rPr lang="en-US" sz="1400">
                                <a:latin typeface="Cambria Math" panose="02040503050406030204" pitchFamily="18" charset="0"/>
                                <a:ea typeface="Times New Roman" panose="02020603050405020304" pitchFamily="18" charset="0"/>
                                <a:cs typeface="Times New Roman" panose="02020603050405020304" pitchFamily="18" charset="0"/>
                              </a:rPr>
                              <m:t>55</m:t>
                            </m:r>
                          </m:sup>
                          <m:e>
                            <m:r>
                              <a:rPr lang="en-US" sz="1400" i="1">
                                <a:latin typeface="Cambria Math" panose="02040503050406030204" pitchFamily="18" charset="0"/>
                                <a:ea typeface="Times New Roman" panose="02020603050405020304" pitchFamily="18" charset="0"/>
                                <a:cs typeface="Times New Roman" panose="02020603050405020304" pitchFamily="18" charset="0"/>
                              </a:rPr>
                              <m:t>𝑀𝑛</m:t>
                            </m:r>
                          </m:e>
                        </m:sPre>
                      </m:e>
                      <m:sub>
                        <m:r>
                          <a:rPr lang="en-US" sz="1400">
                            <a:latin typeface="Cambria Math" panose="02040503050406030204" pitchFamily="18" charset="0"/>
                            <a:ea typeface="Times New Roman" panose="02020603050405020304" pitchFamily="18" charset="0"/>
                            <a:cs typeface="Times New Roman" panose="02020603050405020304" pitchFamily="18" charset="0"/>
                          </a:rPr>
                          <m:t>30</m:t>
                        </m:r>
                      </m:sub>
                    </m:sSub>
                  </m:oMath>
                </a14:m>
                <a:r>
                  <a:rPr lang="en-US" sz="14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𝐾</m:t>
                        </m:r>
                      </m:e>
                      <m:sub>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sub>
                        </m:sSub>
                      </m:sub>
                    </m:sSub>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𝐾</m:t>
                        </m:r>
                      </m:e>
                      <m:sub>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𝛼</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2</m:t>
                            </m:r>
                          </m:sub>
                        </m:sSub>
                      </m:sub>
                    </m:sSub>
                  </m:oMath>
                </a14:m>
                <a:r>
                  <a:rPr lang="en-US" sz="1400" dirty="0">
                    <a:latin typeface="Times New Roman" panose="02020603050405020304" pitchFamily="18" charset="0"/>
                    <a:ea typeface="Calibri" panose="020F0502020204030204" pitchFamily="34" charset="0"/>
                  </a:rPr>
                  <a:t> with energy about 5.9 keV and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𝐾</m:t>
                        </m:r>
                      </m:e>
                      <m:sub>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𝛽</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1</m:t>
                            </m:r>
                          </m:sub>
                        </m:sSub>
                      </m:sub>
                    </m:sSub>
                  </m:oMath>
                </a14:m>
                <a:r>
                  <a:rPr lang="en-US" sz="1400" dirty="0">
                    <a:latin typeface="Times New Roman" panose="02020603050405020304" pitchFamily="18" charset="0"/>
                    <a:ea typeface="Calibri" panose="020F0502020204030204" pitchFamily="34" charset="0"/>
                  </a:rPr>
                  <a:t> with energy about 6.5 keV are emitted.</a:t>
                </a:r>
                <a:r>
                  <a:rPr lang="bg-BG" sz="1400" dirty="0">
                    <a:latin typeface="Times New Roman" panose="02020603050405020304" pitchFamily="18" charset="0"/>
                    <a:ea typeface="Calibri" panose="020F0502020204030204" pitchFamily="34"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In the inset only the </a:t>
                </a:r>
                <a14:m>
                  <m:oMath xmlns:m="http://schemas.openxmlformats.org/officeDocument/2006/math">
                    <m:sSub>
                      <m:sSub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𝐾</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𝛼</m:t>
                        </m:r>
                      </m:sub>
                    </m:sSub>
                  </m:oMath>
                </a14:m>
                <a:r>
                  <a:rPr lang="en-US" sz="1400" dirty="0">
                    <a:latin typeface="Times New Roman" panose="02020603050405020304" pitchFamily="18" charset="0"/>
                    <a:ea typeface="Times New Roman" panose="02020603050405020304" pitchFamily="18" charset="0"/>
                    <a:cs typeface="Times New Roman" panose="02020603050405020304" pitchFamily="18" charset="0"/>
                  </a:rPr>
                  <a:t> characteristic line region of manganese is shown.</a:t>
                </a:r>
                <a:endParaRPr lang="bg-BG" sz="1400" dirty="0">
                  <a:latin typeface="Times New Roman" panose="02020603050405020304" pitchFamily="18" charset="0"/>
                  <a:ea typeface="Calibri" panose="020F0502020204030204" pitchFamily="34" charset="0"/>
                </a:endParaRPr>
              </a:p>
            </p:txBody>
          </p:sp>
        </mc:Choice>
        <mc:Fallback xmlns="">
          <p:sp>
            <p:nvSpPr>
              <p:cNvPr id="10" name="TextBox 9">
                <a:extLst>
                  <a:ext uri="{FF2B5EF4-FFF2-40B4-BE49-F238E27FC236}">
                    <a16:creationId xmlns:a16="http://schemas.microsoft.com/office/drawing/2014/main" id="{9C0CA631-E2BA-CA53-FD7F-DA5E4D537426}"/>
                  </a:ext>
                </a:extLst>
              </p:cNvPr>
              <p:cNvSpPr txBox="1">
                <a:spLocks noRot="1" noChangeAspect="1" noMove="1" noResize="1" noEditPoints="1" noAdjustHandles="1" noChangeArrowheads="1" noChangeShapeType="1" noTextEdit="1"/>
              </p:cNvSpPr>
              <p:nvPr/>
            </p:nvSpPr>
            <p:spPr>
              <a:xfrm>
                <a:off x="215811" y="5473556"/>
                <a:ext cx="8712377" cy="1186287"/>
              </a:xfrm>
              <a:prstGeom prst="rect">
                <a:avLst/>
              </a:prstGeom>
              <a:blipFill>
                <a:blip r:embed="rId4"/>
                <a:stretch>
                  <a:fillRect l="-210" r="-140" b="-4639"/>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AD857DED-B418-4780-413B-679396E03FF2}"/>
              </a:ext>
            </a:extLst>
          </p:cNvPr>
          <p:cNvGrpSpPr/>
          <p:nvPr/>
        </p:nvGrpSpPr>
        <p:grpSpPr>
          <a:xfrm>
            <a:off x="70516" y="957096"/>
            <a:ext cx="3247977" cy="4445219"/>
            <a:chOff x="70516" y="957096"/>
            <a:chExt cx="3247977" cy="4445219"/>
          </a:xfrm>
        </p:grpSpPr>
        <p:sp>
          <p:nvSpPr>
            <p:cNvPr id="22" name="Rectangle: Rounded Corners 21">
              <a:extLst>
                <a:ext uri="{FF2B5EF4-FFF2-40B4-BE49-F238E27FC236}">
                  <a16:creationId xmlns:a16="http://schemas.microsoft.com/office/drawing/2014/main" id="{119B130D-1DFF-85B9-B7C9-9C7030F7EF07}"/>
                </a:ext>
              </a:extLst>
            </p:cNvPr>
            <p:cNvSpPr/>
            <p:nvPr/>
          </p:nvSpPr>
          <p:spPr>
            <a:xfrm>
              <a:off x="70516" y="957096"/>
              <a:ext cx="2894975" cy="4445219"/>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68D3CB-C84C-912B-07B7-B910978D2FEA}"/>
                    </a:ext>
                  </a:extLst>
                </p:cNvPr>
                <p:cNvSpPr txBox="1"/>
                <p:nvPr/>
              </p:nvSpPr>
              <p:spPr>
                <a:xfrm>
                  <a:off x="325033" y="1547495"/>
                  <a:ext cx="2224070"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26</m:t>
                                </m:r>
                              </m:sub>
                              <m:sup>
                                <m:r>
                                  <a:rPr lang="en-US" i="1">
                                    <a:latin typeface="Cambria Math" panose="02040503050406030204" pitchFamily="18" charset="0"/>
                                  </a:rPr>
                                  <m:t>55</m:t>
                                </m:r>
                              </m:sup>
                              <m:e>
                                <m:r>
                                  <a:rPr lang="en-US" i="1">
                                    <a:latin typeface="Cambria Math" panose="02040503050406030204" pitchFamily="18" charset="0"/>
                                  </a:rPr>
                                  <m:t>𝐹𝑒</m:t>
                                </m:r>
                              </m:e>
                            </m:sPre>
                          </m:e>
                          <m:sub>
                            <m:r>
                              <a:rPr lang="en-US" i="1">
                                <a:latin typeface="Cambria Math" panose="02040503050406030204" pitchFamily="18" charset="0"/>
                              </a:rPr>
                              <m:t>29</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𝐸</m:t>
                            </m:r>
                            <m:r>
                              <a:rPr lang="en-US" i="1">
                                <a:latin typeface="Cambria Math" panose="02040503050406030204" pitchFamily="18" charset="0"/>
                              </a:rPr>
                              <m:t>𝐶</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25</m:t>
                                </m:r>
                              </m:sub>
                              <m:sup>
                                <m:r>
                                  <a:rPr lang="en-US" i="1">
                                    <a:latin typeface="Cambria Math" panose="02040503050406030204" pitchFamily="18" charset="0"/>
                                  </a:rPr>
                                  <m:t>55</m:t>
                                </m:r>
                              </m:sup>
                              <m:e>
                                <m:r>
                                  <a:rPr lang="en-US" i="1">
                                    <a:latin typeface="Cambria Math" panose="02040503050406030204" pitchFamily="18" charset="0"/>
                                  </a:rPr>
                                  <m:t>𝑀𝑛</m:t>
                                </m:r>
                              </m:e>
                            </m:sPre>
                          </m:e>
                          <m:sub>
                            <m:r>
                              <a:rPr lang="en-US" i="1">
                                <a:latin typeface="Cambria Math" panose="02040503050406030204" pitchFamily="18" charset="0"/>
                              </a:rPr>
                              <m:t>30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dirty="0">
                                <a:latin typeface="Cambria Math" panose="02040503050406030204" pitchFamily="18" charset="0"/>
                                <a:cs typeface="Times New Roman" panose="02020603050405020304" pitchFamily="18" charset="0"/>
                              </a:rPr>
                              <m:t>𝜈</m:t>
                            </m:r>
                          </m:e>
                          <m:sub>
                            <m:r>
                              <a:rPr lang="en-US" i="1">
                                <a:latin typeface="Cambria Math" panose="02040503050406030204" pitchFamily="18" charset="0"/>
                              </a:rPr>
                              <m:t>𝑒</m:t>
                            </m:r>
                          </m:sub>
                        </m:sSub>
                      </m:oMath>
                    </m:oMathPara>
                  </a14:m>
                  <a:endParaRPr lang="en-US" dirty="0"/>
                </a:p>
              </p:txBody>
            </p:sp>
          </mc:Choice>
          <mc:Fallback xmlns="">
            <p:sp>
              <p:nvSpPr>
                <p:cNvPr id="23" name="TextBox 22">
                  <a:extLst>
                    <a:ext uri="{FF2B5EF4-FFF2-40B4-BE49-F238E27FC236}">
                      <a16:creationId xmlns:a16="http://schemas.microsoft.com/office/drawing/2014/main" id="{0768D3CB-C84C-912B-07B7-B910978D2FEA}"/>
                    </a:ext>
                  </a:extLst>
                </p:cNvPr>
                <p:cNvSpPr txBox="1">
                  <a:spLocks noRot="1" noChangeAspect="1" noMove="1" noResize="1" noEditPoints="1" noAdjustHandles="1" noChangeArrowheads="1" noChangeShapeType="1" noTextEdit="1"/>
                </p:cNvSpPr>
                <p:nvPr/>
              </p:nvSpPr>
              <p:spPr>
                <a:xfrm>
                  <a:off x="325033" y="1547495"/>
                  <a:ext cx="2224070" cy="3785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9A1EAFC-172E-FE2D-5D4F-4C2AFF15F9C9}"/>
                    </a:ext>
                  </a:extLst>
                </p:cNvPr>
                <p:cNvSpPr txBox="1"/>
                <p:nvPr/>
              </p:nvSpPr>
              <p:spPr>
                <a:xfrm>
                  <a:off x="359749" y="2518055"/>
                  <a:ext cx="2337883"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25</m:t>
                                </m:r>
                              </m:sub>
                              <m:sup>
                                <m:r>
                                  <a:rPr lang="en-US" i="1">
                                    <a:latin typeface="Cambria Math" panose="02040503050406030204" pitchFamily="18" charset="0"/>
                                  </a:rPr>
                                  <m:t>55</m:t>
                                </m:r>
                              </m:sup>
                              <m:e>
                                <m:r>
                                  <a:rPr lang="en-US" i="1">
                                    <a:latin typeface="Cambria Math" panose="02040503050406030204" pitchFamily="18" charset="0"/>
                                  </a:rPr>
                                  <m:t>𝑀𝑛</m:t>
                                </m:r>
                              </m:e>
                            </m:sPre>
                          </m:e>
                          <m:sub>
                            <m:r>
                              <a:rPr lang="en-US" i="1">
                                <a:latin typeface="Cambria Math" panose="02040503050406030204" pitchFamily="18" charset="0"/>
                              </a:rPr>
                              <m:t>30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dirty="0">
                                <a:latin typeface="Cambria Math" panose="02040503050406030204" pitchFamily="18" charset="0"/>
                                <a:cs typeface="Times New Roman" panose="02020603050405020304" pitchFamily="18" charset="0"/>
                              </a:rPr>
                              <m:t>𝜈</m:t>
                            </m:r>
                          </m:e>
                          <m:sub>
                            <m:r>
                              <a:rPr lang="en-US" i="1">
                                <a:latin typeface="Cambria Math" panose="02040503050406030204" pitchFamily="18" charset="0"/>
                              </a:rPr>
                              <m:t>𝑒</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𝐵</m:t>
                            </m:r>
                            <m:r>
                              <a:rPr lang="en-US" i="1">
                                <a:latin typeface="Cambria Math" panose="02040503050406030204" pitchFamily="18" charset="0"/>
                              </a:rPr>
                              <m:t>𝐸𝐶</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26</m:t>
                                </m:r>
                              </m:sub>
                              <m:sup>
                                <m:r>
                                  <a:rPr lang="en-US" i="1">
                                    <a:latin typeface="Cambria Math" panose="02040503050406030204" pitchFamily="18" charset="0"/>
                                  </a:rPr>
                                  <m:t>55</m:t>
                                </m:r>
                              </m:sup>
                              <m:e>
                                <m:r>
                                  <a:rPr lang="en-US" i="1">
                                    <a:latin typeface="Cambria Math" panose="02040503050406030204" pitchFamily="18" charset="0"/>
                                  </a:rPr>
                                  <m:t>𝐹𝑒</m:t>
                                </m:r>
                              </m:e>
                            </m:sPre>
                          </m:e>
                          <m:sub>
                            <m:r>
                              <a:rPr lang="en-US" i="1">
                                <a:latin typeface="Cambria Math" panose="02040503050406030204" pitchFamily="18" charset="0"/>
                              </a:rPr>
                              <m:t>29</m:t>
                            </m:r>
                          </m:sub>
                        </m:sSub>
                      </m:oMath>
                    </m:oMathPara>
                  </a14:m>
                  <a:endParaRPr lang="en-US" dirty="0"/>
                </a:p>
              </p:txBody>
            </p:sp>
          </mc:Choice>
          <mc:Fallback xmlns="">
            <p:sp>
              <p:nvSpPr>
                <p:cNvPr id="24" name="TextBox 23">
                  <a:extLst>
                    <a:ext uri="{FF2B5EF4-FFF2-40B4-BE49-F238E27FC236}">
                      <a16:creationId xmlns:a16="http://schemas.microsoft.com/office/drawing/2014/main" id="{89A1EAFC-172E-FE2D-5D4F-4C2AFF15F9C9}"/>
                    </a:ext>
                  </a:extLst>
                </p:cNvPr>
                <p:cNvSpPr txBox="1">
                  <a:spLocks noRot="1" noChangeAspect="1" noMove="1" noResize="1" noEditPoints="1" noAdjustHandles="1" noChangeArrowheads="1" noChangeShapeType="1" noTextEdit="1"/>
                </p:cNvSpPr>
                <p:nvPr/>
              </p:nvSpPr>
              <p:spPr>
                <a:xfrm>
                  <a:off x="359749" y="2518055"/>
                  <a:ext cx="2337883" cy="3785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F35DCAB-BC37-FD14-DCE3-44F32413DFEE}"/>
                    </a:ext>
                  </a:extLst>
                </p:cNvPr>
                <p:cNvSpPr txBox="1"/>
                <p:nvPr/>
              </p:nvSpPr>
              <p:spPr>
                <a:xfrm>
                  <a:off x="359749" y="3713850"/>
                  <a:ext cx="2224070"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26</m:t>
                                </m:r>
                              </m:sub>
                              <m:sup>
                                <m:r>
                                  <a:rPr lang="en-US" i="1">
                                    <a:latin typeface="Cambria Math" panose="02040503050406030204" pitchFamily="18" charset="0"/>
                                  </a:rPr>
                                  <m:t>55</m:t>
                                </m:r>
                              </m:sup>
                              <m:e>
                                <m:r>
                                  <a:rPr lang="en-US" i="1">
                                    <a:latin typeface="Cambria Math" panose="02040503050406030204" pitchFamily="18" charset="0"/>
                                  </a:rPr>
                                  <m:t>𝐹𝑒</m:t>
                                </m:r>
                              </m:e>
                            </m:sPre>
                          </m:e>
                          <m:sub>
                            <m:r>
                              <a:rPr lang="en-US" i="1">
                                <a:latin typeface="Cambria Math" panose="02040503050406030204" pitchFamily="18" charset="0"/>
                              </a:rPr>
                              <m:t>29</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𝐸</m:t>
                            </m:r>
                            <m:r>
                              <a:rPr lang="en-US" i="1">
                                <a:latin typeface="Cambria Math" panose="02040503050406030204" pitchFamily="18" charset="0"/>
                              </a:rPr>
                              <m:t>𝐶</m:t>
                            </m:r>
                          </m:e>
                        </m:groupChr>
                        <m:sSubSup>
                          <m:sSubSupPr>
                            <m:ctrlPr>
                              <a:rPr lang="en-US" i="1" smtClean="0">
                                <a:solidFill>
                                  <a:srgbClr val="FF0000"/>
                                </a:solidFill>
                                <a:latin typeface="Cambria Math" panose="02040503050406030204" pitchFamily="18" charset="0"/>
                              </a:rPr>
                            </m:ctrlPr>
                          </m:sSubSupPr>
                          <m:e>
                            <m:sPre>
                              <m:sPrePr>
                                <m:ctrlPr>
                                  <a:rPr lang="en-US" i="1">
                                    <a:solidFill>
                                      <a:srgbClr val="FF0000"/>
                                    </a:solidFill>
                                    <a:latin typeface="Cambria Math" panose="02040503050406030204" pitchFamily="18" charset="0"/>
                                  </a:rPr>
                                </m:ctrlPr>
                              </m:sPrePr>
                              <m:sub>
                                <m:r>
                                  <a:rPr lang="en-US" i="1">
                                    <a:solidFill>
                                      <a:srgbClr val="FF0000"/>
                                    </a:solidFill>
                                    <a:latin typeface="Cambria Math" panose="02040503050406030204" pitchFamily="18" charset="0"/>
                                  </a:rPr>
                                  <m:t>25</m:t>
                                </m:r>
                              </m:sub>
                              <m:sup>
                                <m:r>
                                  <a:rPr lang="en-US" i="1">
                                    <a:solidFill>
                                      <a:srgbClr val="FF0000"/>
                                    </a:solidFill>
                                    <a:latin typeface="Cambria Math" panose="02040503050406030204" pitchFamily="18" charset="0"/>
                                  </a:rPr>
                                  <m:t>55</m:t>
                                </m:r>
                              </m:sup>
                              <m:e>
                                <m:r>
                                  <a:rPr lang="en-US" i="1">
                                    <a:solidFill>
                                      <a:srgbClr val="FF0000"/>
                                    </a:solidFill>
                                    <a:latin typeface="Cambria Math" panose="02040503050406030204" pitchFamily="18" charset="0"/>
                                  </a:rPr>
                                  <m:t>𝑀𝑛</m:t>
                                </m:r>
                              </m:e>
                            </m:sPre>
                          </m:e>
                          <m:sub>
                            <m:r>
                              <a:rPr lang="bg-BG" i="1">
                                <a:solidFill>
                                  <a:srgbClr val="FF0000"/>
                                </a:solidFill>
                                <a:latin typeface="Cambria Math" panose="02040503050406030204" pitchFamily="18" charset="0"/>
                              </a:rPr>
                              <m:t>30</m:t>
                            </m:r>
                          </m:sub>
                          <m:sup>
                            <m:r>
                              <a:rPr lang="en-US" i="1">
                                <a:solidFill>
                                  <a:srgbClr val="FF0000"/>
                                </a:solidFill>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l-GR" i="1" dirty="0">
                                <a:latin typeface="Cambria Math" panose="02040503050406030204" pitchFamily="18" charset="0"/>
                                <a:cs typeface="Times New Roman" panose="02020603050405020304" pitchFamily="18" charset="0"/>
                              </a:rPr>
                              <m:t>𝜈</m:t>
                            </m:r>
                          </m:e>
                          <m:sub>
                            <m:r>
                              <a:rPr lang="en-US" i="1">
                                <a:latin typeface="Cambria Math" panose="02040503050406030204" pitchFamily="18" charset="0"/>
                              </a:rPr>
                              <m:t>𝑒</m:t>
                            </m:r>
                          </m:sub>
                        </m:sSub>
                      </m:oMath>
                    </m:oMathPara>
                  </a14:m>
                  <a:endParaRPr lang="en-US" dirty="0"/>
                </a:p>
              </p:txBody>
            </p:sp>
          </mc:Choice>
          <mc:Fallback xmlns="">
            <p:sp>
              <p:nvSpPr>
                <p:cNvPr id="25" name="TextBox 24">
                  <a:extLst>
                    <a:ext uri="{FF2B5EF4-FFF2-40B4-BE49-F238E27FC236}">
                      <a16:creationId xmlns:a16="http://schemas.microsoft.com/office/drawing/2014/main" id="{0F35DCAB-BC37-FD14-DCE3-44F32413DFEE}"/>
                    </a:ext>
                  </a:extLst>
                </p:cNvPr>
                <p:cNvSpPr txBox="1">
                  <a:spLocks noRot="1" noChangeAspect="1" noMove="1" noResize="1" noEditPoints="1" noAdjustHandles="1" noChangeArrowheads="1" noChangeShapeType="1" noTextEdit="1"/>
                </p:cNvSpPr>
                <p:nvPr/>
              </p:nvSpPr>
              <p:spPr>
                <a:xfrm>
                  <a:off x="359749" y="3713850"/>
                  <a:ext cx="2224070" cy="3785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5278BA6-3E84-034B-A21D-A35517952F40}"/>
                    </a:ext>
                  </a:extLst>
                </p:cNvPr>
                <p:cNvSpPr txBox="1"/>
                <p:nvPr/>
              </p:nvSpPr>
              <p:spPr>
                <a:xfrm>
                  <a:off x="297203" y="1028337"/>
                  <a:ext cx="2469005" cy="577915"/>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ea typeface="Calibri" panose="020F0502020204030204" pitchFamily="34" charset="0"/>
                    </a:rPr>
                    <a:t>Decay reaction of </a:t>
                  </a:r>
                  <a14:m>
                    <m:oMath xmlns:m="http://schemas.openxmlformats.org/officeDocument/2006/math">
                      <m:sSub>
                        <m:sSubPr>
                          <m:ctrlPr>
                            <a:rPr lang="en-US" sz="1400" i="1">
                              <a:latin typeface="Cambria Math" panose="02040503050406030204" pitchFamily="18" charset="0"/>
                            </a:rPr>
                          </m:ctrlPr>
                        </m:sSubPr>
                        <m:e>
                          <m:sPre>
                            <m:sPrePr>
                              <m:ctrlPr>
                                <a:rPr lang="en-US" sz="1400" i="1">
                                  <a:latin typeface="Cambria Math" panose="02040503050406030204" pitchFamily="18" charset="0"/>
                                </a:rPr>
                              </m:ctrlPr>
                            </m:sPrePr>
                            <m:sub>
                              <m:r>
                                <a:rPr lang="en-US" sz="1400" i="1">
                                  <a:latin typeface="Cambria Math" panose="02040503050406030204" pitchFamily="18" charset="0"/>
                                </a:rPr>
                                <m:t>26</m:t>
                              </m:r>
                            </m:sub>
                            <m:sup>
                              <m:r>
                                <a:rPr lang="en-US" sz="1400" i="1">
                                  <a:latin typeface="Cambria Math" panose="02040503050406030204" pitchFamily="18" charset="0"/>
                                </a:rPr>
                                <m:t>55</m:t>
                              </m:r>
                            </m:sup>
                            <m:e>
                              <m:r>
                                <a:rPr lang="en-US" sz="1400" i="1">
                                  <a:latin typeface="Cambria Math" panose="02040503050406030204" pitchFamily="18" charset="0"/>
                                </a:rPr>
                                <m:t>𝐹𝑒</m:t>
                              </m:r>
                            </m:e>
                          </m:sPre>
                        </m:e>
                        <m:sub>
                          <m:r>
                            <a:rPr lang="en-US" sz="1400" i="1">
                              <a:latin typeface="Cambria Math" panose="02040503050406030204" pitchFamily="18" charset="0"/>
                            </a:rPr>
                            <m:t>29</m:t>
                          </m:r>
                        </m:sub>
                      </m:sSub>
                      <m:r>
                        <a:rPr lang="en-US" sz="1400" i="1">
                          <a:latin typeface="Cambria Math" panose="02040503050406030204" pitchFamily="18" charset="0"/>
                        </a:rPr>
                        <m:t> </m:t>
                      </m:r>
                    </m:oMath>
                  </a14:m>
                  <a:r>
                    <a:rPr lang="en-US" sz="1400" dirty="0">
                      <a:latin typeface="Times New Roman" panose="02020603050405020304" pitchFamily="18" charset="0"/>
                      <a:ea typeface="Calibri" panose="020F0502020204030204" pitchFamily="34" charset="0"/>
                    </a:rPr>
                    <a:t>in the source.</a:t>
                  </a:r>
                  <a:endParaRPr lang="bg-BG" sz="1400" dirty="0">
                    <a:latin typeface="Times New Roman" panose="02020603050405020304" pitchFamily="18" charset="0"/>
                    <a:ea typeface="Calibri" panose="020F0502020204030204" pitchFamily="34" charset="0"/>
                  </a:endParaRPr>
                </a:p>
              </p:txBody>
            </p:sp>
          </mc:Choice>
          <mc:Fallback xmlns="">
            <p:sp>
              <p:nvSpPr>
                <p:cNvPr id="26" name="TextBox 25">
                  <a:extLst>
                    <a:ext uri="{FF2B5EF4-FFF2-40B4-BE49-F238E27FC236}">
                      <a16:creationId xmlns:a16="http://schemas.microsoft.com/office/drawing/2014/main" id="{85278BA6-3E84-034B-A21D-A35517952F40}"/>
                    </a:ext>
                  </a:extLst>
                </p:cNvPr>
                <p:cNvSpPr txBox="1">
                  <a:spLocks noRot="1" noChangeAspect="1" noMove="1" noResize="1" noEditPoints="1" noAdjustHandles="1" noChangeArrowheads="1" noChangeShapeType="1" noTextEdit="1"/>
                </p:cNvSpPr>
                <p:nvPr/>
              </p:nvSpPr>
              <p:spPr>
                <a:xfrm>
                  <a:off x="297203" y="1028337"/>
                  <a:ext cx="2469005" cy="577915"/>
                </a:xfrm>
                <a:prstGeom prst="rect">
                  <a:avLst/>
                </a:prstGeom>
                <a:blipFill>
                  <a:blip r:embed="rId8"/>
                  <a:stretch>
                    <a:fillRect l="-741" r="-741" b="-1063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A9A63CB1-BFD4-FE69-31D4-29056027FC3D}"/>
                </a:ext>
              </a:extLst>
            </p:cNvPr>
            <p:cNvSpPr txBox="1"/>
            <p:nvPr/>
          </p:nvSpPr>
          <p:spPr>
            <a:xfrm>
              <a:off x="297202" y="1911890"/>
              <a:ext cx="2469005" cy="568041"/>
            </a:xfrm>
            <a:prstGeom prst="rect">
              <a:avLst/>
            </a:prstGeom>
            <a:noFill/>
          </p:spPr>
          <p:txBody>
            <a:bodyPr wrap="square">
              <a:spAutoFit/>
            </a:bodyPr>
            <a:lstStyle/>
            <a:p>
              <a:pPr>
                <a:lnSpc>
                  <a:spcPct val="115000"/>
                </a:lnSpc>
                <a:spcAft>
                  <a:spcPts val="1000"/>
                </a:spcAft>
                <a:tabLst>
                  <a:tab pos="4320540" algn="l"/>
                </a:tabLst>
              </a:pPr>
              <a:r>
                <a:rPr lang="en-US" sz="1400" dirty="0">
                  <a:latin typeface="Times New Roman" panose="02020603050405020304" pitchFamily="18" charset="0"/>
                  <a:cs typeface="Times New Roman" panose="02020603050405020304" pitchFamily="18" charset="0"/>
                </a:rPr>
                <a:t>Neutrino-induced activation reaction of the manganese foil.</a:t>
              </a:r>
              <a:endParaRPr lang="bg-BG" sz="1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8DAE9C2-B088-585D-7D38-A4323685C81B}"/>
                    </a:ext>
                  </a:extLst>
                </p:cNvPr>
                <p:cNvSpPr txBox="1"/>
                <p:nvPr/>
              </p:nvSpPr>
              <p:spPr>
                <a:xfrm>
                  <a:off x="302737" y="2918601"/>
                  <a:ext cx="2469005" cy="825675"/>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cs typeface="Times New Roman" panose="02020603050405020304" pitchFamily="18" charset="0"/>
                    </a:rPr>
                    <a:t>Decay reaction of the resulting </a:t>
                  </a:r>
                  <a14:m>
                    <m:oMath xmlns:m="http://schemas.openxmlformats.org/officeDocument/2006/math">
                      <m:sSub>
                        <m:sSubPr>
                          <m:ctrlPr>
                            <a:rPr lang="en-US" sz="1400" i="1">
                              <a:latin typeface="Cambria Math" panose="02040503050406030204" pitchFamily="18" charset="0"/>
                            </a:rPr>
                          </m:ctrlPr>
                        </m:sSubPr>
                        <m:e>
                          <m:sPre>
                            <m:sPrePr>
                              <m:ctrlPr>
                                <a:rPr lang="en-US" sz="1400" i="1">
                                  <a:latin typeface="Cambria Math" panose="02040503050406030204" pitchFamily="18" charset="0"/>
                                </a:rPr>
                              </m:ctrlPr>
                            </m:sPrePr>
                            <m:sub>
                              <m:r>
                                <a:rPr lang="en-US" sz="1400" i="1">
                                  <a:latin typeface="Cambria Math" panose="02040503050406030204" pitchFamily="18" charset="0"/>
                                </a:rPr>
                                <m:t>26</m:t>
                              </m:r>
                            </m:sub>
                            <m:sup>
                              <m:r>
                                <a:rPr lang="en-US" sz="1400" i="1">
                                  <a:latin typeface="Cambria Math" panose="02040503050406030204" pitchFamily="18" charset="0"/>
                                </a:rPr>
                                <m:t>55</m:t>
                              </m:r>
                            </m:sup>
                            <m:e>
                              <m:r>
                                <a:rPr lang="en-US" sz="1400" i="1">
                                  <a:latin typeface="Cambria Math" panose="02040503050406030204" pitchFamily="18" charset="0"/>
                                </a:rPr>
                                <m:t>𝐹𝑒</m:t>
                              </m:r>
                            </m:e>
                          </m:sPre>
                        </m:e>
                        <m:sub>
                          <m:r>
                            <a:rPr lang="en-US" sz="1400" i="1">
                              <a:latin typeface="Cambria Math" panose="02040503050406030204" pitchFamily="18" charset="0"/>
                            </a:rPr>
                            <m:t>29</m:t>
                          </m:r>
                        </m:sub>
                      </m:sSub>
                      <m:r>
                        <a:rPr lang="en-US" sz="1400" i="1">
                          <a:latin typeface="Cambria Math" panose="02040503050406030204" pitchFamily="18" charset="0"/>
                        </a:rPr>
                        <m:t> </m:t>
                      </m:r>
                    </m:oMath>
                  </a14:m>
                  <a:r>
                    <a:rPr lang="en-US" sz="1400" dirty="0">
                      <a:latin typeface="Times New Roman" panose="02020603050405020304" pitchFamily="18" charset="0"/>
                      <a:cs typeface="Times New Roman" panose="02020603050405020304" pitchFamily="18" charset="0"/>
                    </a:rPr>
                    <a:t>atoms in the manganese foil.</a:t>
                  </a:r>
                  <a:endParaRPr lang="bg-BG" sz="1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58DAE9C2-B088-585D-7D38-A4323685C81B}"/>
                    </a:ext>
                  </a:extLst>
                </p:cNvPr>
                <p:cNvSpPr txBox="1">
                  <a:spLocks noRot="1" noChangeAspect="1" noMove="1" noResize="1" noEditPoints="1" noAdjustHandles="1" noChangeArrowheads="1" noChangeShapeType="1" noTextEdit="1"/>
                </p:cNvSpPr>
                <p:nvPr/>
              </p:nvSpPr>
              <p:spPr>
                <a:xfrm>
                  <a:off x="302737" y="2918601"/>
                  <a:ext cx="2469005" cy="825675"/>
                </a:xfrm>
                <a:prstGeom prst="rect">
                  <a:avLst/>
                </a:prstGeom>
                <a:blipFill>
                  <a:blip r:embed="rId9"/>
                  <a:stretch>
                    <a:fillRect l="-741"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CAB4A0B-8BCF-F5B3-A6B8-DA287BC6236C}"/>
                    </a:ext>
                  </a:extLst>
                </p:cNvPr>
                <p:cNvSpPr txBox="1"/>
                <p:nvPr/>
              </p:nvSpPr>
              <p:spPr>
                <a:xfrm>
                  <a:off x="297202" y="4937952"/>
                  <a:ext cx="3021291" cy="384336"/>
                </a:xfrm>
                <a:prstGeom prst="rect">
                  <a:avLst/>
                </a:prstGeom>
                <a:noFill/>
              </p:spPr>
              <p:txBody>
                <a:bodyPr wrap="square">
                  <a:spAutoFit/>
                </a:bodyPr>
                <a:lstStyle/>
                <a:p>
                  <a14:m>
                    <m:oMath xmlns:m="http://schemas.openxmlformats.org/officeDocument/2006/math">
                      <m:sSubSup>
                        <m:sSubSupPr>
                          <m:ctrlPr>
                            <a:rPr lang="en-US" i="1" smtClean="0">
                              <a:solidFill>
                                <a:srgbClr val="FF0000"/>
                              </a:solidFill>
                              <a:latin typeface="Cambria Math" panose="02040503050406030204" pitchFamily="18" charset="0"/>
                            </a:rPr>
                          </m:ctrlPr>
                        </m:sSubSupPr>
                        <m:e>
                          <m:sPre>
                            <m:sPrePr>
                              <m:ctrlPr>
                                <a:rPr lang="en-US" i="1" smtClean="0">
                                  <a:solidFill>
                                    <a:srgbClr val="FF0000"/>
                                  </a:solidFill>
                                  <a:latin typeface="Cambria Math" panose="02040503050406030204" pitchFamily="18" charset="0"/>
                                </a:rPr>
                              </m:ctrlPr>
                            </m:sPrePr>
                            <m:sub>
                              <m:r>
                                <a:rPr lang="en-US" b="0" i="1" smtClean="0">
                                  <a:solidFill>
                                    <a:srgbClr val="FF0000"/>
                                  </a:solidFill>
                                  <a:latin typeface="Cambria Math" panose="02040503050406030204" pitchFamily="18" charset="0"/>
                                </a:rPr>
                                <m:t>25</m:t>
                              </m:r>
                            </m:sub>
                            <m:sup>
                              <m:r>
                                <a:rPr lang="en-US" b="0" i="1" smtClean="0">
                                  <a:solidFill>
                                    <a:srgbClr val="FF0000"/>
                                  </a:solidFill>
                                  <a:latin typeface="Cambria Math" panose="02040503050406030204" pitchFamily="18" charset="0"/>
                                </a:rPr>
                                <m:t>55</m:t>
                              </m:r>
                            </m:sup>
                            <m:e>
                              <m:r>
                                <a:rPr lang="en-US" b="0" i="1" smtClean="0">
                                  <a:solidFill>
                                    <a:srgbClr val="FF0000"/>
                                  </a:solidFill>
                                  <a:latin typeface="Cambria Math" panose="02040503050406030204" pitchFamily="18" charset="0"/>
                                </a:rPr>
                                <m:t>𝑀𝑛</m:t>
                              </m:r>
                            </m:e>
                          </m:sPre>
                        </m:e>
                        <m:sub>
                          <m:r>
                            <a:rPr lang="bg-BG" b="0" i="1" smtClean="0">
                              <a:solidFill>
                                <a:srgbClr val="FF0000"/>
                              </a:solidFill>
                              <a:latin typeface="Cambria Math" panose="02040503050406030204" pitchFamily="18" charset="0"/>
                            </a:rPr>
                            <m:t>30</m:t>
                          </m:r>
                        </m:sub>
                        <m:sup>
                          <m:r>
                            <a:rPr lang="en-US" b="0" i="1" smtClean="0">
                              <a:solidFill>
                                <a:srgbClr val="FF0000"/>
                              </a:solidFill>
                              <a:latin typeface="Cambria Math" panose="02040503050406030204" pitchFamily="18" charset="0"/>
                            </a:rPr>
                            <m:t>∗</m:t>
                          </m:r>
                        </m:sup>
                      </m:sSubSup>
                      <m:r>
                        <a:rPr lang="en-US" i="1" smtClean="0">
                          <a:latin typeface="Cambria Math" panose="02040503050406030204" pitchFamily="18" charset="0"/>
                        </a:rPr>
                        <m:t>→</m:t>
                      </m: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25</m:t>
                              </m:r>
                            </m:sub>
                            <m:sup>
                              <m:r>
                                <a:rPr lang="en-US" i="1">
                                  <a:latin typeface="Cambria Math" panose="02040503050406030204" pitchFamily="18" charset="0"/>
                                </a:rPr>
                                <m:t>55</m:t>
                              </m:r>
                            </m:sup>
                            <m:e>
                              <m:r>
                                <a:rPr lang="en-US" i="1">
                                  <a:latin typeface="Cambria Math" panose="02040503050406030204" pitchFamily="18" charset="0"/>
                                </a:rPr>
                                <m:t>𝑀𝑛</m:t>
                              </m:r>
                            </m:e>
                          </m:sPre>
                        </m:e>
                        <m:sub>
                          <m:r>
                            <a:rPr lang="en-US" i="1">
                              <a:latin typeface="Cambria Math" panose="02040503050406030204" pitchFamily="18" charset="0"/>
                            </a:rPr>
                            <m:t>30</m:t>
                          </m:r>
                        </m:sub>
                      </m:sSub>
                    </m:oMath>
                  </a14:m>
                  <a:r>
                    <a:rPr lang="en-US" dirty="0"/>
                    <a:t>+</a:t>
                  </a:r>
                  <a:r>
                    <a:rPr lang="en-US"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𝐾</m:t>
                          </m:r>
                        </m:e>
                        <m:sub>
                          <m:r>
                            <a:rPr lang="en-US" i="1">
                              <a:latin typeface="Cambria Math" panose="02040503050406030204" pitchFamily="18" charset="0"/>
                              <a:ea typeface="Times New Roman" panose="02020603050405020304" pitchFamily="18" charset="0"/>
                              <a:cs typeface="Times New Roman" panose="02020603050405020304" pitchFamily="18" charset="0"/>
                            </a:rPr>
                            <m:t>𝛼</m:t>
                          </m:r>
                        </m:sub>
                      </m:sSub>
                    </m:oMath>
                  </a14:m>
                  <a:endParaRPr lang="en-US" dirty="0"/>
                </a:p>
              </p:txBody>
            </p:sp>
          </mc:Choice>
          <mc:Fallback xmlns="">
            <p:sp>
              <p:nvSpPr>
                <p:cNvPr id="29" name="TextBox 28">
                  <a:extLst>
                    <a:ext uri="{FF2B5EF4-FFF2-40B4-BE49-F238E27FC236}">
                      <a16:creationId xmlns:a16="http://schemas.microsoft.com/office/drawing/2014/main" id="{4CAB4A0B-8BCF-F5B3-A6B8-DA287BC6236C}"/>
                    </a:ext>
                  </a:extLst>
                </p:cNvPr>
                <p:cNvSpPr txBox="1">
                  <a:spLocks noRot="1" noChangeAspect="1" noMove="1" noResize="1" noEditPoints="1" noAdjustHandles="1" noChangeArrowheads="1" noChangeShapeType="1" noTextEdit="1"/>
                </p:cNvSpPr>
                <p:nvPr/>
              </p:nvSpPr>
              <p:spPr>
                <a:xfrm>
                  <a:off x="297202" y="4937952"/>
                  <a:ext cx="3021291" cy="384336"/>
                </a:xfrm>
                <a:prstGeom prst="rect">
                  <a:avLst/>
                </a:prstGeom>
                <a:blipFill>
                  <a:blip r:embed="rId10"/>
                  <a:stretch>
                    <a:fillRect t="-3175" b="-25397"/>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F54B5A4F-E474-D823-D50D-67AA718E2684}"/>
                </a:ext>
              </a:extLst>
            </p:cNvPr>
            <p:cNvSpPr txBox="1"/>
            <p:nvPr/>
          </p:nvSpPr>
          <p:spPr>
            <a:xfrm>
              <a:off x="302737" y="4102314"/>
              <a:ext cx="2469005" cy="825675"/>
            </a:xfrm>
            <a:prstGeom prst="rect">
              <a:avLst/>
            </a:prstGeom>
            <a:noFill/>
          </p:spPr>
          <p:txBody>
            <a:bodyPr wrap="square">
              <a:spAutoFit/>
            </a:bodyPr>
            <a:lstStyle/>
            <a:p>
              <a:pPr algn="just">
                <a:lnSpc>
                  <a:spcPct val="115000"/>
                </a:lnSpc>
                <a:spcAft>
                  <a:spcPts val="1000"/>
                </a:spcAft>
                <a:tabLst>
                  <a:tab pos="4320540" algn="l"/>
                </a:tabLst>
              </a:pPr>
              <a:r>
                <a:rPr lang="en-US" sz="1400" dirty="0">
                  <a:latin typeface="Times New Roman" panose="02020603050405020304" pitchFamily="18" charset="0"/>
                  <a:cs typeface="Times New Roman" panose="02020603050405020304" pitchFamily="18" charset="0"/>
                </a:rPr>
                <a:t>Emission of characteristic X-ray radiation from the excited manganese atoms.</a:t>
              </a:r>
              <a:endParaRPr lang="bg-BG" sz="14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3476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67A094-F839-7977-F8B8-BCC19B39D3C4}"/>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8060BE50-2180-10B0-0077-D776A1169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Текстово поле 3">
              <a:extLst>
                <a:ext uri="{FF2B5EF4-FFF2-40B4-BE49-F238E27FC236}">
                  <a16:creationId xmlns:a16="http://schemas.microsoft.com/office/drawing/2014/main" id="{41900198-554F-E290-16B3-FA77136A5E47}"/>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8" name="Text Box 4">
            <a:extLst>
              <a:ext uri="{FF2B5EF4-FFF2-40B4-BE49-F238E27FC236}">
                <a16:creationId xmlns:a16="http://schemas.microsoft.com/office/drawing/2014/main" id="{99C491F4-043C-9BB7-AD03-8A1C909DD2AF}"/>
              </a:ext>
            </a:extLst>
          </p:cNvPr>
          <p:cNvSpPr txBox="1">
            <a:spLocks noChangeArrowheads="1"/>
          </p:cNvSpPr>
          <p:nvPr/>
        </p:nvSpPr>
        <p:spPr bwMode="auto">
          <a:xfrm>
            <a:off x="798718" y="5039937"/>
            <a:ext cx="48666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noProof="0" dirty="0"/>
              <a:t>THANK YOU FOR YOUR ATTENTION!</a:t>
            </a:r>
            <a:endParaRPr lang="bg-BG" sz="2400" noProof="0" dirty="0"/>
          </a:p>
        </p:txBody>
      </p:sp>
      <p:sp>
        <p:nvSpPr>
          <p:cNvPr id="10" name="TextBox 9">
            <a:extLst>
              <a:ext uri="{FF2B5EF4-FFF2-40B4-BE49-F238E27FC236}">
                <a16:creationId xmlns:a16="http://schemas.microsoft.com/office/drawing/2014/main" id="{A1A2C989-7109-06AE-AECA-C7860AB0FDB3}"/>
              </a:ext>
            </a:extLst>
          </p:cNvPr>
          <p:cNvSpPr txBox="1"/>
          <p:nvPr/>
        </p:nvSpPr>
        <p:spPr>
          <a:xfrm>
            <a:off x="531712" y="987066"/>
            <a:ext cx="8096757" cy="3785652"/>
          </a:xfrm>
          <a:prstGeom prst="rect">
            <a:avLst/>
          </a:prstGeom>
          <a:solidFill>
            <a:schemeClr val="accent6">
              <a:lumMod val="60000"/>
              <a:lumOff val="40000"/>
            </a:schemeClr>
          </a:solid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The successful implementation of such an experiment by a Bulgarian research team, even within the framework of an international collaboration, would serve as a strong affirmation of the leading role of the Institute for Nuclear Research and Nuclear Energy at the Bulgarian Academy of Sciences in the advancement of global nuclear physics.</a:t>
            </a:r>
            <a:endParaRPr lang="bg-BG" sz="24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This work was awarded first place in the competition dedicated to May 24, 2024, for the best scientific achievement of INRNE–BAS in the thematic area “Applied Research in Nuclear Physics”.</a:t>
            </a:r>
          </a:p>
          <a:p>
            <a:pPr algn="just"/>
            <a:r>
              <a:rPr lang="en-US" sz="1200" dirty="0">
                <a:latin typeface="Times New Roman" panose="02020603050405020304" pitchFamily="18" charset="0"/>
                <a:cs typeface="Times New Roman" panose="02020603050405020304" pitchFamily="18" charset="0"/>
              </a:rPr>
              <a:t>The research has been supported by the Bulgarian National Science Fund under Contract No KP-06-N77/1, 28.11.2023 and the National Roadmap for Research Infrastructure 2020–2027 for the National Cyclotron Centre funded by the Bulgarian Ministry of Education and Science.</a:t>
            </a:r>
            <a:endParaRPr lang="bg-BG"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584500E-6EF7-73B6-F01B-B382266B9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230" y="4878220"/>
            <a:ext cx="1863944" cy="1863944"/>
          </a:xfrm>
          <a:prstGeom prst="rect">
            <a:avLst/>
          </a:prstGeom>
        </p:spPr>
      </p:pic>
    </p:spTree>
    <p:extLst>
      <p:ext uri="{BB962C8B-B14F-4D97-AF65-F5344CB8AC3E}">
        <p14:creationId xmlns:p14="http://schemas.microsoft.com/office/powerpoint/2010/main" val="89518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DE6EAA0-E300-A371-F44E-6EDD921F1930}"/>
              </a:ext>
            </a:extLst>
          </p:cNvPr>
          <p:cNvSpPr txBox="1">
            <a:spLocks noChangeArrowheads="1"/>
          </p:cNvSpPr>
          <p:nvPr/>
        </p:nvSpPr>
        <p:spPr bwMode="auto">
          <a:xfrm>
            <a:off x="4284666" y="57340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bg-BG" altLang="en-US">
              <a:latin typeface="Arial" panose="020B0604020202020204" pitchFamily="34" charset="0"/>
            </a:endParaRPr>
          </a:p>
        </p:txBody>
      </p:sp>
      <p:pic>
        <p:nvPicPr>
          <p:cNvPr id="9221" name="Picture 3" descr="RudolfMossbauer">
            <a:extLst>
              <a:ext uri="{FF2B5EF4-FFF2-40B4-BE49-F238E27FC236}">
                <a16:creationId xmlns:a16="http://schemas.microsoft.com/office/drawing/2014/main" id="{9E19726D-90BB-1CF2-0151-BB4A3B548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3" y="1412875"/>
            <a:ext cx="29495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5">
            <a:extLst>
              <a:ext uri="{FF2B5EF4-FFF2-40B4-BE49-F238E27FC236}">
                <a16:creationId xmlns:a16="http://schemas.microsoft.com/office/drawing/2014/main" id="{1713CEAA-91CD-A7A8-EDAA-BAAC02782B11}"/>
              </a:ext>
            </a:extLst>
          </p:cNvPr>
          <p:cNvSpPr txBox="1">
            <a:spLocks noChangeArrowheads="1"/>
          </p:cNvSpPr>
          <p:nvPr/>
        </p:nvSpPr>
        <p:spPr bwMode="auto">
          <a:xfrm>
            <a:off x="100915" y="3667126"/>
            <a:ext cx="2733673" cy="338554"/>
          </a:xfrm>
          <a:prstGeom prst="rect">
            <a:avLst/>
          </a:prstGeom>
          <a:noFill/>
          <a:ln w="19050" cap="rnd">
            <a:solidFill>
              <a:srgbClr val="993366"/>
            </a:solidFill>
            <a:prstDash val="sysDot"/>
            <a:miter lim="800000"/>
            <a:headEnd/>
            <a:tailEnd/>
          </a:ln>
          <a:effectLst/>
          <a:extLst>
            <a:ext uri="{909E8E84-426E-40DD-AFC4-6F175D3DCCD1}">
              <a14:hiddenFill xmlns:a14="http://schemas.microsoft.com/office/drawing/2010/main">
                <a:solidFill>
                  <a:srgbClr val="C0C0C0">
                    <a:alpha val="30196"/>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00" dirty="0">
                <a:solidFill>
                  <a:srgbClr val="151853"/>
                </a:solidFill>
                <a:cs typeface="Times New Roman" panose="02020603050405020304" pitchFamily="18" charset="0"/>
              </a:rPr>
              <a:t>R. Mössbauer photo from 1958</a:t>
            </a:r>
            <a:endParaRPr lang="bg-BG" altLang="en-US" sz="1600" dirty="0">
              <a:solidFill>
                <a:srgbClr val="151853"/>
              </a:solidFill>
              <a:cs typeface="Times New Roman" panose="02020603050405020304" pitchFamily="18" charset="0"/>
            </a:endParaRPr>
          </a:p>
        </p:txBody>
      </p:sp>
      <p:pic>
        <p:nvPicPr>
          <p:cNvPr id="9223" name="Picture 7" descr="Fig4%20copy">
            <a:extLst>
              <a:ext uri="{FF2B5EF4-FFF2-40B4-BE49-F238E27FC236}">
                <a16:creationId xmlns:a16="http://schemas.microsoft.com/office/drawing/2014/main" id="{E50DBC2C-78B4-3A5E-7751-A70573655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91" y="936628"/>
            <a:ext cx="32543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Fig11">
            <a:extLst>
              <a:ext uri="{FF2B5EF4-FFF2-40B4-BE49-F238E27FC236}">
                <a16:creationId xmlns:a16="http://schemas.microsoft.com/office/drawing/2014/main" id="{4B9E7BA8-A2CE-29EB-60A7-B9C608CF1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908051"/>
            <a:ext cx="33258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RM1">
            <a:extLst>
              <a:ext uri="{FF2B5EF4-FFF2-40B4-BE49-F238E27FC236}">
                <a16:creationId xmlns:a16="http://schemas.microsoft.com/office/drawing/2014/main" id="{2E6AB4E9-3812-62E6-3A37-416F40590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1" y="3357566"/>
            <a:ext cx="3225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Rudolf Mössbauer">
            <a:extLst>
              <a:ext uri="{FF2B5EF4-FFF2-40B4-BE49-F238E27FC236}">
                <a16:creationId xmlns:a16="http://schemas.microsoft.com/office/drawing/2014/main" id="{C4841D89-109F-A655-D0D9-6B10322B4F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86" y="4092578"/>
            <a:ext cx="1898974" cy="26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1">
            <a:extLst>
              <a:ext uri="{FF2B5EF4-FFF2-40B4-BE49-F238E27FC236}">
                <a16:creationId xmlns:a16="http://schemas.microsoft.com/office/drawing/2014/main" id="{7FDA88AF-0CC9-A2E1-BB7A-4EE76E70D1EA}"/>
              </a:ext>
            </a:extLst>
          </p:cNvPr>
          <p:cNvSpPr txBox="1">
            <a:spLocks noChangeArrowheads="1"/>
          </p:cNvSpPr>
          <p:nvPr/>
        </p:nvSpPr>
        <p:spPr bwMode="auto">
          <a:xfrm>
            <a:off x="2541592" y="4206656"/>
            <a:ext cx="32289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sz="1600" dirty="0"/>
              <a:t>Rudolf Ludwig Mössbauer</a:t>
            </a:r>
            <a:endParaRPr lang="bg-BG" sz="1600" dirty="0"/>
          </a:p>
          <a:p>
            <a:pPr algn="just" eaLnBrk="1" hangingPunct="1"/>
            <a:r>
              <a:rPr lang="en-US" sz="1600" dirty="0"/>
              <a:t>(*31.01.1929 </a:t>
            </a:r>
            <a:r>
              <a:rPr lang="bg-BG" sz="1600" dirty="0"/>
              <a:t>-</a:t>
            </a:r>
            <a:r>
              <a:rPr lang="en-US" sz="1600" dirty="0"/>
              <a:t> †14.09.2011)</a:t>
            </a:r>
            <a:r>
              <a:rPr lang="bg-BG" sz="1600" dirty="0"/>
              <a:t> </a:t>
            </a:r>
            <a:r>
              <a:rPr lang="en-US" sz="1600" dirty="0"/>
              <a:t>The</a:t>
            </a:r>
            <a:br>
              <a:rPr lang="en-US" sz="1600" dirty="0"/>
            </a:br>
            <a:r>
              <a:rPr lang="en-US" sz="1600" dirty="0"/>
              <a:t>photograph was likely taken shortly before or after he received the Nobel Prize in Physics. The award ceremony and the Nobel lecture took place on December 11, 1961.</a:t>
            </a:r>
            <a:endParaRPr lang="bg-BG" altLang="en-US" sz="1600" dirty="0"/>
          </a:p>
        </p:txBody>
      </p:sp>
      <p:sp>
        <p:nvSpPr>
          <p:cNvPr id="9228" name="Rectangle 3">
            <a:extLst>
              <a:ext uri="{FF2B5EF4-FFF2-40B4-BE49-F238E27FC236}">
                <a16:creationId xmlns:a16="http://schemas.microsoft.com/office/drawing/2014/main" id="{0B470101-DE41-078D-E29B-D79047226A84}"/>
              </a:ext>
            </a:extLst>
          </p:cNvPr>
          <p:cNvSpPr>
            <a:spLocks noChangeArrowheads="1"/>
          </p:cNvSpPr>
          <p:nvPr/>
        </p:nvSpPr>
        <p:spPr bwMode="auto">
          <a:xfrm>
            <a:off x="2714569" y="6111454"/>
            <a:ext cx="30781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de-DE" altLang="en-US" sz="1000" dirty="0"/>
              <a:t>1</a:t>
            </a:r>
            <a:r>
              <a:rPr lang="bg-BG" altLang="en-US" sz="1000" dirty="0"/>
              <a:t>. </a:t>
            </a:r>
            <a:r>
              <a:rPr lang="de-DE" altLang="en-US" sz="1000" dirty="0"/>
              <a:t>R. </a:t>
            </a:r>
            <a:r>
              <a:rPr lang="de-DE" altLang="en-US" sz="1000" dirty="0" err="1"/>
              <a:t>Mössbauer</a:t>
            </a:r>
            <a:r>
              <a:rPr lang="de-DE" altLang="en-US" sz="1000" dirty="0"/>
              <a:t>, Z. Phys. </a:t>
            </a:r>
            <a:r>
              <a:rPr lang="de-DE" altLang="en-US" sz="1000" b="1" dirty="0"/>
              <a:t>151</a:t>
            </a:r>
            <a:r>
              <a:rPr lang="de-DE" altLang="en-US" sz="1000" dirty="0"/>
              <a:t>, 124 (1958). </a:t>
            </a:r>
            <a:endParaRPr lang="bg-BG" altLang="en-US" sz="1000" dirty="0"/>
          </a:p>
          <a:p>
            <a:pPr eaLnBrk="1" hangingPunct="1"/>
            <a:r>
              <a:rPr lang="de-DE" altLang="en-US" sz="1000" dirty="0"/>
              <a:t>2. R. </a:t>
            </a:r>
            <a:r>
              <a:rPr lang="de-DE" altLang="en-US" sz="1000" dirty="0" err="1"/>
              <a:t>Mössbauer</a:t>
            </a:r>
            <a:r>
              <a:rPr lang="de-DE" altLang="en-US" sz="1000" dirty="0"/>
              <a:t>, Naturwissenschaften </a:t>
            </a:r>
            <a:r>
              <a:rPr lang="de-DE" altLang="en-US" sz="1000" b="1" dirty="0"/>
              <a:t>45</a:t>
            </a:r>
            <a:r>
              <a:rPr lang="de-DE" altLang="en-US" sz="1000" dirty="0"/>
              <a:t>, 538 (1958). </a:t>
            </a:r>
            <a:endParaRPr lang="bg-BG" altLang="en-US" sz="1000" dirty="0"/>
          </a:p>
          <a:p>
            <a:pPr eaLnBrk="1" hangingPunct="1"/>
            <a:r>
              <a:rPr lang="de-DE" altLang="en-US" sz="1000" dirty="0"/>
              <a:t>3. R. </a:t>
            </a:r>
            <a:r>
              <a:rPr lang="de-DE" altLang="en-US" sz="1000" dirty="0" err="1"/>
              <a:t>Mössbauer</a:t>
            </a:r>
            <a:r>
              <a:rPr lang="de-DE" altLang="en-US" sz="1000" dirty="0"/>
              <a:t>, Z. Naturforsch. A </a:t>
            </a:r>
            <a:r>
              <a:rPr lang="de-DE" altLang="en-US" sz="1000" b="1" dirty="0"/>
              <a:t>14</a:t>
            </a:r>
            <a:r>
              <a:rPr lang="de-DE" altLang="en-US" sz="1000" dirty="0"/>
              <a:t>, 211 (1959). </a:t>
            </a:r>
            <a:endParaRPr lang="bg-BG" altLang="en-US" sz="1000" dirty="0"/>
          </a:p>
        </p:txBody>
      </p:sp>
      <p:graphicFrame>
        <p:nvGraphicFramePr>
          <p:cNvPr id="9229" name="Object 1">
            <a:extLst>
              <a:ext uri="{FF2B5EF4-FFF2-40B4-BE49-F238E27FC236}">
                <a16:creationId xmlns:a16="http://schemas.microsoft.com/office/drawing/2014/main" id="{022EF34A-28D5-4617-F915-C5CDDF216CDC}"/>
              </a:ext>
            </a:extLst>
          </p:cNvPr>
          <p:cNvGraphicFramePr>
            <a:graphicFrameLocks noChangeAspect="1"/>
          </p:cNvGraphicFramePr>
          <p:nvPr/>
        </p:nvGraphicFramePr>
        <p:xfrm>
          <a:off x="3286125" y="3113089"/>
          <a:ext cx="2006600" cy="963612"/>
        </p:xfrm>
        <a:graphic>
          <a:graphicData uri="http://schemas.openxmlformats.org/presentationml/2006/ole">
            <mc:AlternateContent xmlns:mc="http://schemas.openxmlformats.org/markup-compatibility/2006">
              <mc:Choice xmlns:v="urn:schemas-microsoft-com:vml" Requires="v">
                <p:oleObj name="Equation" r:id="rId7" imgW="914400" imgH="431800" progId="Equation.3">
                  <p:embed/>
                </p:oleObj>
              </mc:Choice>
              <mc:Fallback>
                <p:oleObj name="Equation" r:id="rId7" imgW="914400" imgH="431800" progId="Equation.3">
                  <p:embed/>
                  <p:pic>
                    <p:nvPicPr>
                      <p:cNvPr id="9229" name="Object 1">
                        <a:extLst>
                          <a:ext uri="{FF2B5EF4-FFF2-40B4-BE49-F238E27FC236}">
                            <a16:creationId xmlns:a16="http://schemas.microsoft.com/office/drawing/2014/main" id="{022EF34A-28D5-4617-F915-C5CDDF216C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25" y="3113089"/>
                        <a:ext cx="2006600" cy="963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a:extLst>
              <a:ext uri="{FF2B5EF4-FFF2-40B4-BE49-F238E27FC236}">
                <a16:creationId xmlns:a16="http://schemas.microsoft.com/office/drawing/2014/main" id="{4926F77F-E438-59F7-F55C-AE1C86D73934}"/>
              </a:ext>
            </a:extLst>
          </p:cNvPr>
          <p:cNvGrpSpPr/>
          <p:nvPr/>
        </p:nvGrpSpPr>
        <p:grpSpPr>
          <a:xfrm>
            <a:off x="1064778" y="232276"/>
            <a:ext cx="6924669" cy="649288"/>
            <a:chOff x="1064778" y="232276"/>
            <a:chExt cx="6924669" cy="649288"/>
          </a:xfrm>
        </p:grpSpPr>
        <p:pic>
          <p:nvPicPr>
            <p:cNvPr id="10" name="Picture 7">
              <a:extLst>
                <a:ext uri="{FF2B5EF4-FFF2-40B4-BE49-F238E27FC236}">
                  <a16:creationId xmlns:a16="http://schemas.microsoft.com/office/drawing/2014/main" id="{C9A094D3-B701-A73E-B741-10454F517B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ово поле 3">
              <a:extLst>
                <a:ext uri="{FF2B5EF4-FFF2-40B4-BE49-F238E27FC236}">
                  <a16:creationId xmlns:a16="http://schemas.microsoft.com/office/drawing/2014/main" id="{48643E15-23C8-741C-1A29-1281BD5DE874}"/>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4378E-F6A5-4BF3-7191-422E5A4C69CB}"/>
              </a:ext>
            </a:extLst>
          </p:cNvPr>
          <p:cNvSpPr>
            <a:spLocks noGrp="1"/>
          </p:cNvSpPr>
          <p:nvPr>
            <p:ph idx="1"/>
          </p:nvPr>
        </p:nvSpPr>
        <p:spPr>
          <a:xfrm>
            <a:off x="406895" y="3808952"/>
            <a:ext cx="7926399" cy="838462"/>
          </a:xfrm>
        </p:spPr>
        <p:txBody>
          <a:bodyPr>
            <a:normAutofit/>
          </a:bodyPr>
          <a:lstStyle/>
          <a:p>
            <a:pPr>
              <a:buNone/>
            </a:pPr>
            <a:endParaRPr lang="en-US" sz="1800" b="1" dirty="0">
              <a:latin typeface="Times New Roman" panose="02020603050405020304" pitchFamily="18" charset="0"/>
              <a:cs typeface="Times New Roman" panose="02020603050405020304" pitchFamily="18" charset="0"/>
            </a:endParaRPr>
          </a:p>
          <a:p>
            <a:pPr>
              <a:buNone/>
            </a:pPr>
            <a:r>
              <a:rPr lang="en-US" sz="1800" b="1" dirty="0">
                <a:latin typeface="Times New Roman" panose="02020603050405020304" pitchFamily="18" charset="0"/>
                <a:cs typeface="Times New Roman" panose="02020603050405020304" pitchFamily="18" charset="0"/>
              </a:rPr>
              <a:t>Neutrino Detection by Resonance Absorption in Crystals at Low Temperatures</a:t>
            </a:r>
          </a:p>
          <a:p>
            <a:pPr marL="0" indent="0">
              <a:buNone/>
            </a:pP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0BAA61-CC4C-7F63-8310-72F8B9FD7115}"/>
                  </a:ext>
                </a:extLst>
              </p:cNvPr>
              <p:cNvSpPr txBox="1"/>
              <p:nvPr/>
            </p:nvSpPr>
            <p:spPr>
              <a:xfrm>
                <a:off x="344945" y="1027334"/>
                <a:ext cx="8558525" cy="3133230"/>
              </a:xfrm>
              <a:prstGeom prst="rect">
                <a:avLst/>
              </a:prstGeom>
              <a:noFill/>
            </p:spPr>
            <p:txBody>
              <a:bodyPr wrap="square">
                <a:spAutoFit/>
              </a:bodyPr>
              <a:lstStyle/>
              <a:p>
                <a:pPr algn="just"/>
                <a:r>
                  <a:rPr lang="en-US" sz="1600" dirty="0">
                    <a:latin typeface="Times New Roman" panose="02020603050405020304" pitchFamily="18" charset="0"/>
                    <a:ea typeface="Calibri" panose="020F0502020204030204" pitchFamily="34" charset="0"/>
                    <a:cs typeface="Times New Roman" panose="02020603050405020304" pitchFamily="18" charset="0"/>
                  </a:rPr>
                  <a:t>The idea of detecting an electron neutrino 𝜈</a:t>
                </a:r>
                <a:r>
                  <a:rPr lang="en-US" sz="1600" i="1" dirty="0">
                    <a:latin typeface="Times New Roman" panose="02020603050405020304" pitchFamily="18" charset="0"/>
                    <a:ea typeface="Calibri" panose="020F0502020204030204" pitchFamily="34" charset="0"/>
                    <a:cs typeface="Times New Roman" panose="02020603050405020304" pitchFamily="18" charset="0"/>
                  </a:rPr>
                  <a:t>ₑ</a:t>
                </a:r>
                <a:r>
                  <a:rPr lang="en-US" sz="1600" dirty="0">
                    <a:latin typeface="Times New Roman" panose="02020603050405020304" pitchFamily="18" charset="0"/>
                    <a:ea typeface="Calibri" panose="020F0502020204030204" pitchFamily="34" charset="0"/>
                    <a:cs typeface="Times New Roman" panose="02020603050405020304" pitchFamily="18" charset="0"/>
                  </a:rPr>
                  <a:t>, that is emitted and absorbed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recoillessly</a:t>
                </a:r>
                <a:r>
                  <a:rPr lang="en-US" sz="1600" dirty="0">
                    <a:latin typeface="Times New Roman" panose="02020603050405020304" pitchFamily="18" charset="0"/>
                    <a:ea typeface="Calibri" panose="020F0502020204030204" pitchFamily="34" charset="0"/>
                    <a:cs typeface="Times New Roman" panose="02020603050405020304" pitchFamily="18" charset="0"/>
                  </a:rPr>
                  <a:t> is not new. Following Rudolf Mössbauer’s discovery of recoilless resonant emission and absorption of gamma</a:t>
                </a:r>
                <a:r>
                  <a:rPr lang="bg-BG"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a:latin typeface="Times New Roman" panose="02020603050405020304" pitchFamily="18" charset="0"/>
                    <a:ea typeface="Calibri" panose="020F0502020204030204" pitchFamily="34" charset="0"/>
                    <a:cs typeface="Times New Roman" panose="02020603050405020304" pitchFamily="18" charset="0"/>
                  </a:rPr>
                  <a:t> quanta, William Visscher discussed the possibility that a neutrino, emitted during an electron capture process from a nucleus bound in a crystal lattice, could be resonantly absorbed by another atomic nucleus.</a:t>
                </a:r>
                <a:r>
                  <a:rPr lang="en-US" sz="1600" dirty="0">
                    <a:cs typeface="Times New Roman" panose="02020603050405020304" pitchFamily="18" charset="0"/>
                  </a:rPr>
                  <a:t> </a:t>
                </a:r>
                <a:endParaRPr lang="bg-BG"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latin typeface="Times New Roman" panose="02020603050405020304" pitchFamily="18" charset="0"/>
                    <a:ea typeface="Calibri" panose="020F0502020204030204" pitchFamily="34" charset="0"/>
                    <a:cs typeface="Times New Roman" panose="02020603050405020304" pitchFamily="18" charset="0"/>
                  </a:rPr>
                  <a:t>The process of electron capture</a:t>
                </a:r>
                <a:r>
                  <a:rPr lang="bg-BG"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cs typeface="Times New Roman" panose="02020603050405020304" pitchFamily="18" charset="0"/>
                  </a:rPr>
                  <a:t> </a:t>
                </a:r>
                <a14:m>
                  <m:oMath xmlns:m="http://schemas.openxmlformats.org/officeDocument/2006/math">
                    <m:sPre>
                      <m:sPrePr>
                        <m:ctrlPr>
                          <a:rPr lang="en-US" sz="1600" i="1">
                            <a:latin typeface="Cambria Math" panose="02040503050406030204" pitchFamily="18" charset="0"/>
                            <a:cs typeface="Times New Roman" panose="02020603050405020304" pitchFamily="18" charset="0"/>
                          </a:rPr>
                        </m:ctrlPr>
                      </m:sPrePr>
                      <m:sub>
                        <m:r>
                          <a:rPr lang="en-US" sz="1600" i="1">
                            <a:latin typeface="Cambria Math" panose="02040503050406030204" pitchFamily="18" charset="0"/>
                            <a:ea typeface="Calibri" panose="020F0502020204030204" pitchFamily="34" charset="0"/>
                            <a:cs typeface="Times New Roman" panose="02020603050405020304" pitchFamily="18" charset="0"/>
                          </a:rPr>
                          <m:t>𝑍</m:t>
                        </m:r>
                      </m:sub>
                      <m:sup>
                        <m:r>
                          <a:rPr lang="en-US" sz="1600" i="1">
                            <a:latin typeface="Cambria Math" panose="02040503050406030204" pitchFamily="18" charset="0"/>
                            <a:ea typeface="Calibri" panose="020F0502020204030204" pitchFamily="34" charset="0"/>
                            <a:cs typeface="Times New Roman" panose="02020603050405020304" pitchFamily="18" charset="0"/>
                          </a:rPr>
                          <m:t>𝐴</m:t>
                        </m:r>
                      </m:sup>
                      <m:e>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𝐴</m:t>
                            </m:r>
                          </m:e>
                          <m:sub>
                            <m:r>
                              <a:rPr lang="en-US" sz="1600" i="1">
                                <a:latin typeface="Cambria Math" panose="02040503050406030204" pitchFamily="18" charset="0"/>
                                <a:ea typeface="Calibri" panose="020F0502020204030204" pitchFamily="34" charset="0"/>
                                <a:cs typeface="Times New Roman" panose="02020603050405020304" pitchFamily="18" charset="0"/>
                              </a:rPr>
                              <m:t>𝑁</m:t>
                            </m:r>
                          </m:sub>
                        </m:sSub>
                      </m:e>
                    </m:sPre>
                    <m:box>
                      <m:boxPr>
                        <m:ctrlPr>
                          <a:rPr lang="en-US" sz="1600" i="1">
                            <a:latin typeface="Cambria Math" panose="02040503050406030204" pitchFamily="18" charset="0"/>
                            <a:cs typeface="Times New Roman" panose="02020603050405020304" pitchFamily="18" charset="0"/>
                          </a:rPr>
                        </m:ctrlPr>
                      </m:boxPr>
                      <m:e>
                        <m:box>
                          <m:boxPr>
                            <m:ctrlPr>
                              <a:rPr lang="en-US" sz="1600" i="1">
                                <a:latin typeface="Cambria Math" panose="02040503050406030204" pitchFamily="18" charset="0"/>
                                <a:cs typeface="Times New Roman" panose="02020603050405020304" pitchFamily="18" charset="0"/>
                              </a:rPr>
                            </m:ctrlPr>
                          </m:boxPr>
                          <m:e>
                            <m:groupChr>
                              <m:groupChrPr>
                                <m:chr m:val="→"/>
                                <m:vertJc m:val="bot"/>
                                <m:ctrlPr>
                                  <a:rPr lang="en-US" sz="1600" i="1">
                                    <a:latin typeface="Cambria Math" panose="02040503050406030204" pitchFamily="18" charset="0"/>
                                    <a:cs typeface="Times New Roman" panose="02020603050405020304" pitchFamily="18" charset="0"/>
                                  </a:rPr>
                                </m:ctrlPr>
                              </m:groupChrPr>
                              <m:e>
                                <m:r>
                                  <a:rPr lang="en-US" sz="1600" i="1">
                                    <a:latin typeface="Cambria Math" panose="02040503050406030204" pitchFamily="18" charset="0"/>
                                    <a:ea typeface="Calibri" panose="020F0502020204030204" pitchFamily="34" charset="0"/>
                                    <a:cs typeface="Times New Roman" panose="02020603050405020304" pitchFamily="18" charset="0"/>
                                  </a:rPr>
                                  <m:t>𝐸𝐶</m:t>
                                </m:r>
                              </m:e>
                            </m:groupChr>
                          </m:e>
                        </m:box>
                      </m:e>
                    </m:box>
                    <m:sPre>
                      <m:sPrePr>
                        <m:ctrlPr>
                          <a:rPr lang="en-US" sz="1600" i="1">
                            <a:latin typeface="Cambria Math" panose="02040503050406030204" pitchFamily="18" charset="0"/>
                            <a:cs typeface="Times New Roman" panose="02020603050405020304" pitchFamily="18" charset="0"/>
                          </a:rPr>
                        </m:ctrlPr>
                      </m:sPrePr>
                      <m:sub>
                        <m:r>
                          <a:rPr lang="en-US" sz="1600" i="1">
                            <a:latin typeface="Cambria Math" panose="02040503050406030204" pitchFamily="18" charset="0"/>
                            <a:ea typeface="Calibri" panose="020F0502020204030204" pitchFamily="34" charset="0"/>
                            <a:cs typeface="Times New Roman" panose="02020603050405020304" pitchFamily="18" charset="0"/>
                          </a:rPr>
                          <m:t>𝑍</m:t>
                        </m:r>
                        <m:r>
                          <a:rPr lang="en-US" sz="1600" i="1">
                            <a:latin typeface="Cambria Math" panose="02040503050406030204" pitchFamily="18" charset="0"/>
                            <a:ea typeface="Calibri" panose="020F0502020204030204" pitchFamily="34" charset="0"/>
                            <a:cs typeface="Times New Roman" panose="02020603050405020304" pitchFamily="18" charset="0"/>
                          </a:rPr>
                          <m:t>−1</m:t>
                        </m:r>
                      </m:sub>
                      <m:sup>
                        <m:r>
                          <a:rPr lang="en-US" sz="1600" i="1">
                            <a:latin typeface="Cambria Math" panose="02040503050406030204" pitchFamily="18" charset="0"/>
                            <a:ea typeface="Calibri" panose="020F0502020204030204" pitchFamily="34" charset="0"/>
                            <a:cs typeface="Times New Roman" panose="02020603050405020304" pitchFamily="18" charset="0"/>
                          </a:rPr>
                          <m:t>𝐴</m:t>
                        </m:r>
                      </m:sup>
                      <m:e>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𝐵</m:t>
                            </m:r>
                          </m:e>
                          <m:sub>
                            <m:r>
                              <a:rPr lang="en-US" sz="1600" i="1">
                                <a:latin typeface="Cambria Math" panose="02040503050406030204" pitchFamily="18" charset="0"/>
                                <a:ea typeface="Calibri" panose="020F0502020204030204" pitchFamily="34" charset="0"/>
                                <a:cs typeface="Times New Roman" panose="02020603050405020304" pitchFamily="18" charset="0"/>
                              </a:rPr>
                              <m:t>𝑁</m:t>
                            </m:r>
                            <m:r>
                              <a:rPr lang="en-US" sz="1600" i="1">
                                <a:latin typeface="Cambria Math" panose="02040503050406030204" pitchFamily="18" charset="0"/>
                                <a:ea typeface="Calibri" panose="020F0502020204030204" pitchFamily="34" charset="0"/>
                                <a:cs typeface="Times New Roman" panose="02020603050405020304" pitchFamily="18" charset="0"/>
                              </a:rPr>
                              <m:t>+1</m:t>
                            </m:r>
                          </m:sub>
                        </m:sSub>
                      </m:e>
                    </m:sPre>
                    <m:r>
                      <a:rPr lang="en-US"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𝜈</m:t>
                        </m:r>
                      </m:e>
                      <m:sub>
                        <m:r>
                          <a:rPr lang="en-US" sz="1600" i="1">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 is known from nuclear physics textbooks as a source of monoenergetic (non-resonant) neutrinos.</a:t>
                </a:r>
                <a:r>
                  <a:rPr lang="bg-BG"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The analysis of the probability of neutrino emission and absorption in a resonance experiment depends primarily on the probability 𝑓 for recoilless emission and absorption, and on the factor 𝛿, describing the broadening of the energy level relative to the natural linewidth of the neutrino transition.</a:t>
                </a:r>
                <a:r>
                  <a:rPr lang="bg-BG"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In this way, no energy is lost to recoil or line broadening, and the emitted Mössbauer neutrino has exactly the energy required to be resonantly absorbed in the reverse process.</a:t>
                </a:r>
              </a:p>
            </p:txBody>
          </p:sp>
        </mc:Choice>
        <mc:Fallback xmlns="">
          <p:sp>
            <p:nvSpPr>
              <p:cNvPr id="8" name="TextBox 7">
                <a:extLst>
                  <a:ext uri="{FF2B5EF4-FFF2-40B4-BE49-F238E27FC236}">
                    <a16:creationId xmlns:a16="http://schemas.microsoft.com/office/drawing/2014/main" id="{690BAA61-CC4C-7F63-8310-72F8B9FD7115}"/>
                  </a:ext>
                </a:extLst>
              </p:cNvPr>
              <p:cNvSpPr txBox="1">
                <a:spLocks noRot="1" noChangeAspect="1" noMove="1" noResize="1" noEditPoints="1" noAdjustHandles="1" noChangeArrowheads="1" noChangeShapeType="1" noTextEdit="1"/>
              </p:cNvSpPr>
              <p:nvPr/>
            </p:nvSpPr>
            <p:spPr>
              <a:xfrm>
                <a:off x="344945" y="1027334"/>
                <a:ext cx="8558525" cy="3133230"/>
              </a:xfrm>
              <a:prstGeom prst="rect">
                <a:avLst/>
              </a:prstGeom>
              <a:blipFill>
                <a:blip r:embed="rId6"/>
                <a:stretch>
                  <a:fillRect l="-427" t="-778" r="-356" b="-155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DF0BDC70-A42F-877B-0D97-579B9857E3B3}"/>
              </a:ext>
            </a:extLst>
          </p:cNvPr>
          <p:cNvGrpSpPr/>
          <p:nvPr/>
        </p:nvGrpSpPr>
        <p:grpSpPr>
          <a:xfrm>
            <a:off x="1064778" y="232276"/>
            <a:ext cx="6924669" cy="649288"/>
            <a:chOff x="1064778" y="232276"/>
            <a:chExt cx="6924669" cy="649288"/>
          </a:xfrm>
        </p:grpSpPr>
        <p:pic>
          <p:nvPicPr>
            <p:cNvPr id="7" name="Picture 7">
              <a:extLst>
                <a:ext uri="{FF2B5EF4-FFF2-40B4-BE49-F238E27FC236}">
                  <a16:creationId xmlns:a16="http://schemas.microsoft.com/office/drawing/2014/main" id="{8DA51BAF-0F39-5B84-F7BD-D767FEDFC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3">
              <a:extLst>
                <a:ext uri="{FF2B5EF4-FFF2-40B4-BE49-F238E27FC236}">
                  <a16:creationId xmlns:a16="http://schemas.microsoft.com/office/drawing/2014/main" id="{0844B4B0-BE46-B00E-CC11-B536170EE980}"/>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pic>
        <p:nvPicPr>
          <p:cNvPr id="5" name="Picture 4">
            <a:extLst>
              <a:ext uri="{FF2B5EF4-FFF2-40B4-BE49-F238E27FC236}">
                <a16:creationId xmlns:a16="http://schemas.microsoft.com/office/drawing/2014/main" id="{898A484F-8D85-2A18-4A45-CDEC5F000B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1088" y="4560833"/>
            <a:ext cx="1931951" cy="1931951"/>
          </a:xfrm>
          <a:prstGeom prst="rect">
            <a:avLst/>
          </a:prstGeom>
        </p:spPr>
      </p:pic>
      <p:sp>
        <p:nvSpPr>
          <p:cNvPr id="6" name="Content Placeholder 2">
            <a:extLst>
              <a:ext uri="{FF2B5EF4-FFF2-40B4-BE49-F238E27FC236}">
                <a16:creationId xmlns:a16="http://schemas.microsoft.com/office/drawing/2014/main" id="{4E5D3E00-5A69-176B-5C21-DAD715CF03BE}"/>
              </a:ext>
            </a:extLst>
          </p:cNvPr>
          <p:cNvSpPr txBox="1">
            <a:spLocks/>
          </p:cNvSpPr>
          <p:nvPr/>
        </p:nvSpPr>
        <p:spPr>
          <a:xfrm>
            <a:off x="406895" y="4647414"/>
            <a:ext cx="6173014" cy="6598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Times New Roman" panose="02020603050405020304" pitchFamily="18" charset="0"/>
                <a:cs typeface="Times New Roman" panose="02020603050405020304" pitchFamily="18" charset="0"/>
              </a:rPr>
              <a:t>Visscher W. M. Physical Review. 1959 Dec 15;116(6):1581. doi:10.1103/PhysRev.116.1581</a:t>
            </a:r>
          </a:p>
        </p:txBody>
      </p:sp>
    </p:spTree>
    <p:extLst>
      <p:ext uri="{BB962C8B-B14F-4D97-AF65-F5344CB8AC3E}">
        <p14:creationId xmlns:p14="http://schemas.microsoft.com/office/powerpoint/2010/main" val="39263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114904"/>
            <a:ext cx="8286696" cy="5355679"/>
          </a:xfrm>
          <a:prstGeom prst="rect">
            <a:avLst/>
          </a:prstGeom>
        </p:spPr>
      </p:pic>
      <p:grpSp>
        <p:nvGrpSpPr>
          <p:cNvPr id="6" name="Group 5">
            <a:extLst>
              <a:ext uri="{FF2B5EF4-FFF2-40B4-BE49-F238E27FC236}">
                <a16:creationId xmlns:a16="http://schemas.microsoft.com/office/drawing/2014/main" id="{91BE052B-12E3-D357-0A16-7BB17A2E2D53}"/>
              </a:ext>
            </a:extLst>
          </p:cNvPr>
          <p:cNvGrpSpPr/>
          <p:nvPr/>
        </p:nvGrpSpPr>
        <p:grpSpPr>
          <a:xfrm>
            <a:off x="1064778" y="232276"/>
            <a:ext cx="6924669" cy="649288"/>
            <a:chOff x="1064778" y="232276"/>
            <a:chExt cx="6924669" cy="649288"/>
          </a:xfrm>
        </p:grpSpPr>
        <p:pic>
          <p:nvPicPr>
            <p:cNvPr id="7" name="Picture 7">
              <a:extLst>
                <a:ext uri="{FF2B5EF4-FFF2-40B4-BE49-F238E27FC236}">
                  <a16:creationId xmlns:a16="http://schemas.microsoft.com/office/drawing/2014/main" id="{2A639B93-B39B-02F2-C8A7-3A1A12D66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3">
              <a:extLst>
                <a:ext uri="{FF2B5EF4-FFF2-40B4-BE49-F238E27FC236}">
                  <a16:creationId xmlns:a16="http://schemas.microsoft.com/office/drawing/2014/main" id="{E1CFF5BA-ED9E-79D6-233D-3079009ED390}"/>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Tree>
    <p:extLst>
      <p:ext uri="{BB962C8B-B14F-4D97-AF65-F5344CB8AC3E}">
        <p14:creationId xmlns:p14="http://schemas.microsoft.com/office/powerpoint/2010/main" val="292498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F3BC399C-1A1A-43CB-4A50-53B52B3A4F6D}"/>
              </a:ext>
            </a:extLst>
          </p:cNvPr>
          <p:cNvSpPr txBox="1">
            <a:spLocks noChangeArrowheads="1"/>
          </p:cNvSpPr>
          <p:nvPr/>
        </p:nvSpPr>
        <p:spPr bwMode="auto">
          <a:xfrm>
            <a:off x="77799" y="1554104"/>
            <a:ext cx="39883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2400" dirty="0"/>
              <a:t>INSTITUTE FOR NUCLEAR RESEARCH AND NUCLEAR ENERGY</a:t>
            </a:r>
          </a:p>
          <a:p>
            <a:pPr algn="ctr" eaLnBrk="1" hangingPunct="1"/>
            <a:endParaRPr lang="en-US" altLang="en-US" sz="2400" dirty="0"/>
          </a:p>
          <a:p>
            <a:pPr algn="ctr" eaLnBrk="1" hangingPunct="1"/>
            <a:r>
              <a:rPr lang="en-US" altLang="en-US" sz="2400" dirty="0"/>
              <a:t>BULGARIAN ACADEMY OF SCIENCES</a:t>
            </a:r>
            <a:endParaRPr lang="bg-BG" altLang="en-US" sz="2400" dirty="0"/>
          </a:p>
        </p:txBody>
      </p:sp>
      <p:pic>
        <p:nvPicPr>
          <p:cNvPr id="7" name="Picture 6">
            <a:extLst>
              <a:ext uri="{FF2B5EF4-FFF2-40B4-BE49-F238E27FC236}">
                <a16:creationId xmlns:a16="http://schemas.microsoft.com/office/drawing/2014/main" id="{8469DA2C-B80A-2947-1976-EA5DAB8FD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82" y="306202"/>
            <a:ext cx="1308795" cy="863804"/>
          </a:xfrm>
          <a:prstGeom prst="rect">
            <a:avLst/>
          </a:prstGeom>
        </p:spPr>
      </p:pic>
      <p:pic>
        <p:nvPicPr>
          <p:cNvPr id="3" name="Picture 2">
            <a:extLst>
              <a:ext uri="{FF2B5EF4-FFF2-40B4-BE49-F238E27FC236}">
                <a16:creationId xmlns:a16="http://schemas.microsoft.com/office/drawing/2014/main" id="{DDD01589-8ADD-FBCE-F40A-280F18A6208E}"/>
              </a:ext>
            </a:extLst>
          </p:cNvPr>
          <p:cNvPicPr>
            <a:picLocks noChangeAspect="1"/>
          </p:cNvPicPr>
          <p:nvPr/>
        </p:nvPicPr>
        <p:blipFill>
          <a:blip r:embed="rId3"/>
          <a:stretch>
            <a:fillRect/>
          </a:stretch>
        </p:blipFill>
        <p:spPr>
          <a:xfrm>
            <a:off x="4175108" y="0"/>
            <a:ext cx="4891093" cy="6858000"/>
          </a:xfrm>
          <a:prstGeom prst="rect">
            <a:avLst/>
          </a:prstGeom>
        </p:spPr>
      </p:pic>
      <p:pic>
        <p:nvPicPr>
          <p:cNvPr id="2" name="Picture 1">
            <a:extLst>
              <a:ext uri="{FF2B5EF4-FFF2-40B4-BE49-F238E27FC236}">
                <a16:creationId xmlns:a16="http://schemas.microsoft.com/office/drawing/2014/main" id="{7B91B81A-35E7-42F7-03AD-3616EA279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59" y="4096174"/>
            <a:ext cx="2091936" cy="2091936"/>
          </a:xfrm>
          <a:prstGeom prst="rect">
            <a:avLst/>
          </a:prstGeom>
        </p:spPr>
      </p:pic>
    </p:spTree>
    <p:extLst>
      <p:ext uri="{BB962C8B-B14F-4D97-AF65-F5344CB8AC3E}">
        <p14:creationId xmlns:p14="http://schemas.microsoft.com/office/powerpoint/2010/main" val="268221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05A89C-B66C-247C-CD2F-EB638B3D84D3}"/>
              </a:ext>
            </a:extLst>
          </p:cNvPr>
          <p:cNvGrpSpPr/>
          <p:nvPr/>
        </p:nvGrpSpPr>
        <p:grpSpPr>
          <a:xfrm>
            <a:off x="1064778" y="232276"/>
            <a:ext cx="6924669" cy="649288"/>
            <a:chOff x="1064778" y="232276"/>
            <a:chExt cx="6924669" cy="649288"/>
          </a:xfrm>
        </p:grpSpPr>
        <p:pic>
          <p:nvPicPr>
            <p:cNvPr id="5" name="Picture 7">
              <a:extLst>
                <a:ext uri="{FF2B5EF4-FFF2-40B4-BE49-F238E27FC236}">
                  <a16:creationId xmlns:a16="http://schemas.microsoft.com/office/drawing/2014/main" id="{5A4A51FC-4D7F-FB95-E81A-C05FA2F11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3">
              <a:extLst>
                <a:ext uri="{FF2B5EF4-FFF2-40B4-BE49-F238E27FC236}">
                  <a16:creationId xmlns:a16="http://schemas.microsoft.com/office/drawing/2014/main" id="{5F93B79B-8B00-2455-CE7C-FEF3EAA08913}"/>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7" name="TextBox 6">
            <a:extLst>
              <a:ext uri="{FF2B5EF4-FFF2-40B4-BE49-F238E27FC236}">
                <a16:creationId xmlns:a16="http://schemas.microsoft.com/office/drawing/2014/main" id="{2FE54E19-0399-1655-FF3E-5D648C32DE5B}"/>
              </a:ext>
            </a:extLst>
          </p:cNvPr>
          <p:cNvSpPr txBox="1"/>
          <p:nvPr/>
        </p:nvSpPr>
        <p:spPr>
          <a:xfrm>
            <a:off x="1985704" y="962484"/>
            <a:ext cx="3015293"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Continuous beta-decay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02E7F5-9AF5-2C41-77FF-0D8AAE15AF81}"/>
                  </a:ext>
                </a:extLst>
              </p:cNvPr>
              <p:cNvSpPr txBox="1">
                <a:spLocks noChangeAspect="1"/>
              </p:cNvSpPr>
              <p:nvPr/>
            </p:nvSpPr>
            <p:spPr>
              <a:xfrm>
                <a:off x="5190950" y="954392"/>
                <a:ext cx="2596865" cy="3867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1</m:t>
                              </m:r>
                            </m:sub>
                            <m:sup>
                              <m:r>
                                <a:rPr lang="en-US" i="1">
                                  <a:latin typeface="Cambria Math" panose="02040503050406030204" pitchFamily="18" charset="0"/>
                                </a:rPr>
                                <m:t>3</m:t>
                              </m:r>
                            </m:sup>
                            <m:e>
                              <m:r>
                                <a:rPr lang="en-US" i="1">
                                  <a:latin typeface="Cambria Math" panose="02040503050406030204" pitchFamily="18" charset="0"/>
                                </a:rPr>
                                <m:t>𝐻</m:t>
                              </m:r>
                            </m:e>
                          </m:sPre>
                        </m:e>
                        <m:sub>
                          <m:r>
                            <a:rPr lang="en-US" i="1">
                              <a:latin typeface="Cambria Math" panose="02040503050406030204" pitchFamily="18" charset="0"/>
                            </a:rPr>
                            <m:t>2</m:t>
                          </m:r>
                        </m:sub>
                      </m:sSub>
                      <m:groupChr>
                        <m:groupChrPr>
                          <m:chr m:val="→"/>
                          <m:vertJc m:val="bot"/>
                          <m:ctrlPr>
                            <a:rPr lang="en-US" i="1">
                              <a:latin typeface="Cambria Math" panose="02040503050406030204" pitchFamily="18" charset="0"/>
                            </a:rPr>
                          </m:ctrlPr>
                        </m:groupChrPr>
                        <m:e>
                          <m:sSup>
                            <m:sSupPr>
                              <m:ctrlPr>
                                <a:rPr lang="en-US" i="1">
                                  <a:latin typeface="Cambria Math" panose="02040503050406030204" pitchFamily="18" charset="0"/>
                                </a:rPr>
                              </m:ctrlPr>
                            </m:sSupPr>
                            <m:e>
                              <m:r>
                                <a:rPr lang="en-US" i="1">
                                  <a:latin typeface="Cambria Math" panose="02040503050406030204" pitchFamily="18" charset="0"/>
                                </a:rPr>
                                <m:t>𝐶𝐵</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m:t>
                              </m:r>
                            </m:sup>
                          </m:sSup>
                          <m:r>
                            <a:rPr lang="en-US" i="1">
                              <a:latin typeface="Cambria Math" panose="02040503050406030204" pitchFamily="18" charset="0"/>
                            </a:rPr>
                            <m:t>)</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m:t>
                              </m:r>
                            </m:sub>
                            <m:sup>
                              <m:r>
                                <a:rPr lang="en-US" i="1">
                                  <a:latin typeface="Cambria Math" panose="02040503050406030204" pitchFamily="18" charset="0"/>
                                </a:rPr>
                                <m:t>3</m:t>
                              </m:r>
                            </m:sup>
                            <m:e>
                              <m:r>
                                <a:rPr lang="en-US" i="1">
                                  <a:latin typeface="Cambria Math" panose="02040503050406030204" pitchFamily="18" charset="0"/>
                                </a:rPr>
                                <m:t>𝐻𝑒</m:t>
                              </m:r>
                            </m:e>
                          </m:sPre>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m:rPr>
                                  <m:sty m:val="p"/>
                                </m:rPr>
                                <a:rPr lang="el-GR" i="1">
                                  <a:latin typeface="Cambria Math" panose="02040503050406030204" pitchFamily="18" charset="0"/>
                                </a:rPr>
                                <m:t>ν</m:t>
                              </m:r>
                            </m:e>
                          </m:bar>
                        </m:e>
                        <m:sub>
                          <m:r>
                            <a:rPr lang="en-US" i="1">
                              <a:latin typeface="Cambria Math" panose="02040503050406030204" pitchFamily="18" charset="0"/>
                            </a:rPr>
                            <m:t>𝑒</m:t>
                          </m:r>
                        </m:sub>
                      </m:sSub>
                    </m:oMath>
                  </m:oMathPara>
                </a14:m>
                <a:endParaRPr lang="en-US" dirty="0"/>
              </a:p>
            </p:txBody>
          </p:sp>
        </mc:Choice>
        <mc:Fallback xmlns="">
          <p:sp>
            <p:nvSpPr>
              <p:cNvPr id="9" name="TextBox 8">
                <a:extLst>
                  <a:ext uri="{FF2B5EF4-FFF2-40B4-BE49-F238E27FC236}">
                    <a16:creationId xmlns:a16="http://schemas.microsoft.com/office/drawing/2014/main" id="{5D02E7F5-9AF5-2C41-77FF-0D8AAE15AF81}"/>
                  </a:ext>
                </a:extLst>
              </p:cNvPr>
              <p:cNvSpPr txBox="1">
                <a:spLocks noRot="1" noChangeAspect="1" noMove="1" noResize="1" noEditPoints="1" noAdjustHandles="1" noChangeArrowheads="1" noChangeShapeType="1" noTextEdit="1"/>
              </p:cNvSpPr>
              <p:nvPr/>
            </p:nvSpPr>
            <p:spPr>
              <a:xfrm>
                <a:off x="5190950" y="954392"/>
                <a:ext cx="2596865" cy="386709"/>
              </a:xfrm>
              <a:prstGeom prst="rect">
                <a:avLst/>
              </a:prstGeom>
              <a:blipFill>
                <a:blip r:embed="rId3"/>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8EB393CD-6388-115C-1288-7EB3A76D2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16" y="1361527"/>
            <a:ext cx="7550148" cy="42653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3E3488-5B05-560D-FA81-8F5F71067B4B}"/>
              </a:ext>
            </a:extLst>
          </p:cNvPr>
          <p:cNvSpPr txBox="1"/>
          <p:nvPr/>
        </p:nvSpPr>
        <p:spPr>
          <a:xfrm>
            <a:off x="482445" y="5333136"/>
            <a:ext cx="8482829" cy="1323439"/>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Electron spectrum from tritium beta-decay.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General shape (left) and magnified view of the region near the endpoint energy of the spectrum. The blue and red curves represent the expected spectra for the case of a massless neutrino and a neutrino with a mass of 1 eV, respectively – a value much larger than the currently expected one.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Illustrations: </a:t>
            </a:r>
            <a:r>
              <a:rPr lang="en-US" sz="1600" dirty="0">
                <a:latin typeface="Times New Roman" panose="02020603050405020304" pitchFamily="18" charset="0"/>
                <a:cs typeface="Times New Roman" panose="02020603050405020304" pitchFamily="18" charset="0"/>
                <a:hlinkClick r:id="rId5" action="ppaction://hlinkfile"/>
              </a:rPr>
              <a:t>katrin.kit.edu</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17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4B87-223A-BAF2-E6C7-36FCBE2D319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AE5D141-8D2B-7E95-16BC-32B0061515EC}"/>
              </a:ext>
            </a:extLst>
          </p:cNvPr>
          <p:cNvSpPr txBox="1"/>
          <p:nvPr/>
        </p:nvSpPr>
        <p:spPr>
          <a:xfrm>
            <a:off x="1891535" y="1104874"/>
            <a:ext cx="5383205"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Bound-beta and inverse bound-beta decay</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CA8A155-4A2C-4B7C-90C7-BDE7FD384BB7}"/>
                  </a:ext>
                </a:extLst>
              </p:cNvPr>
              <p:cNvSpPr txBox="1"/>
              <p:nvPr/>
            </p:nvSpPr>
            <p:spPr>
              <a:xfrm>
                <a:off x="1448710" y="2043432"/>
                <a:ext cx="2074799" cy="3867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1</m:t>
                              </m:r>
                            </m:sub>
                            <m:sup>
                              <m:r>
                                <a:rPr lang="en-US" i="1">
                                  <a:latin typeface="Cambria Math" panose="02040503050406030204" pitchFamily="18" charset="0"/>
                                </a:rPr>
                                <m:t>3</m:t>
                              </m:r>
                            </m:sup>
                            <m:e>
                              <m:r>
                                <a:rPr lang="en-US" i="1">
                                  <a:latin typeface="Cambria Math" panose="02040503050406030204" pitchFamily="18" charset="0"/>
                                </a:rPr>
                                <m:t>𝐻</m:t>
                              </m:r>
                            </m:e>
                          </m:sPre>
                        </m:e>
                        <m:sub>
                          <m:r>
                            <a:rPr lang="en-US" i="1">
                              <a:latin typeface="Cambria Math" panose="02040503050406030204" pitchFamily="18" charset="0"/>
                            </a:rPr>
                            <m:t>2</m:t>
                          </m:r>
                        </m:sub>
                      </m:sSub>
                      <m:groupChr>
                        <m:groupChrPr>
                          <m:chr m:val="→"/>
                          <m:vertJc m:val="bot"/>
                          <m:ctrlPr>
                            <a:rPr lang="en-US" i="1">
                              <a:latin typeface="Cambria Math" panose="02040503050406030204" pitchFamily="18" charset="0"/>
                            </a:rPr>
                          </m:ctrlPr>
                        </m:groupChrPr>
                        <m:e>
                          <m:sSup>
                            <m:sSupPr>
                              <m:ctrlPr>
                                <a:rPr lang="en-US" i="1">
                                  <a:latin typeface="Cambria Math" panose="02040503050406030204" pitchFamily="18" charset="0"/>
                                </a:rPr>
                              </m:ctrlPr>
                            </m:sSupPr>
                            <m:e>
                              <m:r>
                                <a:rPr lang="en-US" i="1">
                                  <a:latin typeface="Cambria Math" panose="02040503050406030204" pitchFamily="18" charset="0"/>
                                </a:rPr>
                                <m:t>𝐵𝐵</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m:t>
                              </m:r>
                            </m:sup>
                          </m:sSup>
                          <m:r>
                            <a:rPr lang="en-US" i="1">
                              <a:latin typeface="Cambria Math" panose="02040503050406030204" pitchFamily="18" charset="0"/>
                            </a:rPr>
                            <m:t>)</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m:t>
                              </m:r>
                            </m:sub>
                            <m:sup>
                              <m:r>
                                <a:rPr lang="en-US" i="1">
                                  <a:latin typeface="Cambria Math" panose="02040503050406030204" pitchFamily="18" charset="0"/>
                                </a:rPr>
                                <m:t>3</m:t>
                              </m:r>
                            </m:sup>
                            <m:e>
                              <m:r>
                                <a:rPr lang="en-US" i="1">
                                  <a:latin typeface="Cambria Math" panose="02040503050406030204" pitchFamily="18" charset="0"/>
                                </a:rPr>
                                <m:t>𝐻𝑒</m:t>
                              </m:r>
                            </m:e>
                          </m:sPre>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m:rPr>
                                  <m:sty m:val="p"/>
                                </m:rPr>
                                <a:rPr lang="el-GR" i="1">
                                  <a:latin typeface="Cambria Math" panose="02040503050406030204" pitchFamily="18" charset="0"/>
                                </a:rPr>
                                <m:t>ν</m:t>
                              </m:r>
                            </m:e>
                          </m:bar>
                        </m:e>
                        <m:sub>
                          <m:r>
                            <a:rPr lang="en-US" i="1">
                              <a:latin typeface="Cambria Math" panose="02040503050406030204" pitchFamily="18" charset="0"/>
                            </a:rPr>
                            <m:t>𝑒</m:t>
                          </m:r>
                        </m:sub>
                      </m:sSub>
                    </m:oMath>
                  </m:oMathPara>
                </a14:m>
                <a:endParaRPr lang="en-US" dirty="0"/>
              </a:p>
            </p:txBody>
          </p:sp>
        </mc:Choice>
        <mc:Fallback xmlns="">
          <p:sp>
            <p:nvSpPr>
              <p:cNvPr id="17" name="TextBox 16">
                <a:extLst>
                  <a:ext uri="{FF2B5EF4-FFF2-40B4-BE49-F238E27FC236}">
                    <a16:creationId xmlns:a16="http://schemas.microsoft.com/office/drawing/2014/main" id="{ACA8A155-4A2C-4B7C-90C7-BDE7FD384BB7}"/>
                  </a:ext>
                </a:extLst>
              </p:cNvPr>
              <p:cNvSpPr txBox="1">
                <a:spLocks noRot="1" noChangeAspect="1" noMove="1" noResize="1" noEditPoints="1" noAdjustHandles="1" noChangeArrowheads="1" noChangeShapeType="1" noTextEdit="1"/>
              </p:cNvSpPr>
              <p:nvPr/>
            </p:nvSpPr>
            <p:spPr>
              <a:xfrm>
                <a:off x="1448710" y="2043432"/>
                <a:ext cx="2074799" cy="38670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BCBFC6-E1A9-7015-D39A-9F595059B5FE}"/>
                  </a:ext>
                </a:extLst>
              </p:cNvPr>
              <p:cNvSpPr txBox="1"/>
              <p:nvPr/>
            </p:nvSpPr>
            <p:spPr>
              <a:xfrm>
                <a:off x="5668841" y="2038770"/>
                <a:ext cx="2673809" cy="3867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2</m:t>
                              </m:r>
                            </m:sub>
                            <m:sup>
                              <m:r>
                                <a:rPr lang="en-US" i="1">
                                  <a:latin typeface="Cambria Math" panose="02040503050406030204" pitchFamily="18" charset="0"/>
                                </a:rPr>
                                <m:t>3</m:t>
                              </m:r>
                            </m:sup>
                            <m:e>
                              <m:r>
                                <a:rPr lang="en-US" i="1">
                                  <a:latin typeface="Cambria Math" panose="02040503050406030204" pitchFamily="18" charset="0"/>
                                </a:rPr>
                                <m:t>𝐻𝑒</m:t>
                              </m:r>
                            </m:e>
                          </m:sPre>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m:rPr>
                                  <m:sty m:val="p"/>
                                </m:rPr>
                                <a:rPr lang="el-GR" i="1">
                                  <a:latin typeface="Cambria Math" panose="02040503050406030204" pitchFamily="18" charset="0"/>
                                </a:rPr>
                                <m:t>ν</m:t>
                              </m:r>
                            </m:e>
                          </m:bar>
                        </m:e>
                        <m:sub>
                          <m:r>
                            <a:rPr lang="en-US" i="1">
                              <a:latin typeface="Cambria Math" panose="02040503050406030204" pitchFamily="18" charset="0"/>
                            </a:rPr>
                            <m:t>𝑒</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groupChr>
                        <m:groupChrPr>
                          <m:chr m:val="→"/>
                          <m:vertJc m:val="bot"/>
                          <m:ctrlPr>
                            <a:rPr lang="en-US" i="1">
                              <a:latin typeface="Cambria Math" panose="02040503050406030204" pitchFamily="18" charset="0"/>
                            </a:rPr>
                          </m:ctrlPr>
                        </m:groupChrPr>
                        <m:e>
                          <m:sSup>
                            <m:sSupPr>
                              <m:ctrlPr>
                                <a:rPr lang="en-US" i="1">
                                  <a:latin typeface="Cambria Math" panose="02040503050406030204" pitchFamily="18" charset="0"/>
                                </a:rPr>
                              </m:ctrlPr>
                            </m:sSupPr>
                            <m:e>
                              <m:r>
                                <a:rPr lang="en-US" i="1">
                                  <a:latin typeface="Cambria Math" panose="02040503050406030204" pitchFamily="18" charset="0"/>
                                </a:rPr>
                                <m:t>𝐼𝐵𝐵</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m:t>
                              </m:r>
                            </m:sup>
                          </m:sSup>
                          <m:r>
                            <a:rPr lang="en-US" i="1">
                              <a:latin typeface="Cambria Math" panose="02040503050406030204" pitchFamily="18" charset="0"/>
                            </a:rPr>
                            <m:t>)</m:t>
                          </m:r>
                        </m:e>
                      </m:groupChr>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1</m:t>
                              </m:r>
                            </m:sub>
                            <m:sup>
                              <m:r>
                                <a:rPr lang="en-US" i="1">
                                  <a:latin typeface="Cambria Math" panose="02040503050406030204" pitchFamily="18" charset="0"/>
                                </a:rPr>
                                <m:t>3</m:t>
                              </m:r>
                            </m:sup>
                            <m:e>
                              <m:r>
                                <a:rPr lang="en-US" i="1">
                                  <a:latin typeface="Cambria Math" panose="02040503050406030204" pitchFamily="18" charset="0"/>
                                </a:rPr>
                                <m:t>𝐻</m:t>
                              </m:r>
                            </m:e>
                          </m:sPre>
                        </m:e>
                        <m:sub>
                          <m:r>
                            <a:rPr lang="en-US" i="1">
                              <a:latin typeface="Cambria Math" panose="02040503050406030204" pitchFamily="18" charset="0"/>
                            </a:rPr>
                            <m:t>2</m:t>
                          </m:r>
                        </m:sub>
                      </m:sSub>
                    </m:oMath>
                  </m:oMathPara>
                </a14:m>
                <a:endParaRPr lang="en-US" dirty="0"/>
              </a:p>
            </p:txBody>
          </p:sp>
        </mc:Choice>
        <mc:Fallback xmlns="">
          <p:sp>
            <p:nvSpPr>
              <p:cNvPr id="8" name="TextBox 7">
                <a:extLst>
                  <a:ext uri="{FF2B5EF4-FFF2-40B4-BE49-F238E27FC236}">
                    <a16:creationId xmlns:a16="http://schemas.microsoft.com/office/drawing/2014/main" id="{80BCBFC6-E1A9-7015-D39A-9F595059B5FE}"/>
                  </a:ext>
                </a:extLst>
              </p:cNvPr>
              <p:cNvSpPr txBox="1">
                <a:spLocks noRot="1" noChangeAspect="1" noMove="1" noResize="1" noEditPoints="1" noAdjustHandles="1" noChangeArrowheads="1" noChangeShapeType="1" noTextEdit="1"/>
              </p:cNvSpPr>
              <p:nvPr/>
            </p:nvSpPr>
            <p:spPr>
              <a:xfrm>
                <a:off x="5668841" y="2038770"/>
                <a:ext cx="2673809" cy="386709"/>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864B3613-4EB9-EFC9-348A-E6D662877FC8}"/>
              </a:ext>
            </a:extLst>
          </p:cNvPr>
          <p:cNvSpPr txBox="1"/>
          <p:nvPr/>
        </p:nvSpPr>
        <p:spPr>
          <a:xfrm>
            <a:off x="1358308" y="5557928"/>
            <a:ext cx="1859237" cy="369332"/>
          </a:xfrm>
          <a:prstGeom prst="rect">
            <a:avLst/>
          </a:prstGeom>
          <a:solidFill>
            <a:schemeClr val="accent6">
              <a:lumMod val="60000"/>
              <a:lumOff val="40000"/>
            </a:schemeClr>
          </a:solidFill>
        </p:spPr>
        <p:txBody>
          <a:bodyPr wrap="square">
            <a:spAutoFit/>
          </a:bodyPr>
          <a:lstStyle/>
          <a:p>
            <a:r>
              <a:rPr lang="en-US" dirty="0">
                <a:latin typeface="Times New Roman" panose="02020603050405020304" pitchFamily="18" charset="0"/>
                <a:cs typeface="Times New Roman" panose="02020603050405020304" pitchFamily="18" charset="0"/>
              </a:rPr>
              <a:t>Bound-beta decay</a:t>
            </a:r>
          </a:p>
        </p:txBody>
      </p:sp>
      <p:sp>
        <p:nvSpPr>
          <p:cNvPr id="19" name="TextBox 18">
            <a:extLst>
              <a:ext uri="{FF2B5EF4-FFF2-40B4-BE49-F238E27FC236}">
                <a16:creationId xmlns:a16="http://schemas.microsoft.com/office/drawing/2014/main" id="{6D1A0A6B-1AC2-F2C5-53A6-8BD8F3C13EBD}"/>
              </a:ext>
            </a:extLst>
          </p:cNvPr>
          <p:cNvSpPr txBox="1"/>
          <p:nvPr/>
        </p:nvSpPr>
        <p:spPr>
          <a:xfrm>
            <a:off x="4841070" y="5419428"/>
            <a:ext cx="3895729" cy="646331"/>
          </a:xfrm>
          <a:prstGeom prst="rect">
            <a:avLst/>
          </a:prstGeom>
          <a:solidFill>
            <a:schemeClr val="accent6">
              <a:lumMod val="60000"/>
              <a:lumOff val="40000"/>
            </a:schemeClr>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        Inverse bound-beta decay</a:t>
            </a:r>
          </a:p>
          <a:p>
            <a:pPr algn="just"/>
            <a:r>
              <a:rPr lang="en-US" dirty="0">
                <a:latin typeface="Times New Roman" panose="02020603050405020304" pitchFamily="18" charset="0"/>
                <a:cs typeface="Times New Roman" panose="02020603050405020304" pitchFamily="18" charset="0"/>
              </a:rPr>
              <a:t>(antineutrino induced  electron capture)</a:t>
            </a:r>
          </a:p>
        </p:txBody>
      </p:sp>
      <p:grpSp>
        <p:nvGrpSpPr>
          <p:cNvPr id="2" name="Group 1">
            <a:extLst>
              <a:ext uri="{FF2B5EF4-FFF2-40B4-BE49-F238E27FC236}">
                <a16:creationId xmlns:a16="http://schemas.microsoft.com/office/drawing/2014/main" id="{66DDC89B-7B7A-53D9-8470-30E10F07645A}"/>
              </a:ext>
            </a:extLst>
          </p:cNvPr>
          <p:cNvGrpSpPr/>
          <p:nvPr/>
        </p:nvGrpSpPr>
        <p:grpSpPr>
          <a:xfrm>
            <a:off x="1064778" y="232276"/>
            <a:ext cx="6924669" cy="649288"/>
            <a:chOff x="1064778" y="232276"/>
            <a:chExt cx="6924669" cy="649288"/>
          </a:xfrm>
        </p:grpSpPr>
        <p:pic>
          <p:nvPicPr>
            <p:cNvPr id="4" name="Picture 7">
              <a:extLst>
                <a:ext uri="{FF2B5EF4-FFF2-40B4-BE49-F238E27FC236}">
                  <a16:creationId xmlns:a16="http://schemas.microsoft.com/office/drawing/2014/main" id="{1AB75C29-5175-468E-037D-8916E8BB9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3">
              <a:extLst>
                <a:ext uri="{FF2B5EF4-FFF2-40B4-BE49-F238E27FC236}">
                  <a16:creationId xmlns:a16="http://schemas.microsoft.com/office/drawing/2014/main" id="{BFDADE88-63F2-DD23-A8AB-4D7B46B275A8}"/>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pic>
        <p:nvPicPr>
          <p:cNvPr id="21" name="Picture 20" descr="A black background with arrows pointing to a black circle&#10;&#10;AI-generated content may be incorrect.">
            <a:extLst>
              <a:ext uri="{FF2B5EF4-FFF2-40B4-BE49-F238E27FC236}">
                <a16:creationId xmlns:a16="http://schemas.microsoft.com/office/drawing/2014/main" id="{91857873-4B55-823E-4C5C-D87DFBB15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97" y="2894927"/>
            <a:ext cx="4638761" cy="2070358"/>
          </a:xfrm>
          <a:prstGeom prst="rect">
            <a:avLst/>
          </a:prstGeom>
        </p:spPr>
      </p:pic>
      <p:pic>
        <p:nvPicPr>
          <p:cNvPr id="23" name="Picture 22" descr="A black background with a black arrow pointing to a black circle&#10;&#10;AI-generated content may be incorrect.">
            <a:extLst>
              <a:ext uri="{FF2B5EF4-FFF2-40B4-BE49-F238E27FC236}">
                <a16:creationId xmlns:a16="http://schemas.microsoft.com/office/drawing/2014/main" id="{8C4A33FA-C30D-87A4-DD4C-F72EA0B42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6929" y="2894927"/>
            <a:ext cx="4638761" cy="2070358"/>
          </a:xfrm>
          <a:prstGeom prst="rect">
            <a:avLst/>
          </a:prstGeom>
        </p:spPr>
      </p:pic>
      <p:sp>
        <p:nvSpPr>
          <p:cNvPr id="25" name="TextBox 24">
            <a:extLst>
              <a:ext uri="{FF2B5EF4-FFF2-40B4-BE49-F238E27FC236}">
                <a16:creationId xmlns:a16="http://schemas.microsoft.com/office/drawing/2014/main" id="{77025C86-D531-C49C-5F27-095138929010}"/>
              </a:ext>
            </a:extLst>
          </p:cNvPr>
          <p:cNvSpPr txBox="1"/>
          <p:nvPr/>
        </p:nvSpPr>
        <p:spPr>
          <a:xfrm>
            <a:off x="1358308" y="6212125"/>
            <a:ext cx="6597903"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The </a:t>
            </a:r>
            <a:r>
              <a:rPr lang="en-US" sz="1400" b="1" dirty="0">
                <a:latin typeface="Times New Roman" panose="02020603050405020304" pitchFamily="18" charset="0"/>
                <a:cs typeface="Times New Roman" panose="02020603050405020304" pitchFamily="18" charset="0"/>
              </a:rPr>
              <a:t>tritium</a:t>
            </a:r>
            <a:r>
              <a:rPr lang="en-US" sz="1400" dirty="0">
                <a:latin typeface="Times New Roman" panose="02020603050405020304" pitchFamily="18" charset="0"/>
                <a:cs typeface="Times New Roman" panose="02020603050405020304" pitchFamily="18" charset="0"/>
              </a:rPr>
              <a:t> and </a:t>
            </a:r>
            <a:r>
              <a:rPr lang="en-US" sz="1400" b="1" dirty="0">
                <a:latin typeface="Times New Roman" panose="02020603050405020304" pitchFamily="18" charset="0"/>
                <a:cs typeface="Times New Roman" panose="02020603050405020304" pitchFamily="18" charset="0"/>
              </a:rPr>
              <a:t>helium </a:t>
            </a:r>
            <a:r>
              <a:rPr lang="en-US" sz="1400" dirty="0">
                <a:latin typeface="Times New Roman" panose="02020603050405020304" pitchFamily="18" charset="0"/>
                <a:cs typeface="Times New Roman" panose="02020603050405020304" pitchFamily="18" charset="0"/>
              </a:rPr>
              <a:t>atoms are </a:t>
            </a:r>
            <a:r>
              <a:rPr lang="en-US" sz="1400" b="1" dirty="0">
                <a:solidFill>
                  <a:srgbClr val="FF0000"/>
                </a:solidFill>
                <a:latin typeface="Times New Roman" panose="02020603050405020304" pitchFamily="18" charset="0"/>
                <a:cs typeface="Times New Roman" panose="02020603050405020304" pitchFamily="18" charset="0"/>
              </a:rPr>
              <a:t>adsorbed</a:t>
            </a:r>
            <a:r>
              <a:rPr lang="en-US" sz="1400" dirty="0">
                <a:latin typeface="Times New Roman" panose="02020603050405020304" pitchFamily="18" charset="0"/>
                <a:cs typeface="Times New Roman" panose="02020603050405020304" pitchFamily="18" charset="0"/>
              </a:rPr>
              <a:t> in porous </a:t>
            </a:r>
            <a:r>
              <a:rPr lang="en-US" sz="1400" b="1" dirty="0">
                <a:latin typeface="Times New Roman" panose="02020603050405020304" pitchFamily="18" charset="0"/>
                <a:cs typeface="Times New Roman" panose="02020603050405020304" pitchFamily="18" charset="0"/>
              </a:rPr>
              <a:t>Nb</a:t>
            </a:r>
            <a:r>
              <a:rPr lang="en-US" sz="1400" dirty="0">
                <a:latin typeface="Times New Roman" panose="02020603050405020304" pitchFamily="18" charset="0"/>
                <a:cs typeface="Times New Roman" panose="02020603050405020304" pitchFamily="18" charset="0"/>
              </a:rPr>
              <a:t> metal</a:t>
            </a:r>
            <a:r>
              <a:rPr lang="bg-BG"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helium temperature.</a:t>
            </a:r>
          </a:p>
        </p:txBody>
      </p:sp>
    </p:spTree>
    <p:extLst>
      <p:ext uri="{BB962C8B-B14F-4D97-AF65-F5344CB8AC3E}">
        <p14:creationId xmlns:p14="http://schemas.microsoft.com/office/powerpoint/2010/main" val="155114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20EA76-18A2-3CB6-A010-799BB5777386}"/>
              </a:ext>
            </a:extLst>
          </p:cNvPr>
          <p:cNvGrpSpPr/>
          <p:nvPr/>
        </p:nvGrpSpPr>
        <p:grpSpPr>
          <a:xfrm>
            <a:off x="1064778" y="232276"/>
            <a:ext cx="6924669" cy="649288"/>
            <a:chOff x="1064778" y="232276"/>
            <a:chExt cx="6924669" cy="649288"/>
          </a:xfrm>
        </p:grpSpPr>
        <p:pic>
          <p:nvPicPr>
            <p:cNvPr id="3" name="Picture 7">
              <a:extLst>
                <a:ext uri="{FF2B5EF4-FFF2-40B4-BE49-F238E27FC236}">
                  <a16:creationId xmlns:a16="http://schemas.microsoft.com/office/drawing/2014/main" id="{57ADA0D7-B6CC-0078-C8DB-427690391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78" y="232276"/>
              <a:ext cx="1225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Текстово поле 3">
              <a:extLst>
                <a:ext uri="{FF2B5EF4-FFF2-40B4-BE49-F238E27FC236}">
                  <a16:creationId xmlns:a16="http://schemas.microsoft.com/office/drawing/2014/main" id="{89935FEB-6A36-7ABC-7D91-DF6403036569}"/>
                </a:ext>
              </a:extLst>
            </p:cNvPr>
            <p:cNvSpPr txBox="1">
              <a:spLocks noChangeArrowheads="1"/>
            </p:cNvSpPr>
            <p:nvPr/>
          </p:nvSpPr>
          <p:spPr bwMode="auto">
            <a:xfrm>
              <a:off x="2531158" y="257629"/>
              <a:ext cx="5458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dirty="0"/>
                <a:t>INSTITUTE FOR NUCLEAR RESEARCH AND NUCLEAR ENERGY</a:t>
              </a:r>
            </a:p>
            <a:p>
              <a:pPr algn="ctr" eaLnBrk="1" hangingPunct="1"/>
              <a:r>
                <a:rPr lang="en-US" altLang="en-US" sz="1400" dirty="0"/>
                <a:t>BULGARIAN ACADEMY OF SCIENCES</a:t>
              </a:r>
              <a:endParaRPr lang="bg-BG" altLang="en-US" dirty="0"/>
            </a:p>
          </p:txBody>
        </p:sp>
      </p:grpSp>
      <p:sp>
        <p:nvSpPr>
          <p:cNvPr id="5" name="TextBox 4">
            <a:extLst>
              <a:ext uri="{FF2B5EF4-FFF2-40B4-BE49-F238E27FC236}">
                <a16:creationId xmlns:a16="http://schemas.microsoft.com/office/drawing/2014/main" id="{3D5C8BDF-7D91-1B0C-9DB6-2BD4B2617119}"/>
              </a:ext>
            </a:extLst>
          </p:cNvPr>
          <p:cNvSpPr txBox="1"/>
          <p:nvPr/>
        </p:nvSpPr>
        <p:spPr>
          <a:xfrm>
            <a:off x="2290329" y="1967751"/>
            <a:ext cx="4869030" cy="461665"/>
          </a:xfrm>
          <a:prstGeom prst="rect">
            <a:avLst/>
          </a:prstGeom>
          <a:solidFill>
            <a:schemeClr val="accent6">
              <a:lumMod val="60000"/>
              <a:lumOff val="4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A detailed discussion can be found in:</a:t>
            </a:r>
          </a:p>
        </p:txBody>
      </p:sp>
      <p:sp>
        <p:nvSpPr>
          <p:cNvPr id="9" name="TextBox 8">
            <a:extLst>
              <a:ext uri="{FF2B5EF4-FFF2-40B4-BE49-F238E27FC236}">
                <a16:creationId xmlns:a16="http://schemas.microsoft.com/office/drawing/2014/main" id="{D129E178-3C94-488A-CB80-C34420C18915}"/>
              </a:ext>
            </a:extLst>
          </p:cNvPr>
          <p:cNvSpPr txBox="1"/>
          <p:nvPr/>
        </p:nvSpPr>
        <p:spPr>
          <a:xfrm>
            <a:off x="621062" y="3126124"/>
            <a:ext cx="7901873" cy="1200329"/>
          </a:xfrm>
          <a:prstGeom prst="rect">
            <a:avLst/>
          </a:prstGeom>
          <a:noFill/>
        </p:spPr>
        <p:txBody>
          <a:bodyPr wrap="square">
            <a:spAutoFit/>
          </a:bodyPr>
          <a:lstStyle/>
          <a:p>
            <a:pPr algn="just"/>
            <a:r>
              <a:rPr lang="en-US" dirty="0" err="1">
                <a:latin typeface="Times New Roman" panose="02020603050405020304" pitchFamily="18" charset="0"/>
                <a:cs typeface="Times New Roman" panose="02020603050405020304" pitchFamily="18" charset="0"/>
              </a:rPr>
              <a:t>Potzel</a:t>
            </a:r>
            <a:r>
              <a:rPr lang="en-US" dirty="0">
                <a:latin typeface="Times New Roman" panose="02020603050405020304" pitchFamily="18" charset="0"/>
                <a:cs typeface="Times New Roman" panose="02020603050405020304" pitchFamily="18" charset="0"/>
              </a:rPr>
              <a:t> W., &amp; Wagner F. E. (2012). Mössbauer Effect with Electron Antineutrinos. In </a:t>
            </a:r>
            <a:r>
              <a:rPr lang="en-US" dirty="0" err="1">
                <a:latin typeface="Times New Roman" panose="02020603050405020304" pitchFamily="18" charset="0"/>
                <a:cs typeface="Times New Roman" panose="02020603050405020304" pitchFamily="18" charset="0"/>
              </a:rPr>
              <a:t>Kalvius</a:t>
            </a:r>
            <a:r>
              <a:rPr lang="en-US" dirty="0">
                <a:latin typeface="Times New Roman" panose="02020603050405020304" pitchFamily="18" charset="0"/>
                <a:cs typeface="Times New Roman" panose="02020603050405020304" pitchFamily="18" charset="0"/>
              </a:rPr>
              <a:t> Michael &amp; Kienle Paul (Eds.), </a:t>
            </a:r>
            <a:r>
              <a:rPr lang="en-US" i="1" dirty="0">
                <a:latin typeface="Times New Roman" panose="02020603050405020304" pitchFamily="18" charset="0"/>
                <a:cs typeface="Times New Roman" panose="02020603050405020304" pitchFamily="18" charset="0"/>
              </a:rPr>
              <a:t>The Rudolf Mössbauer Story: His Scientific Work and Its Impact on Science and History </a:t>
            </a:r>
            <a:r>
              <a:rPr lang="en-US" dirty="0">
                <a:latin typeface="Times New Roman" panose="02020603050405020304" pitchFamily="18" charset="0"/>
                <a:cs typeface="Times New Roman" panose="02020603050405020304" pitchFamily="18" charset="0"/>
              </a:rPr>
              <a:t>(pp. 373–389). Springer Berlin Heidelberg : Imprint: Springer.</a:t>
            </a:r>
          </a:p>
        </p:txBody>
      </p:sp>
    </p:spTree>
    <p:extLst>
      <p:ext uri="{BB962C8B-B14F-4D97-AF65-F5344CB8AC3E}">
        <p14:creationId xmlns:p14="http://schemas.microsoft.com/office/powerpoint/2010/main" val="2088274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2737</TotalTime>
  <Words>2892</Words>
  <Application>Microsoft Office PowerPoint</Application>
  <PresentationFormat>On-screen Show (4:3)</PresentationFormat>
  <Paragraphs>139</Paragraphs>
  <Slides>21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Aptos</vt:lpstr>
      <vt:lpstr>Aptos Display</vt: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Венцислав Русанов Янков</dc:creator>
  <cp:lastModifiedBy>Венцислав Русанов Янков</cp:lastModifiedBy>
  <cp:revision>124</cp:revision>
  <dcterms:created xsi:type="dcterms:W3CDTF">2025-03-06T11:11:06Z</dcterms:created>
  <dcterms:modified xsi:type="dcterms:W3CDTF">2026-04-13T15:57:01Z</dcterms:modified>
</cp:coreProperties>
</file>