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4"/>
  </p:sldMasterIdLst>
  <p:notesMasterIdLst>
    <p:notesMasterId r:id="rId20"/>
  </p:notesMasterIdLst>
  <p:sldIdLst>
    <p:sldId id="256" r:id="rId5"/>
    <p:sldId id="282" r:id="rId6"/>
    <p:sldId id="281" r:id="rId7"/>
    <p:sldId id="278" r:id="rId8"/>
    <p:sldId id="307" r:id="rId9"/>
    <p:sldId id="308" r:id="rId10"/>
    <p:sldId id="309" r:id="rId11"/>
    <p:sldId id="284" r:id="rId12"/>
    <p:sldId id="291" r:id="rId13"/>
    <p:sldId id="294" r:id="rId14"/>
    <p:sldId id="296" r:id="rId15"/>
    <p:sldId id="299" r:id="rId16"/>
    <p:sldId id="306" r:id="rId17"/>
    <p:sldId id="310" r:id="rId18"/>
    <p:sldId id="290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25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52ADB1-275D-430A-89EE-5C7E6CFF6FF2}" type="datetimeFigureOut">
              <a:rPr lang="en-US" smtClean="0"/>
              <a:t>4/16/2026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25628-3A68-42F4-BA86-981817953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25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25628-3A68-42F4-BA86-98181795314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695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725628-3A68-42F4-BA86-981817953149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34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A72DDF97-D1D7-455B-89A7-53EC9517B32E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C08502-5529-41AE-84A0-9357C8812222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2BCF0-AE7E-4B4C-9434-A96018F04B58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250F21D-F2DD-7321-0EAB-DA9F671A2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0168" y="876301"/>
            <a:ext cx="10122632" cy="652054"/>
          </a:xfrm>
        </p:spPr>
        <p:txBody>
          <a:bodyPr anchor="ctr">
            <a:noAutofit/>
          </a:bodyPr>
          <a:lstStyle>
            <a:lvl1pPr algn="ctr">
              <a:defRPr sz="3600" baseline="0"/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0168" y="1828800"/>
            <a:ext cx="10126362" cy="4351338"/>
          </a:xfrm>
        </p:spPr>
        <p:txBody>
          <a:bodyPr lIns="0" tIns="0" rIns="0" bIns="0">
            <a:noAutofit/>
          </a:bodyPr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8EECBEC-47C0-1CBF-96E7-318D5389847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5D78F7-5CBD-4D51-970A-4C050848D6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970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0C0C7-0B93-4360-B886-2FB6823004EA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9DDF-747F-4236-96CD-CC1D9610E407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AC22B-13A0-420D-8A89-08FC7B7D29E5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6EA9A-5484-4B70-BCC2-7E569A98B780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A0BD2-3D12-4C0E-ADD7-8299B23F4663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FA0F-6ABE-4591-9B6A-720B0D017D81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6380E-C75B-4EB3-AD96-2B1D0995A73B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740A-13AF-4AFF-B258-78C694B74E2A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C485387-FFED-494F-929F-D18C6726AA41}" type="datetime1">
              <a:rPr lang="en-US" smtClean="0"/>
              <a:t>4/16/2026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4.png"/><Relationship Id="rId7" Type="http://schemas.openxmlformats.org/officeDocument/2006/relationships/image" Target="../media/image5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10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BD1B1-AA22-48F1-B3ED-579CD2846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064931"/>
            <a:ext cx="7501651" cy="1545133"/>
          </a:xfrm>
        </p:spPr>
        <p:txBody>
          <a:bodyPr anchor="b">
            <a:noAutofit/>
          </a:bodyPr>
          <a:lstStyle/>
          <a:p>
            <a:pPr algn="l"/>
            <a:r>
              <a:rPr lang="en-US" sz="3200" dirty="0">
                <a:solidFill>
                  <a:srgbClr val="FFFFFF"/>
                </a:solidFill>
              </a:rPr>
              <a:t>Analysis of the coolant of small modular reactors based on liquid tin </a:t>
            </a:r>
            <a:br>
              <a:rPr lang="en-US" sz="3200" dirty="0">
                <a:solidFill>
                  <a:srgbClr val="FFFFFF"/>
                </a:solidFill>
              </a:rPr>
            </a:br>
            <a:r>
              <a:rPr lang="en-US" sz="2000" dirty="0">
                <a:solidFill>
                  <a:srgbClr val="FFFFFF"/>
                </a:solidFill>
              </a:rPr>
              <a:t>(</a:t>
            </a:r>
            <a:r>
              <a:rPr lang="ru-RU" sz="2000" dirty="0">
                <a:solidFill>
                  <a:srgbClr val="FFFFFF"/>
                </a:solidFill>
              </a:rPr>
              <a:t>Анализ на </a:t>
            </a:r>
            <a:r>
              <a:rPr lang="ru-RU" sz="2000" dirty="0" err="1">
                <a:solidFill>
                  <a:srgbClr val="FFFFFF"/>
                </a:solidFill>
              </a:rPr>
              <a:t>топлоносителя</a:t>
            </a:r>
            <a:r>
              <a:rPr lang="ru-RU" sz="2000" dirty="0">
                <a:solidFill>
                  <a:srgbClr val="FFFFFF"/>
                </a:solidFill>
              </a:rPr>
              <a:t> на малки </a:t>
            </a:r>
            <a:r>
              <a:rPr lang="ru-RU" sz="2000" dirty="0" err="1">
                <a:solidFill>
                  <a:srgbClr val="FFFFFF"/>
                </a:solidFill>
              </a:rPr>
              <a:t>модулни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реактори</a:t>
            </a:r>
            <a:r>
              <a:rPr lang="ru-RU" sz="2000" dirty="0">
                <a:solidFill>
                  <a:srgbClr val="FFFFFF"/>
                </a:solidFill>
              </a:rPr>
              <a:t>, </a:t>
            </a:r>
            <a:r>
              <a:rPr lang="ru-RU" sz="2000" dirty="0" err="1">
                <a:solidFill>
                  <a:srgbClr val="FFFFFF"/>
                </a:solidFill>
              </a:rPr>
              <a:t>базирани</a:t>
            </a:r>
            <a:r>
              <a:rPr lang="ru-RU" sz="2000" dirty="0">
                <a:solidFill>
                  <a:srgbClr val="FFFFFF"/>
                </a:solidFill>
              </a:rPr>
              <a:t> на </a:t>
            </a:r>
            <a:r>
              <a:rPr lang="ru-RU" sz="2000" dirty="0" err="1">
                <a:solidFill>
                  <a:srgbClr val="FFFFFF"/>
                </a:solidFill>
              </a:rPr>
              <a:t>течен</a:t>
            </a:r>
            <a:r>
              <a:rPr lang="ru-RU" sz="2000" dirty="0">
                <a:solidFill>
                  <a:srgbClr val="FFFFFF"/>
                </a:solidFill>
              </a:rPr>
              <a:t> </a:t>
            </a:r>
            <a:r>
              <a:rPr lang="ru-RU" sz="2000" dirty="0" err="1">
                <a:solidFill>
                  <a:srgbClr val="FFFFFF"/>
                </a:solidFill>
              </a:rPr>
              <a:t>калай</a:t>
            </a:r>
            <a:r>
              <a:rPr lang="en-US" sz="2000" dirty="0">
                <a:solidFill>
                  <a:srgbClr val="FFFFFF"/>
                </a:solidFill>
              </a:rPr>
              <a:t>)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96496" y="4779313"/>
            <a:ext cx="8392229" cy="774186"/>
          </a:xfrm>
        </p:spPr>
        <p:txBody>
          <a:bodyPr anchor="t">
            <a:normAutofit/>
          </a:bodyPr>
          <a:lstStyle/>
          <a:p>
            <a:pPr algn="ctr"/>
            <a:r>
              <a:rPr lang="bg-BG" sz="1600" dirty="0">
                <a:solidFill>
                  <a:srgbClr val="FFFFFF"/>
                </a:solidFill>
              </a:rPr>
              <a:t>Пламен Петков</a:t>
            </a:r>
            <a:endParaRPr lang="en-US" sz="1600" dirty="0">
              <a:solidFill>
                <a:srgbClr val="FFFFFF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1D3BD2B-9E83-2F6D-7970-3B8F2D764D5A}"/>
              </a:ext>
            </a:extLst>
          </p:cNvPr>
          <p:cNvSpPr txBox="1"/>
          <p:nvPr/>
        </p:nvSpPr>
        <p:spPr>
          <a:xfrm>
            <a:off x="3680749" y="6434232"/>
            <a:ext cx="85079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April 16, Grand Hotel "Sofia", Sofia, 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965138-0BB6-2679-850C-86A3DD2FC2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1517" y="4149526"/>
            <a:ext cx="1716455" cy="14885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E92529-9E86-7161-7A9B-CF4FF493B5AF}"/>
              </a:ext>
            </a:extLst>
          </p:cNvPr>
          <p:cNvSpPr txBox="1"/>
          <p:nvPr/>
        </p:nvSpPr>
        <p:spPr>
          <a:xfrm>
            <a:off x="3875294" y="5092809"/>
            <a:ext cx="7009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Faculty of physics, Sofia University “St. </a:t>
            </a:r>
            <a:r>
              <a:rPr lang="en-US" sz="2400" dirty="0" err="1">
                <a:solidFill>
                  <a:schemeClr val="bg1"/>
                </a:solidFill>
              </a:rPr>
              <a:t>Kliment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Ohridski</a:t>
            </a:r>
            <a:r>
              <a:rPr lang="en-US" sz="2400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1026" name="Picture 2" descr="SU-logo – Национален университетски център за творчество и ...">
            <a:extLst>
              <a:ext uri="{FF2B5EF4-FFF2-40B4-BE49-F238E27FC236}">
                <a16:creationId xmlns:a16="http://schemas.microsoft.com/office/drawing/2014/main" id="{6FA471D6-4221-9286-C37E-05868EB47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757" y="515170"/>
            <a:ext cx="1577753" cy="2488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17"/>
    </mc:Choice>
    <mc:Fallback xmlns="">
      <p:transition spd="slow" advTm="1881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903" y="209809"/>
            <a:ext cx="10122632" cy="652054"/>
          </a:xfrm>
        </p:spPr>
        <p:txBody>
          <a:bodyPr/>
          <a:lstStyle/>
          <a:p>
            <a:r>
              <a:rPr lang="en-US" dirty="0"/>
              <a:t>Tin-oxygen interaction</a:t>
            </a:r>
            <a:endParaRPr lang="bg-BG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36" y="1817914"/>
            <a:ext cx="5848935" cy="381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eft Brace 6">
            <a:extLst>
              <a:ext uri="{FF2B5EF4-FFF2-40B4-BE49-F238E27FC236}">
                <a16:creationId xmlns:a16="http://schemas.microsoft.com/office/drawing/2014/main" id="{08AD14A0-4436-1CEB-2755-5E68FA8E84A1}"/>
              </a:ext>
            </a:extLst>
          </p:cNvPr>
          <p:cNvSpPr/>
          <p:nvPr/>
        </p:nvSpPr>
        <p:spPr>
          <a:xfrm rot="16200000">
            <a:off x="7745509" y="4483981"/>
            <a:ext cx="646506" cy="2781847"/>
          </a:xfrm>
          <a:prstGeom prst="lef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EB008-66A8-98F0-E944-9452016F5A61}"/>
              </a:ext>
            </a:extLst>
          </p:cNvPr>
          <p:cNvSpPr txBox="1"/>
          <p:nvPr/>
        </p:nvSpPr>
        <p:spPr>
          <a:xfrm>
            <a:off x="6677838" y="6379014"/>
            <a:ext cx="4380116" cy="400110"/>
          </a:xfrm>
          <a:prstGeom prst="rect">
            <a:avLst/>
          </a:prstGeom>
          <a:noFill/>
          <a:ln w="31750">
            <a:solidFill>
              <a:srgbClr val="132BDC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coexist liquid tin “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” and solid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SnO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2EFEB3-E031-CF21-77DF-5EE06645D2A0}"/>
              </a:ext>
            </a:extLst>
          </p:cNvPr>
          <p:cNvSpPr txBox="1"/>
          <p:nvPr/>
        </p:nvSpPr>
        <p:spPr>
          <a:xfrm>
            <a:off x="3815571" y="1431012"/>
            <a:ext cx="2178502" cy="147732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Above 543,4 K and higher concentration of O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the oxide </a:t>
            </a:r>
            <a:r>
              <a:rPr lang="en-US" sz="1800" dirty="0" err="1">
                <a:latin typeface="Calibri" panose="020F0502020204030204" pitchFamily="34" charset="0"/>
                <a:cs typeface="Calibri" panose="020F0502020204030204" pitchFamily="34" charset="0"/>
              </a:rPr>
              <a:t>SnO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undergoes transition to Sn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en-US" sz="18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4518FD-E490-284E-14AC-284CBEFB7AE1}"/>
              </a:ext>
            </a:extLst>
          </p:cNvPr>
          <p:cNvSpPr txBox="1"/>
          <p:nvPr/>
        </p:nvSpPr>
        <p:spPr>
          <a:xfrm>
            <a:off x="6823962" y="2630820"/>
            <a:ext cx="39814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SnO</a:t>
            </a:r>
            <a:r>
              <a:rPr lang="en-US" sz="1800" b="1" baseline="-25000" dirty="0"/>
              <a:t>2</a:t>
            </a:r>
            <a:r>
              <a:rPr lang="en-US" sz="1800" b="1" dirty="0"/>
              <a:t> forms at high temperatures and high concentrations of O</a:t>
            </a:r>
            <a:r>
              <a:rPr lang="en-US" sz="1800" b="1" baseline="-25000" dirty="0"/>
              <a:t>2</a:t>
            </a:r>
            <a:r>
              <a:rPr lang="en-US" sz="1800" b="1" dirty="0"/>
              <a:t> </a:t>
            </a: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2FB55DAE-412D-7C84-DEFF-E320C7068CB0}"/>
              </a:ext>
            </a:extLst>
          </p:cNvPr>
          <p:cNvSpPr/>
          <p:nvPr/>
        </p:nvSpPr>
        <p:spPr>
          <a:xfrm>
            <a:off x="5623260" y="4161539"/>
            <a:ext cx="427823" cy="479583"/>
          </a:xfrm>
          <a:prstGeom prst="lef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4713B2-A732-865F-3B62-DDDFB1961281}"/>
              </a:ext>
            </a:extLst>
          </p:cNvPr>
          <p:cNvSpPr txBox="1"/>
          <p:nvPr/>
        </p:nvSpPr>
        <p:spPr>
          <a:xfrm>
            <a:off x="3650254" y="3235976"/>
            <a:ext cx="1582518" cy="1323439"/>
          </a:xfrm>
          <a:prstGeom prst="rect">
            <a:avLst/>
          </a:prstGeom>
          <a:noFill/>
          <a:ln w="31750">
            <a:solidFill>
              <a:srgbClr val="4A5EE6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coexist liquid tin “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” and solid 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SnO</a:t>
            </a:r>
            <a:endParaRPr lang="en-US" sz="2000" dirty="0"/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1333DEE4-548C-B78C-76BD-1D143A5C7C8D}"/>
              </a:ext>
            </a:extLst>
          </p:cNvPr>
          <p:cNvSpPr/>
          <p:nvPr/>
        </p:nvSpPr>
        <p:spPr>
          <a:xfrm>
            <a:off x="5625940" y="3677611"/>
            <a:ext cx="419530" cy="479583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8CD360-897E-D0FC-4705-E261DF59263B}"/>
              </a:ext>
            </a:extLst>
          </p:cNvPr>
          <p:cNvSpPr txBox="1"/>
          <p:nvPr/>
        </p:nvSpPr>
        <p:spPr>
          <a:xfrm>
            <a:off x="62500" y="4489175"/>
            <a:ext cx="661359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Five steps of oxidation: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Sn atoms reduction at the surface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Electron diffusion upwards the surface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</a:t>
            </a:r>
            <a:r>
              <a:rPr lang="en-US" sz="2000" baseline="-25000" dirty="0"/>
              <a:t>2</a:t>
            </a:r>
            <a:r>
              <a:rPr lang="en-US" sz="2000" dirty="0"/>
              <a:t> gas molecules adsorption at the surface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SnO</a:t>
            </a:r>
            <a:r>
              <a:rPr lang="en-US" sz="2000" dirty="0"/>
              <a:t> solid phase formation at the interface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Initially only </a:t>
            </a:r>
            <a:r>
              <a:rPr lang="en-US" sz="2000" dirty="0" err="1"/>
              <a:t>SnO</a:t>
            </a:r>
            <a:r>
              <a:rPr lang="en-US" sz="2000" dirty="0"/>
              <a:t> solid phase is formed at the surface</a:t>
            </a:r>
            <a:endParaRPr lang="bg-BG" sz="2000" dirty="0"/>
          </a:p>
        </p:txBody>
      </p:sp>
      <p:cxnSp>
        <p:nvCxnSpPr>
          <p:cNvPr id="8" name="Elbow Connector 7"/>
          <p:cNvCxnSpPr>
            <a:endCxn id="18" idx="1"/>
          </p:cNvCxnSpPr>
          <p:nvPr/>
        </p:nvCxnSpPr>
        <p:spPr>
          <a:xfrm rot="16200000" flipH="1">
            <a:off x="5019834" y="3311297"/>
            <a:ext cx="953812" cy="258400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453484" y="1425988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Ref. J. </a:t>
            </a:r>
            <a:r>
              <a:rPr lang="en-US" dirty="0" err="1"/>
              <a:t>Leitner</a:t>
            </a:r>
            <a:r>
              <a:rPr lang="en-US" dirty="0"/>
              <a:t> (2019)</a:t>
            </a:r>
            <a:endParaRPr lang="bg-BG" dirty="0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5232772" y="4381500"/>
            <a:ext cx="253628" cy="12700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>
            <a:extLst>
              <a:ext uri="{FF2B5EF4-FFF2-40B4-BE49-F238E27FC236}">
                <a16:creationId xmlns:a16="http://schemas.microsoft.com/office/drawing/2014/main" id="{06DA334B-A7F0-A497-2F41-3B9237ACC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69" y="956838"/>
            <a:ext cx="2887972" cy="2685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2B83FFFC-18D5-A6D6-8730-0EC168C855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2" y="1158724"/>
            <a:ext cx="2809906" cy="545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910A997D-303E-3865-B526-D4AD101A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442" y="1820397"/>
            <a:ext cx="597370" cy="32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F583D517-55B0-74E6-7028-AD8C1B391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79" y="1776839"/>
            <a:ext cx="527264" cy="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7">
            <a:extLst>
              <a:ext uri="{FF2B5EF4-FFF2-40B4-BE49-F238E27FC236}">
                <a16:creationId xmlns:a16="http://schemas.microsoft.com/office/drawing/2014/main" id="{9E3E9821-7F40-B6D6-5AA7-178DD4331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9" y="2678727"/>
            <a:ext cx="2497272" cy="392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7CF019-39E4-EBF5-C68F-3F7FB5BE84E7}"/>
              </a:ext>
            </a:extLst>
          </p:cNvPr>
          <p:cNvSpPr txBox="1"/>
          <p:nvPr/>
        </p:nvSpPr>
        <p:spPr>
          <a:xfrm>
            <a:off x="383846" y="3876611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Lyutov</a:t>
            </a:r>
            <a:r>
              <a:rPr lang="en-US" dirty="0"/>
              <a:t> et al., 2023</a:t>
            </a:r>
          </a:p>
        </p:txBody>
      </p:sp>
    </p:spTree>
    <p:extLst>
      <p:ext uri="{BB962C8B-B14F-4D97-AF65-F5344CB8AC3E}">
        <p14:creationId xmlns:p14="http://schemas.microsoft.com/office/powerpoint/2010/main" val="4208206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01" y="87206"/>
            <a:ext cx="10122632" cy="979331"/>
          </a:xfrm>
        </p:spPr>
        <p:txBody>
          <a:bodyPr/>
          <a:lstStyle/>
          <a:p>
            <a:r>
              <a:rPr lang="en-US" sz="3200" dirty="0"/>
              <a:t> Experimental setup  and procedure 2023</a:t>
            </a:r>
            <a:endParaRPr lang="bg-BG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205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4929" y="237626"/>
            <a:ext cx="2397003" cy="1655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09253" y="6030693"/>
            <a:ext cx="1826141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supporting table</a:t>
            </a:r>
            <a:endParaRPr lang="bg-BG" dirty="0"/>
          </a:p>
        </p:txBody>
      </p:sp>
      <p:sp>
        <p:nvSpPr>
          <p:cNvPr id="8" name="TextBox 7"/>
          <p:cNvSpPr txBox="1"/>
          <p:nvPr/>
        </p:nvSpPr>
        <p:spPr>
          <a:xfrm>
            <a:off x="232756" y="5353068"/>
            <a:ext cx="1441420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Z-axis stage</a:t>
            </a:r>
            <a:endParaRPr lang="bg-BG" dirty="0"/>
          </a:p>
        </p:txBody>
      </p:sp>
      <p:sp>
        <p:nvSpPr>
          <p:cNvPr id="9" name="TextBox 8"/>
          <p:cNvSpPr txBox="1"/>
          <p:nvPr/>
        </p:nvSpPr>
        <p:spPr>
          <a:xfrm>
            <a:off x="402109" y="4622881"/>
            <a:ext cx="838691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heater</a:t>
            </a:r>
            <a:endParaRPr lang="bg-BG" dirty="0"/>
          </a:p>
        </p:txBody>
      </p:sp>
      <p:sp>
        <p:nvSpPr>
          <p:cNvPr id="10" name="TextBox 9"/>
          <p:cNvSpPr txBox="1"/>
          <p:nvPr/>
        </p:nvSpPr>
        <p:spPr>
          <a:xfrm>
            <a:off x="210914" y="4194379"/>
            <a:ext cx="1390124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heating bed</a:t>
            </a:r>
            <a:endParaRPr lang="bg-BG" dirty="0"/>
          </a:p>
        </p:txBody>
      </p:sp>
      <p:sp>
        <p:nvSpPr>
          <p:cNvPr id="11" name="TextBox 10"/>
          <p:cNvSpPr txBox="1"/>
          <p:nvPr/>
        </p:nvSpPr>
        <p:spPr>
          <a:xfrm>
            <a:off x="244293" y="3694567"/>
            <a:ext cx="1685077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/>
              <a:t>Wilhelmy</a:t>
            </a:r>
            <a:r>
              <a:rPr lang="en-US" dirty="0"/>
              <a:t> plate</a:t>
            </a:r>
            <a:endParaRPr lang="bg-BG" dirty="0"/>
          </a:p>
        </p:txBody>
      </p:sp>
      <p:sp>
        <p:nvSpPr>
          <p:cNvPr id="12" name="TextBox 11"/>
          <p:cNvSpPr txBox="1"/>
          <p:nvPr/>
        </p:nvSpPr>
        <p:spPr>
          <a:xfrm>
            <a:off x="212111" y="2650649"/>
            <a:ext cx="1685077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non-expanding string</a:t>
            </a:r>
            <a:endParaRPr lang="bg-BG" dirty="0"/>
          </a:p>
        </p:txBody>
      </p:sp>
      <p:sp>
        <p:nvSpPr>
          <p:cNvPr id="13" name="TextBox 12"/>
          <p:cNvSpPr txBox="1"/>
          <p:nvPr/>
        </p:nvSpPr>
        <p:spPr>
          <a:xfrm>
            <a:off x="95871" y="2245720"/>
            <a:ext cx="1890261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supporting stand</a:t>
            </a:r>
            <a:endParaRPr lang="bg-BG" dirty="0"/>
          </a:p>
        </p:txBody>
      </p:sp>
      <p:sp>
        <p:nvSpPr>
          <p:cNvPr id="14" name="TextBox 13"/>
          <p:cNvSpPr txBox="1"/>
          <p:nvPr/>
        </p:nvSpPr>
        <p:spPr>
          <a:xfrm>
            <a:off x="1215791" y="1648658"/>
            <a:ext cx="1608133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stepper motor</a:t>
            </a:r>
            <a:endParaRPr lang="bg-BG" dirty="0"/>
          </a:p>
        </p:txBody>
      </p:sp>
      <p:sp>
        <p:nvSpPr>
          <p:cNvPr id="15" name="TextBox 14"/>
          <p:cNvSpPr txBox="1"/>
          <p:nvPr/>
        </p:nvSpPr>
        <p:spPr>
          <a:xfrm>
            <a:off x="3316044" y="1460342"/>
            <a:ext cx="78739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pulley</a:t>
            </a:r>
            <a:endParaRPr lang="bg-BG" dirty="0"/>
          </a:p>
        </p:txBody>
      </p:sp>
      <p:sp>
        <p:nvSpPr>
          <p:cNvPr id="16" name="TextBox 15"/>
          <p:cNvSpPr txBox="1"/>
          <p:nvPr/>
        </p:nvSpPr>
        <p:spPr>
          <a:xfrm>
            <a:off x="5186878" y="1969900"/>
            <a:ext cx="723275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scale</a:t>
            </a:r>
            <a:endParaRPr lang="bg-BG" dirty="0"/>
          </a:p>
        </p:txBody>
      </p:sp>
      <p:sp>
        <p:nvSpPr>
          <p:cNvPr id="17" name="TextBox 16"/>
          <p:cNvSpPr txBox="1"/>
          <p:nvPr/>
        </p:nvSpPr>
        <p:spPr>
          <a:xfrm>
            <a:off x="6039998" y="2094349"/>
            <a:ext cx="2608406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data acquisition module</a:t>
            </a:r>
            <a:endParaRPr lang="bg-BG" dirty="0"/>
          </a:p>
        </p:txBody>
      </p:sp>
      <p:sp>
        <p:nvSpPr>
          <p:cNvPr id="20" name="TextBox 19"/>
          <p:cNvSpPr txBox="1"/>
          <p:nvPr/>
        </p:nvSpPr>
        <p:spPr>
          <a:xfrm>
            <a:off x="4147571" y="1427393"/>
            <a:ext cx="2339102" cy="369332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non-expanding string</a:t>
            </a:r>
            <a:endParaRPr lang="bg-BG" dirty="0"/>
          </a:p>
        </p:txBody>
      </p:sp>
      <p:sp>
        <p:nvSpPr>
          <p:cNvPr id="18" name="TextBox 17"/>
          <p:cNvSpPr txBox="1"/>
          <p:nvPr/>
        </p:nvSpPr>
        <p:spPr>
          <a:xfrm>
            <a:off x="4103439" y="5798714"/>
            <a:ext cx="1470819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Module for temperature control</a:t>
            </a:r>
            <a:endParaRPr lang="bg-BG" dirty="0"/>
          </a:p>
        </p:txBody>
      </p:sp>
      <p:sp>
        <p:nvSpPr>
          <p:cNvPr id="19" name="TextBox 18"/>
          <p:cNvSpPr txBox="1"/>
          <p:nvPr/>
        </p:nvSpPr>
        <p:spPr>
          <a:xfrm>
            <a:off x="6039998" y="5932092"/>
            <a:ext cx="1473200" cy="64633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PC for data acquisition</a:t>
            </a:r>
            <a:endParaRPr lang="bg-BG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46" y="2549364"/>
            <a:ext cx="5216281" cy="2958376"/>
          </a:xfrm>
          <a:prstGeom prst="rect">
            <a:avLst/>
          </a:prstGeom>
        </p:spPr>
      </p:pic>
      <p:cxnSp>
        <p:nvCxnSpPr>
          <p:cNvPr id="21" name="Straight Arrow Connector 20"/>
          <p:cNvCxnSpPr>
            <a:stCxn id="7" idx="0"/>
          </p:cNvCxnSpPr>
          <p:nvPr/>
        </p:nvCxnSpPr>
        <p:spPr>
          <a:xfrm flipV="1">
            <a:off x="1622324" y="5227947"/>
            <a:ext cx="703262" cy="80274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8" idx="3"/>
          </p:cNvCxnSpPr>
          <p:nvPr/>
        </p:nvCxnSpPr>
        <p:spPr>
          <a:xfrm flipV="1">
            <a:off x="1674176" y="4963688"/>
            <a:ext cx="532914" cy="57404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3"/>
          </p:cNvCxnSpPr>
          <p:nvPr/>
        </p:nvCxnSpPr>
        <p:spPr>
          <a:xfrm>
            <a:off x="1240800" y="4807547"/>
            <a:ext cx="1583124" cy="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cxnSpLocks/>
            <a:stCxn id="10" idx="3"/>
          </p:cNvCxnSpPr>
          <p:nvPr/>
        </p:nvCxnSpPr>
        <p:spPr>
          <a:xfrm>
            <a:off x="1601038" y="4379045"/>
            <a:ext cx="1313366" cy="290068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9" name="Straight Arrow Connector 2048"/>
          <p:cNvCxnSpPr>
            <a:cxnSpLocks/>
            <a:stCxn id="11" idx="3"/>
          </p:cNvCxnSpPr>
          <p:nvPr/>
        </p:nvCxnSpPr>
        <p:spPr>
          <a:xfrm>
            <a:off x="1929370" y="3879233"/>
            <a:ext cx="985034" cy="65719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3" name="Straight Arrow Connector 2052"/>
          <p:cNvCxnSpPr>
            <a:cxnSpLocks/>
            <a:stCxn id="12" idx="3"/>
          </p:cNvCxnSpPr>
          <p:nvPr/>
        </p:nvCxnSpPr>
        <p:spPr>
          <a:xfrm>
            <a:off x="1897188" y="3112314"/>
            <a:ext cx="1063819" cy="595533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6" name="Straight Arrow Connector 2055"/>
          <p:cNvCxnSpPr>
            <a:stCxn id="13" idx="3"/>
          </p:cNvCxnSpPr>
          <p:nvPr/>
        </p:nvCxnSpPr>
        <p:spPr>
          <a:xfrm>
            <a:off x="1986132" y="2430386"/>
            <a:ext cx="468093" cy="97219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8" name="Straight Arrow Connector 2057"/>
          <p:cNvCxnSpPr>
            <a:stCxn id="14" idx="2"/>
          </p:cNvCxnSpPr>
          <p:nvPr/>
        </p:nvCxnSpPr>
        <p:spPr>
          <a:xfrm>
            <a:off x="2019858" y="2017990"/>
            <a:ext cx="804066" cy="853216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0" name="Straight Arrow Connector 2059"/>
          <p:cNvCxnSpPr/>
          <p:nvPr/>
        </p:nvCxnSpPr>
        <p:spPr>
          <a:xfrm flipH="1">
            <a:off x="3709742" y="1833324"/>
            <a:ext cx="165654" cy="875240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Straight Arrow Connector 2061"/>
          <p:cNvCxnSpPr/>
          <p:nvPr/>
        </p:nvCxnSpPr>
        <p:spPr>
          <a:xfrm flipH="1">
            <a:off x="4185992" y="1833324"/>
            <a:ext cx="923925" cy="1795318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Straight Arrow Connector 2063"/>
          <p:cNvCxnSpPr>
            <a:stCxn id="16" idx="2"/>
          </p:cNvCxnSpPr>
          <p:nvPr/>
        </p:nvCxnSpPr>
        <p:spPr>
          <a:xfrm flipH="1">
            <a:off x="4192884" y="2339232"/>
            <a:ext cx="1355632" cy="1820784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Arrow Connector 2065"/>
          <p:cNvCxnSpPr>
            <a:stCxn id="17" idx="1"/>
          </p:cNvCxnSpPr>
          <p:nvPr/>
        </p:nvCxnSpPr>
        <p:spPr>
          <a:xfrm flipH="1">
            <a:off x="4630174" y="2279015"/>
            <a:ext cx="1409824" cy="2110331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Arrow Connector 2067"/>
          <p:cNvCxnSpPr>
            <a:cxnSpLocks/>
            <a:stCxn id="19" idx="0"/>
          </p:cNvCxnSpPr>
          <p:nvPr/>
        </p:nvCxnSpPr>
        <p:spPr>
          <a:xfrm flipV="1">
            <a:off x="6776598" y="4308253"/>
            <a:ext cx="117213" cy="162383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Arrow Connector 2069"/>
          <p:cNvCxnSpPr>
            <a:cxnSpLocks/>
            <a:stCxn id="18" idx="0"/>
          </p:cNvCxnSpPr>
          <p:nvPr/>
        </p:nvCxnSpPr>
        <p:spPr>
          <a:xfrm flipV="1">
            <a:off x="4838849" y="5141985"/>
            <a:ext cx="941452" cy="656729"/>
          </a:xfrm>
          <a:prstGeom prst="straightConnector1">
            <a:avLst/>
          </a:prstGeom>
          <a:ln w="254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D6110307-B375-E5C6-AC9C-E21DE7AE3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338" y="3268771"/>
            <a:ext cx="4744363" cy="254302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0863271-CA54-2005-CFC3-04F01ACE1D89}"/>
              </a:ext>
            </a:extLst>
          </p:cNvPr>
          <p:cNvSpPr txBox="1"/>
          <p:nvPr/>
        </p:nvSpPr>
        <p:spPr>
          <a:xfrm>
            <a:off x="8068741" y="6070591"/>
            <a:ext cx="2734058" cy="3693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Experimental procedure</a:t>
            </a:r>
            <a:endParaRPr lang="bg-BG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E2F2D-9A76-2706-972D-80AAB4FE977A}"/>
              </a:ext>
            </a:extLst>
          </p:cNvPr>
          <p:cNvSpPr txBox="1"/>
          <p:nvPr/>
        </p:nvSpPr>
        <p:spPr>
          <a:xfrm>
            <a:off x="9683087" y="2094349"/>
            <a:ext cx="1925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Luytov</a:t>
            </a:r>
            <a:r>
              <a:rPr lang="en-US" dirty="0"/>
              <a:t> et al., 2023</a:t>
            </a:r>
          </a:p>
        </p:txBody>
      </p:sp>
    </p:spTree>
    <p:extLst>
      <p:ext uri="{BB962C8B-B14F-4D97-AF65-F5344CB8AC3E}">
        <p14:creationId xmlns:p14="http://schemas.microsoft.com/office/powerpoint/2010/main" val="7853225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168" y="450981"/>
            <a:ext cx="10122632" cy="652054"/>
          </a:xfrm>
        </p:spPr>
        <p:txBody>
          <a:bodyPr/>
          <a:lstStyle/>
          <a:p>
            <a:r>
              <a:rPr lang="en-US" dirty="0"/>
              <a:t>Investigation of solid materials stability</a:t>
            </a:r>
            <a:endParaRPr lang="bg-BG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85640" y="1213444"/>
            <a:ext cx="6724316" cy="1073889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Two series of measurement (5h) and (8h) at 573 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Copper plate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000" dirty="0"/>
              <a:t> severe dissolution</a:t>
            </a:r>
            <a:endParaRPr lang="bg-BG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05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88" y="2672851"/>
            <a:ext cx="3397655" cy="19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887" y="4938591"/>
            <a:ext cx="3397655" cy="1830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30" y="2672851"/>
            <a:ext cx="3498978" cy="1917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573" y="4871906"/>
            <a:ext cx="3498978" cy="189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65759" y="5688939"/>
                <a:ext cx="1933030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𝑆𝑡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ln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759" y="5688939"/>
                <a:ext cx="1933030" cy="62235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76890" y="4936802"/>
            <a:ext cx="2478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Solution rate constant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435863" y="2260822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copper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1082" y="4579653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nickel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61808" y="230351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3987" y="4546311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spring steel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2275" y="2520686"/>
            <a:ext cx="298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Density of the melt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90520" y="2977255"/>
                <a:ext cx="25851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𝑚𝑒𝑙𝑡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𝑆𝑛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𝑠𝑜𝑙</m:t>
                          </m:r>
                        </m:sub>
                      </m:sSub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𝑠𝑜𝑙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520" y="2977255"/>
                <a:ext cx="2585131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1651" r="-236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923051" y="1383286"/>
                <a:ext cx="474711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𝐾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𝐶𝑢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=0.0085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𝑚𝑚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dirty="0"/>
                  <a:t> at 573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Stable materials: nickel, iron, spring steel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3051" y="1383286"/>
                <a:ext cx="4747116" cy="646331"/>
              </a:xfrm>
              <a:prstGeom prst="rect">
                <a:avLst/>
              </a:prstGeom>
              <a:blipFill rotWithShape="0">
                <a:blip r:embed="rId8"/>
                <a:stretch>
                  <a:fillRect l="-900" t="-5660" b="-14151"/>
                </a:stretch>
              </a:blipFill>
            </p:spPr>
            <p:txBody>
              <a:bodyPr/>
              <a:lstStyle/>
              <a:p>
                <a:r>
                  <a:rPr lang="bg-B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/>
          <p:cNvSpPr/>
          <p:nvPr/>
        </p:nvSpPr>
        <p:spPr>
          <a:xfrm>
            <a:off x="168977" y="3579940"/>
            <a:ext cx="1544012" cy="369332"/>
          </a:xfrm>
          <a:prstGeom prst="rect">
            <a:avLst/>
          </a:prstGeom>
          <a:ln>
            <a:solidFill>
              <a:srgbClr val="132BDC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density of tin </a:t>
            </a:r>
            <a:endParaRPr lang="bg-BG" dirty="0"/>
          </a:p>
        </p:txBody>
      </p:sp>
      <p:sp>
        <p:nvSpPr>
          <p:cNvPr id="17" name="Rectangle 16"/>
          <p:cNvSpPr/>
          <p:nvPr/>
        </p:nvSpPr>
        <p:spPr>
          <a:xfrm>
            <a:off x="36974" y="4437195"/>
            <a:ext cx="3211135" cy="369332"/>
          </a:xfrm>
          <a:prstGeom prst="rect">
            <a:avLst/>
          </a:prstGeom>
          <a:ln>
            <a:solidFill>
              <a:srgbClr val="132BDC"/>
            </a:solidFill>
          </a:ln>
        </p:spPr>
        <p:txBody>
          <a:bodyPr wrap="none">
            <a:spAutoFit/>
          </a:bodyPr>
          <a:lstStyle/>
          <a:p>
            <a:r>
              <a:rPr lang="en-US" dirty="0"/>
              <a:t>density of dissolved material </a:t>
            </a:r>
            <a:endParaRPr lang="bg-BG" dirty="0"/>
          </a:p>
        </p:txBody>
      </p:sp>
      <p:cxnSp>
        <p:nvCxnSpPr>
          <p:cNvPr id="19" name="Straight Arrow Connector 18"/>
          <p:cNvCxnSpPr>
            <a:endCxn id="16" idx="0"/>
          </p:cNvCxnSpPr>
          <p:nvPr/>
        </p:nvCxnSpPr>
        <p:spPr>
          <a:xfrm flipH="1">
            <a:off x="940983" y="3272823"/>
            <a:ext cx="369557" cy="307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7" idx="0"/>
          </p:cNvCxnSpPr>
          <p:nvPr/>
        </p:nvCxnSpPr>
        <p:spPr>
          <a:xfrm flipH="1">
            <a:off x="1642542" y="3254254"/>
            <a:ext cx="654279" cy="11829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296821" y="3639912"/>
            <a:ext cx="1685872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fractional concentrations</a:t>
            </a:r>
            <a:endParaRPr lang="bg-BG" dirty="0"/>
          </a:p>
        </p:txBody>
      </p:sp>
      <p:cxnSp>
        <p:nvCxnSpPr>
          <p:cNvPr id="25" name="Straight Arrow Connector 24"/>
          <p:cNvCxnSpPr>
            <a:stCxn id="13" idx="2"/>
            <a:endCxn id="22" idx="0"/>
          </p:cNvCxnSpPr>
          <p:nvPr/>
        </p:nvCxnSpPr>
        <p:spPr>
          <a:xfrm>
            <a:off x="1683086" y="3254254"/>
            <a:ext cx="1456671" cy="3856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910050" y="3291988"/>
            <a:ext cx="471051" cy="33946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Box 2053"/>
          <p:cNvSpPr txBox="1"/>
          <p:nvPr/>
        </p:nvSpPr>
        <p:spPr>
          <a:xfrm>
            <a:off x="742833" y="5234241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volume</a:t>
            </a:r>
            <a:endParaRPr lang="bg-BG" dirty="0"/>
          </a:p>
        </p:txBody>
      </p:sp>
      <p:sp>
        <p:nvSpPr>
          <p:cNvPr id="2055" name="TextBox 2054"/>
          <p:cNvSpPr txBox="1"/>
          <p:nvPr/>
        </p:nvSpPr>
        <p:spPr>
          <a:xfrm>
            <a:off x="96502" y="639346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area</a:t>
            </a:r>
            <a:endParaRPr lang="bg-BG" dirty="0"/>
          </a:p>
        </p:txBody>
      </p:sp>
      <p:sp>
        <p:nvSpPr>
          <p:cNvPr id="2056" name="TextBox 2055"/>
          <p:cNvSpPr txBox="1"/>
          <p:nvPr/>
        </p:nvSpPr>
        <p:spPr>
          <a:xfrm>
            <a:off x="1199221" y="639665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  <a:endParaRPr lang="bg-BG" dirty="0"/>
          </a:p>
        </p:txBody>
      </p:sp>
      <p:sp>
        <p:nvSpPr>
          <p:cNvPr id="2057" name="TextBox 2056"/>
          <p:cNvSpPr txBox="1"/>
          <p:nvPr/>
        </p:nvSpPr>
        <p:spPr>
          <a:xfrm>
            <a:off x="2390440" y="5208705"/>
            <a:ext cx="19548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concentration of saturated melt</a:t>
            </a:r>
            <a:endParaRPr lang="bg-BG" dirty="0"/>
          </a:p>
        </p:txBody>
      </p:sp>
      <p:sp>
        <p:nvSpPr>
          <p:cNvPr id="2058" name="TextBox 2057"/>
          <p:cNvSpPr txBox="1"/>
          <p:nvPr/>
        </p:nvSpPr>
        <p:spPr>
          <a:xfrm>
            <a:off x="2669881" y="616441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</a:t>
            </a:r>
            <a:endParaRPr lang="bg-BG" dirty="0"/>
          </a:p>
        </p:txBody>
      </p:sp>
      <p:cxnSp>
        <p:nvCxnSpPr>
          <p:cNvPr id="2060" name="Straight Arrow Connector 2059"/>
          <p:cNvCxnSpPr/>
          <p:nvPr/>
        </p:nvCxnSpPr>
        <p:spPr>
          <a:xfrm flipV="1">
            <a:off x="1004462" y="5531871"/>
            <a:ext cx="27968" cy="177061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2" name="Straight Arrow Connector 2061"/>
          <p:cNvCxnSpPr/>
          <p:nvPr/>
        </p:nvCxnSpPr>
        <p:spPr>
          <a:xfrm flipV="1">
            <a:off x="504456" y="5234241"/>
            <a:ext cx="0" cy="704941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4" name="Straight Arrow Connector 2063"/>
          <p:cNvCxnSpPr>
            <a:endCxn id="2055" idx="0"/>
          </p:cNvCxnSpPr>
          <p:nvPr/>
        </p:nvCxnSpPr>
        <p:spPr>
          <a:xfrm flipH="1">
            <a:off x="419668" y="6233242"/>
            <a:ext cx="408461" cy="16022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6" name="Straight Arrow Connector 2065"/>
          <p:cNvCxnSpPr>
            <a:endCxn id="2056" idx="1"/>
          </p:cNvCxnSpPr>
          <p:nvPr/>
        </p:nvCxnSpPr>
        <p:spPr>
          <a:xfrm>
            <a:off x="1030564" y="6241237"/>
            <a:ext cx="168657" cy="34008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8" name="Straight Arrow Connector 2067"/>
          <p:cNvCxnSpPr>
            <a:endCxn id="2057" idx="1"/>
          </p:cNvCxnSpPr>
          <p:nvPr/>
        </p:nvCxnSpPr>
        <p:spPr>
          <a:xfrm flipV="1">
            <a:off x="1890855" y="5531871"/>
            <a:ext cx="499585" cy="238654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0" name="Straight Arrow Connector 2069"/>
          <p:cNvCxnSpPr>
            <a:endCxn id="2058" idx="1"/>
          </p:cNvCxnSpPr>
          <p:nvPr/>
        </p:nvCxnSpPr>
        <p:spPr>
          <a:xfrm>
            <a:off x="2233829" y="6237841"/>
            <a:ext cx="436052" cy="111240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0DDEB12-6387-E152-FF6D-81A14F0B38E9}"/>
              </a:ext>
            </a:extLst>
          </p:cNvPr>
          <p:cNvSpPr txBox="1"/>
          <p:nvPr/>
        </p:nvSpPr>
        <p:spPr>
          <a:xfrm>
            <a:off x="9746884" y="2102667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Lyutov</a:t>
            </a:r>
            <a:r>
              <a:rPr lang="en-US" dirty="0"/>
              <a:t> et al., 2023</a:t>
            </a:r>
          </a:p>
        </p:txBody>
      </p:sp>
    </p:spTree>
    <p:extLst>
      <p:ext uri="{BB962C8B-B14F-4D97-AF65-F5344CB8AC3E}">
        <p14:creationId xmlns:p14="http://schemas.microsoft.com/office/powerpoint/2010/main" val="18130055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4527" y="166255"/>
            <a:ext cx="11383424" cy="1070263"/>
          </a:xfrm>
        </p:spPr>
        <p:txBody>
          <a:bodyPr/>
          <a:lstStyle/>
          <a:p>
            <a:r>
              <a:rPr lang="en-US" sz="2800" dirty="0"/>
              <a:t>Surface tension evolution with time</a:t>
            </a:r>
            <a:endParaRPr lang="bg-BG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2357" y="971326"/>
            <a:ext cx="10891559" cy="95099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Test measurements at temperature 325 C (598 K) (no phase transition at this temperature)</a:t>
            </a:r>
            <a:endParaRPr lang="bg-BG" sz="2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8136" y="4158472"/>
            <a:ext cx="4414540" cy="26298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28" y="1402772"/>
            <a:ext cx="4352694" cy="268796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136" y="1394867"/>
            <a:ext cx="4414540" cy="26160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28" y="4158472"/>
            <a:ext cx="4352694" cy="26252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7CE07C-4562-1784-B99B-8F5B2E4FB870}"/>
              </a:ext>
            </a:extLst>
          </p:cNvPr>
          <p:cNvSpPr txBox="1"/>
          <p:nvPr/>
        </p:nvSpPr>
        <p:spPr>
          <a:xfrm>
            <a:off x="9830789" y="528204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Lyutov</a:t>
            </a:r>
            <a:r>
              <a:rPr lang="en-US" dirty="0"/>
              <a:t> et al.,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B1227-DFB1-AF76-7C92-A1CE74F67F2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209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7D986-937F-691D-971D-6F5D00EF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Enhancing measuring capacity </a:t>
            </a:r>
          </a:p>
        </p:txBody>
      </p:sp>
      <p:pic>
        <p:nvPicPr>
          <p:cNvPr id="5" name="Content Placeholder 4" descr="A document with text and a black text&#10;&#10;AI-generated content may be incorrect.">
            <a:extLst>
              <a:ext uri="{FF2B5EF4-FFF2-40B4-BE49-F238E27FC236}">
                <a16:creationId xmlns:a16="http://schemas.microsoft.com/office/drawing/2014/main" id="{5C2D83F7-9CEC-6355-7D5B-13FC99E06DD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235472" y="0"/>
            <a:ext cx="4848300" cy="6858000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958308-AEFE-2FC8-5429-8EE191C669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3825" y="1828800"/>
            <a:ext cx="6871647" cy="4927662"/>
          </a:xfrm>
        </p:spPr>
        <p:txBody>
          <a:bodyPr>
            <a:normAutofit/>
          </a:bodyPr>
          <a:lstStyle/>
          <a:p>
            <a:r>
              <a:rPr lang="en-US" dirty="0"/>
              <a:t>measurement of the interaction between a solid measuring probe with liquid metal sample in a controlled gas environment and a controlled temperature gradient, by directly measuring the tensile force and synchronously recording the processes with a fast optical camera.</a:t>
            </a:r>
          </a:p>
          <a:p>
            <a:r>
              <a:rPr lang="en-US" dirty="0"/>
              <a:t>determination of the two-phase and three-phase surface tension and contact angles of liquid metal samples and alloys with low melting temperature. </a:t>
            </a:r>
          </a:p>
          <a:p>
            <a:r>
              <a:rPr lang="en-US" dirty="0"/>
              <a:t>study of surface adsorption at temperatures higher than the melting point.</a:t>
            </a:r>
          </a:p>
          <a:p>
            <a:r>
              <a:rPr lang="en-US" dirty="0"/>
              <a:t>determining the coefficient of erosion/corrosion at different temperatures and determining the resistance of structural materials to liquid metals.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42AB99-A1AD-DAFA-DD03-F51B37F4729D}"/>
              </a:ext>
            </a:extLst>
          </p:cNvPr>
          <p:cNvSpPr txBox="1"/>
          <p:nvPr/>
        </p:nvSpPr>
        <p:spPr>
          <a:xfrm>
            <a:off x="3699183" y="6354771"/>
            <a:ext cx="3536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 Patent submission, SUMMIT, 2025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ED7ADF-C3A4-4F33-2211-162CDE26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4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B574E-D25E-DA10-5F83-27FE9515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16" y="6115058"/>
            <a:ext cx="12178584" cy="742169"/>
          </a:xfrm>
        </p:spPr>
        <p:txBody>
          <a:bodyPr>
            <a:noAutofit/>
          </a:bodyPr>
          <a:lstStyle/>
          <a:p>
            <a:r>
              <a:rPr lang="en-US" sz="2400" dirty="0"/>
              <a:t>This work is supported by Sofia University “St. </a:t>
            </a:r>
            <a:r>
              <a:rPr lang="en-US" sz="2400" dirty="0" err="1"/>
              <a:t>Kliment</a:t>
            </a:r>
            <a:r>
              <a:rPr lang="en-US" sz="2400" dirty="0"/>
              <a:t> </a:t>
            </a:r>
            <a:r>
              <a:rPr lang="en-US" sz="2400" dirty="0" err="1"/>
              <a:t>Ohridski</a:t>
            </a:r>
            <a:r>
              <a:rPr lang="en-US" sz="2400" dirty="0"/>
              <a:t>” SUMMIT, №. 70-123-663/16.04.2024 </a:t>
            </a:r>
            <a:endParaRPr lang="en-US" sz="2400" cap="none" dirty="0">
              <a:latin typeface="Tw Cen MT Condensed" panose="020B0606020104020203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3898C5-E56B-2266-B53E-B6EBE413DB5B}"/>
              </a:ext>
            </a:extLst>
          </p:cNvPr>
          <p:cNvSpPr/>
          <p:nvPr/>
        </p:nvSpPr>
        <p:spPr>
          <a:xfrm>
            <a:off x="13416" y="3777020"/>
            <a:ext cx="8250303" cy="2123658"/>
          </a:xfrm>
          <a:prstGeom prst="rect">
            <a:avLst/>
          </a:prstGeom>
          <a:noFill/>
          <a:scene3d>
            <a:camera prst="perspectiveContrastingLeftFacing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Thank you for the attention !!!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DE136A-DAB5-9D41-435B-E2CDDDFAC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01" y="259736"/>
            <a:ext cx="1695450" cy="2438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1C809C-D8E9-E38D-CC03-50E892D9C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8444" y="259737"/>
            <a:ext cx="1869143" cy="2460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725137-36AD-E2F5-CCD0-23E1CD8A9D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572" y="255268"/>
            <a:ext cx="1752954" cy="24134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9B561E2-D8D5-CC69-625F-E9669B69D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4415" y="255267"/>
            <a:ext cx="1690471" cy="24134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D66677-7460-BDEB-F8BC-FFB252527097}"/>
              </a:ext>
            </a:extLst>
          </p:cNvPr>
          <p:cNvSpPr txBox="1"/>
          <p:nvPr/>
        </p:nvSpPr>
        <p:spPr>
          <a:xfrm>
            <a:off x="414505" y="2679891"/>
            <a:ext cx="112808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PLAMEN V. PETKOV</a:t>
            </a:r>
            <a:r>
              <a:rPr lang="bg-BG" dirty="0"/>
              <a:t>       </a:t>
            </a:r>
            <a:r>
              <a:rPr lang="en-US" dirty="0"/>
              <a:t> </a:t>
            </a:r>
            <a:r>
              <a:rPr lang="bg-BG" dirty="0"/>
              <a:t>    </a:t>
            </a:r>
            <a:r>
              <a:rPr lang="en-US" dirty="0"/>
              <a:t>DIMITAR LYUTOV </a:t>
            </a:r>
            <a:r>
              <a:rPr lang="bg-BG" dirty="0"/>
              <a:t>                  </a:t>
            </a:r>
            <a:r>
              <a:rPr lang="en-US" dirty="0"/>
              <a:t>HRISTO ILIEV </a:t>
            </a:r>
            <a:r>
              <a:rPr lang="bg-BG" dirty="0"/>
              <a:t>            </a:t>
            </a:r>
            <a:r>
              <a:rPr lang="en-US" dirty="0"/>
              <a:t>BOYAN TODOROV         NASKO GORUNSKI</a:t>
            </a:r>
          </a:p>
          <a:p>
            <a:r>
              <a:rPr lang="en-US" dirty="0"/>
              <a:t>                                                                              Project Leader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744CC4-68CC-26D2-6B2C-05753355DC02}"/>
              </a:ext>
            </a:extLst>
          </p:cNvPr>
          <p:cNvSpPr txBox="1"/>
          <p:nvPr/>
        </p:nvSpPr>
        <p:spPr>
          <a:xfrm>
            <a:off x="8875538" y="3060405"/>
            <a:ext cx="3141315" cy="327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/>
              <a:t>STUDENTS CONTRIBUTING</a:t>
            </a:r>
            <a:r>
              <a:rPr lang="en-US" dirty="0"/>
              <a:t>:</a:t>
            </a:r>
          </a:p>
          <a:p>
            <a:pPr>
              <a:lnSpc>
                <a:spcPct val="150000"/>
              </a:lnSpc>
            </a:pPr>
            <a:r>
              <a:rPr lang="en-US" dirty="0"/>
              <a:t>NIKOL BORISOVA</a:t>
            </a:r>
          </a:p>
          <a:p>
            <a:pPr>
              <a:lnSpc>
                <a:spcPct val="150000"/>
              </a:lnSpc>
            </a:pPr>
            <a:r>
              <a:rPr lang="en-US" dirty="0"/>
              <a:t>SPASKA NIKOLOVA</a:t>
            </a:r>
          </a:p>
          <a:p>
            <a:pPr>
              <a:lnSpc>
                <a:spcPct val="150000"/>
              </a:lnSpc>
            </a:pPr>
            <a:r>
              <a:rPr lang="en-US" dirty="0"/>
              <a:t>TODOR STEFANOV</a:t>
            </a:r>
          </a:p>
          <a:p>
            <a:pPr>
              <a:lnSpc>
                <a:spcPct val="150000"/>
              </a:lnSpc>
            </a:pPr>
            <a:r>
              <a:rPr lang="en-US" dirty="0"/>
              <a:t>VESELA NESTOROVA</a:t>
            </a:r>
          </a:p>
          <a:p>
            <a:pPr>
              <a:lnSpc>
                <a:spcPct val="150000"/>
              </a:lnSpc>
            </a:pPr>
            <a:r>
              <a:rPr lang="en-US" dirty="0"/>
              <a:t>PETAR TUHCHIEV</a:t>
            </a:r>
          </a:p>
          <a:p>
            <a:pPr>
              <a:lnSpc>
                <a:spcPct val="150000"/>
              </a:lnSpc>
            </a:pPr>
            <a:r>
              <a:rPr lang="en-US" dirty="0"/>
              <a:t>SONIA HAMMCHI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A504F3-1989-9BA9-243D-7E2C80F63EE5}"/>
              </a:ext>
            </a:extLst>
          </p:cNvPr>
          <p:cNvSpPr/>
          <p:nvPr/>
        </p:nvSpPr>
        <p:spPr>
          <a:xfrm>
            <a:off x="414505" y="184245"/>
            <a:ext cx="6723274" cy="3057098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89D26A4-0136-A07A-7CC7-9C892D812D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1522" y="248779"/>
            <a:ext cx="1850236" cy="24603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7BBED9D-2FE0-F0F0-3756-A9943F29F208}"/>
              </a:ext>
            </a:extLst>
          </p:cNvPr>
          <p:cNvSpPr txBox="1"/>
          <p:nvPr/>
        </p:nvSpPr>
        <p:spPr>
          <a:xfrm>
            <a:off x="308664" y="3163867"/>
            <a:ext cx="38299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SUMMIT Participants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34049F9-9F9A-2708-9ECA-00C50C0F8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2FAB-C1B8-A403-684C-2044B7033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209" y="770411"/>
            <a:ext cx="9720072" cy="988941"/>
          </a:xfrm>
        </p:spPr>
        <p:txBody>
          <a:bodyPr/>
          <a:lstStyle/>
          <a:p>
            <a:r>
              <a:rPr lang="en-US" dirty="0"/>
              <a:t>Outline of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7CECC-9B9A-D327-A6B7-C55C7C7011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1927184"/>
            <a:ext cx="10238039" cy="4023360"/>
          </a:xfrm>
        </p:spPr>
        <p:txBody>
          <a:bodyPr>
            <a:normAutofit fontScale="85000" lnSpcReduction="10000"/>
          </a:bodyPr>
          <a:lstStyle/>
          <a:p>
            <a:r>
              <a:rPr lang="en-US" sz="2800" dirty="0"/>
              <a:t>Prerequisites for development of STAR-PLUS(M)</a:t>
            </a:r>
          </a:p>
          <a:p>
            <a:r>
              <a:rPr lang="en-US" sz="2800" dirty="0"/>
              <a:t>Predesign of liquid metal fast small modular reactor and </a:t>
            </a:r>
            <a:r>
              <a:rPr lang="en-US" sz="2800" dirty="0">
                <a:solidFill>
                  <a:srgbClr val="FF0000"/>
                </a:solidFill>
              </a:rPr>
              <a:t>fundamentals including the updated version 2026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Substantiation of nuclear fuel </a:t>
            </a:r>
          </a:p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Thermohydraulic properties of core outline</a:t>
            </a:r>
          </a:p>
          <a:p>
            <a:r>
              <a:rPr lang="en-US" sz="2800" dirty="0">
                <a:solidFill>
                  <a:srgbClr val="0070C0"/>
                </a:solidFill>
              </a:rPr>
              <a:t>Selection of liquid tin as a reactor coolant</a:t>
            </a:r>
          </a:p>
          <a:p>
            <a:r>
              <a:rPr lang="en-US" sz="2800" dirty="0"/>
              <a:t>Experimental setup for investigation of liquid tin properties and measurements</a:t>
            </a:r>
          </a:p>
          <a:p>
            <a:r>
              <a:rPr lang="en-US" sz="2800" dirty="0"/>
              <a:t>Updating of the experimental setup</a:t>
            </a:r>
          </a:p>
          <a:p>
            <a:r>
              <a:rPr lang="en-US" sz="2800" dirty="0" err="1">
                <a:solidFill>
                  <a:srgbClr val="FF0000"/>
                </a:solidFill>
              </a:rPr>
              <a:t>Enhansing</a:t>
            </a:r>
            <a:r>
              <a:rPr lang="en-US" sz="2800" dirty="0">
                <a:solidFill>
                  <a:srgbClr val="FF0000"/>
                </a:solidFill>
              </a:rPr>
              <a:t> of </a:t>
            </a:r>
            <a:r>
              <a:rPr lang="en-US" sz="2800">
                <a:solidFill>
                  <a:srgbClr val="FF0000"/>
                </a:solidFill>
              </a:rPr>
              <a:t>measuring capacity</a:t>
            </a:r>
            <a:endParaRPr lang="en-US" sz="2800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D64D2-AC52-7E9E-8625-8A83E6274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94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688"/>
    </mc:Choice>
    <mc:Fallback xmlns="">
      <p:transition spd="slow" advTm="426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0B71-F8A0-6147-0CDA-B0E0EEF50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56" y="824703"/>
            <a:ext cx="4451387" cy="775498"/>
          </a:xfrm>
        </p:spPr>
        <p:txBody>
          <a:bodyPr>
            <a:noAutofit/>
          </a:bodyPr>
          <a:lstStyle/>
          <a:p>
            <a:r>
              <a:rPr lang="en-US" sz="4400" dirty="0"/>
              <a:t>Description of STAR-PLUS(M) Fundamentals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CB967-4B7A-DBEA-17C2-1C3F9F2FEB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090" y="1903914"/>
            <a:ext cx="4560425" cy="4658932"/>
          </a:xfrm>
        </p:spPr>
        <p:txBody>
          <a:bodyPr>
            <a:normAutofit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Adopted</a:t>
            </a:r>
            <a:r>
              <a:rPr lang="en-US" dirty="0"/>
              <a:t> reduced Core diameter/height from 2.5/2.0 m of STAR-LM to 1.02/0.8 m in SSTAR in order to fulfil the task of safe and affordable energy supply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Revised</a:t>
            </a:r>
            <a:r>
              <a:rPr lang="en-US" dirty="0"/>
              <a:t> secondary coolants: STAR-LM concept  considered of water/steam cycle and SSTAR designed with supercritical carbon dioxide, operated at pressure of 20 MPa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Analyzed</a:t>
            </a:r>
            <a:r>
              <a:rPr lang="en-US" dirty="0"/>
              <a:t> considered intermediate circuit of SSTAR for partial mixing of S-CO</a:t>
            </a:r>
            <a:r>
              <a:rPr lang="en-US" baseline="-25000" dirty="0"/>
              <a:t>2</a:t>
            </a:r>
            <a:r>
              <a:rPr lang="en-US" dirty="0"/>
              <a:t> with liquid lead (Pb).</a:t>
            </a:r>
          </a:p>
          <a:p>
            <a:pPr algn="just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3D9204-DD62-D2EC-2CAA-7D2BF17D70F7}"/>
              </a:ext>
            </a:extLst>
          </p:cNvPr>
          <p:cNvSpPr txBox="1"/>
          <p:nvPr/>
        </p:nvSpPr>
        <p:spPr>
          <a:xfrm>
            <a:off x="5229612" y="363038"/>
            <a:ext cx="2710544" cy="923330"/>
          </a:xfrm>
          <a:prstGeom prst="rect">
            <a:avLst/>
          </a:prstGeom>
          <a:noFill/>
          <a:ln w="31750" cap="rnd">
            <a:solidFill>
              <a:srgbClr val="FF0000"/>
            </a:solidFill>
            <a:round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STAR-LM, Pb-Bi/water, G-IV of 300/400 </a:t>
            </a:r>
            <a:r>
              <a:rPr lang="en-US" dirty="0" err="1"/>
              <a:t>MWt</a:t>
            </a:r>
            <a:r>
              <a:rPr lang="en-US" dirty="0"/>
              <a:t>, with steam generators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2C7CE0-E15B-01C5-99C1-73EED5130ADD}"/>
              </a:ext>
            </a:extLst>
          </p:cNvPr>
          <p:cNvSpPr txBox="1"/>
          <p:nvPr/>
        </p:nvSpPr>
        <p:spPr>
          <a:xfrm>
            <a:off x="5225407" y="1903914"/>
            <a:ext cx="2710544" cy="923330"/>
          </a:xfrm>
          <a:prstGeom prst="rect">
            <a:avLst/>
          </a:prstGeom>
          <a:noFill/>
          <a:ln w="31750" cap="rnd">
            <a:solidFill>
              <a:srgbClr val="FF0000"/>
            </a:solidFill>
            <a:round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SSTAR power output, is 20 MWe, Pb/S-CO</a:t>
            </a:r>
            <a:r>
              <a:rPr lang="en-US" baseline="-25000" dirty="0"/>
              <a:t>2</a:t>
            </a:r>
            <a:r>
              <a:rPr lang="en-US" dirty="0"/>
              <a:t>, with heat exchangers </a:t>
            </a:r>
            <a:endParaRPr lang="en-US" baseline="-25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D7446F-A4F1-80C9-0802-D6299FD5ABD1}"/>
              </a:ext>
            </a:extLst>
          </p:cNvPr>
          <p:cNvSpPr txBox="1"/>
          <p:nvPr/>
        </p:nvSpPr>
        <p:spPr>
          <a:xfrm>
            <a:off x="5225408" y="3429000"/>
            <a:ext cx="2710544" cy="923330"/>
          </a:xfrm>
          <a:prstGeom prst="rect">
            <a:avLst/>
          </a:prstGeom>
          <a:noFill/>
          <a:ln w="50800" cap="rnd" cmpd="dbl">
            <a:solidFill>
              <a:srgbClr val="FF0000"/>
            </a:solidFill>
            <a:round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Current predesign based on STAR concept: STAR-PLUS(M), 7.2 MWe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9B633-2BF4-EB30-37B6-68E2A3F78C0B}"/>
              </a:ext>
            </a:extLst>
          </p:cNvPr>
          <p:cNvSpPr txBox="1"/>
          <p:nvPr/>
        </p:nvSpPr>
        <p:spPr>
          <a:xfrm>
            <a:off x="8480068" y="1765414"/>
            <a:ext cx="3091543" cy="1200329"/>
          </a:xfrm>
          <a:prstGeom prst="rect">
            <a:avLst/>
          </a:prstGeom>
          <a:noFill/>
          <a:ln w="31750" cap="rnd">
            <a:solidFill>
              <a:srgbClr val="FF0000"/>
            </a:solidFill>
            <a:round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PBWR direct heat transfer, Pb-Bi/water (MIT), converted to steam directly mixed with the liquid metal coolant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974425-83C5-0ACB-4738-E21D5DEFFA76}"/>
              </a:ext>
            </a:extLst>
          </p:cNvPr>
          <p:cNvSpPr txBox="1"/>
          <p:nvPr/>
        </p:nvSpPr>
        <p:spPr>
          <a:xfrm>
            <a:off x="8480067" y="4297680"/>
            <a:ext cx="3091543" cy="1754326"/>
          </a:xfrm>
          <a:prstGeom prst="rect">
            <a:avLst/>
          </a:prstGeom>
          <a:noFill/>
          <a:ln w="31750" cap="rnd">
            <a:solidFill>
              <a:srgbClr val="FF0000"/>
            </a:solidFill>
            <a:round/>
          </a:ln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ea typeface="SimSun" panose="02010600030101010101" pitchFamily="2" charset="-122"/>
              </a:rPr>
              <a:t>Elliott’s </a:t>
            </a:r>
            <a:r>
              <a:rPr lang="en-GB" dirty="0">
                <a:ea typeface="SimSun" panose="02010600030101010101" pitchFamily="2" charset="-122"/>
              </a:rPr>
              <a:t> Li/water MHD conversion system where Li accelerated</a:t>
            </a:r>
            <a:r>
              <a:rPr lang="en-GB" sz="1800" dirty="0">
                <a:effectLst/>
                <a:ea typeface="SimSun" panose="02010600030101010101" pitchFamily="2" charset="-122"/>
              </a:rPr>
              <a:t> in a nozzle, separated from the vapor in a separator and decelerated by the production of electric power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CD51B0-5643-2C0C-EBAB-B3BFAADDDCD0}"/>
              </a:ext>
            </a:extLst>
          </p:cNvPr>
          <p:cNvSpPr txBox="1"/>
          <p:nvPr/>
        </p:nvSpPr>
        <p:spPr>
          <a:xfrm>
            <a:off x="8584837" y="174304"/>
            <a:ext cx="28820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/>
              <a:t>Secure Transportable Autonomous Reactor (STAR) - Liquid Metal (LM) fast reactor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09716DB1-72AF-DE99-2613-493C7C47D641}"/>
              </a:ext>
            </a:extLst>
          </p:cNvPr>
          <p:cNvSpPr/>
          <p:nvPr/>
        </p:nvSpPr>
        <p:spPr>
          <a:xfrm>
            <a:off x="6389697" y="1313606"/>
            <a:ext cx="381965" cy="5903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E7B08954-7ADE-BC65-A13E-2B742FDC8E11}"/>
              </a:ext>
            </a:extLst>
          </p:cNvPr>
          <p:cNvSpPr/>
          <p:nvPr/>
        </p:nvSpPr>
        <p:spPr>
          <a:xfrm>
            <a:off x="6389697" y="2810680"/>
            <a:ext cx="381965" cy="5903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Bent 19">
            <a:extLst>
              <a:ext uri="{FF2B5EF4-FFF2-40B4-BE49-F238E27FC236}">
                <a16:creationId xmlns:a16="http://schemas.microsoft.com/office/drawing/2014/main" id="{4B549A74-9B7E-5620-AE97-2F3BA5C250ED}"/>
              </a:ext>
            </a:extLst>
          </p:cNvPr>
          <p:cNvSpPr/>
          <p:nvPr/>
        </p:nvSpPr>
        <p:spPr>
          <a:xfrm rot="10800000">
            <a:off x="7935734" y="2975792"/>
            <a:ext cx="2187383" cy="903338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Arrow: Bent 21">
            <a:extLst>
              <a:ext uri="{FF2B5EF4-FFF2-40B4-BE49-F238E27FC236}">
                <a16:creationId xmlns:a16="http://schemas.microsoft.com/office/drawing/2014/main" id="{04BC49A7-0E39-D50F-04F2-F1D6A0850070}"/>
              </a:ext>
            </a:extLst>
          </p:cNvPr>
          <p:cNvSpPr/>
          <p:nvPr/>
        </p:nvSpPr>
        <p:spPr>
          <a:xfrm rot="16200000">
            <a:off x="6957025" y="3760639"/>
            <a:ext cx="903340" cy="214274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AF3C88-F0C7-C49A-5594-BD87FEF44C55}"/>
              </a:ext>
            </a:extLst>
          </p:cNvPr>
          <p:cNvSpPr txBox="1"/>
          <p:nvPr/>
        </p:nvSpPr>
        <p:spPr>
          <a:xfrm>
            <a:off x="5977719" y="6291618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Petkov et al.,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AD7A2E-DB4C-C2B2-1819-8FBDAF23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9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72"/>
    </mc:Choice>
    <mc:Fallback xmlns="">
      <p:transition spd="slow" advTm="30872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B2011-776B-703E-1CD8-2877C24CA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68" y="230689"/>
            <a:ext cx="5408403" cy="1589315"/>
          </a:xfrm>
        </p:spPr>
        <p:txBody>
          <a:bodyPr>
            <a:noAutofit/>
          </a:bodyPr>
          <a:lstStyle/>
          <a:p>
            <a:r>
              <a:rPr lang="en-US" sz="3600" dirty="0"/>
              <a:t>Predesign of liquid metal fast small modular reactor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57871B54-A047-D06F-E3C4-672A584863A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84905113"/>
                  </p:ext>
                </p:extLst>
              </p:nvPr>
            </p:nvGraphicFramePr>
            <p:xfrm>
              <a:off x="138284" y="4722878"/>
              <a:ext cx="5704114" cy="17980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2451">
                      <a:extLst>
                        <a:ext uri="{9D8B030D-6E8A-4147-A177-3AD203B41FA5}">
                          <a16:colId xmlns:a16="http://schemas.microsoft.com/office/drawing/2014/main" val="1829852651"/>
                        </a:ext>
                      </a:extLst>
                    </a:gridCol>
                    <a:gridCol w="799250">
                      <a:extLst>
                        <a:ext uri="{9D8B030D-6E8A-4147-A177-3AD203B41FA5}">
                          <a16:colId xmlns:a16="http://schemas.microsoft.com/office/drawing/2014/main" val="2614230506"/>
                        </a:ext>
                      </a:extLst>
                    </a:gridCol>
                    <a:gridCol w="1294562">
                      <a:extLst>
                        <a:ext uri="{9D8B030D-6E8A-4147-A177-3AD203B41FA5}">
                          <a16:colId xmlns:a16="http://schemas.microsoft.com/office/drawing/2014/main" val="14676582"/>
                        </a:ext>
                      </a:extLst>
                    </a:gridCol>
                    <a:gridCol w="1087851">
                      <a:extLst>
                        <a:ext uri="{9D8B030D-6E8A-4147-A177-3AD203B41FA5}">
                          <a16:colId xmlns:a16="http://schemas.microsoft.com/office/drawing/2014/main" val="29018851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Characteristics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Unit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Design value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Comment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10493020"/>
                      </a:ext>
                    </a:extLst>
                  </a:tr>
                  <a:tr h="239486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Liquid Tin flow,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𝐺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</m:oMath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kg/s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2125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SSTAR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50793706"/>
                      </a:ext>
                    </a:extLst>
                  </a:tr>
                  <a:tr h="195943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Tin core outlet temperature,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𝐿𝑀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𝑂</m:t>
                                  </m:r>
                                </m:sup>
                              </m:sSubSup>
                            </m:oMath>
                          </a14:m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 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1139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39121070"/>
                      </a:ext>
                    </a:extLst>
                  </a:tr>
                  <a:tr h="25037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Tin core inlet temperature,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𝐿𝑀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𝐼</m:t>
                                  </m:r>
                                </m:sup>
                              </m:sSubSup>
                            </m:oMath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793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SSTAR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56736536"/>
                      </a:ext>
                    </a:extLst>
                  </a:tr>
                  <a:tr h="206829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Gas inlet temperature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𝑋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𝐼</m:t>
                                  </m:r>
                                </m:sup>
                              </m:sSubSup>
                            </m:oMath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693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98866648"/>
                      </a:ext>
                    </a:extLst>
                  </a:tr>
                  <a:tr h="172285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Gas outlet temperature,</a:t>
                          </a:r>
                          <a:r>
                            <a:rPr lang="en-GB" sz="1400" i="1">
                              <a:effectLst/>
                              <a:latin typeface="Cambria Math" panose="02040503050406030204" pitchFamily="18" charset="0"/>
                              <a:ea typeface="SimSun" panose="02010600030101010101" pitchFamily="2" charset="-122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en-US" sz="1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</a:rPr>
                                    <m:t>𝑋</m:t>
                                  </m:r>
                                </m:sub>
                                <m:sup>
                                  <m:r>
                                    <a:rPr lang="en-GB" sz="1400" i="1">
                                      <a:effectLst/>
                                      <a:latin typeface="Cambria Math" panose="02040503050406030204" pitchFamily="18" charset="0"/>
                                      <a:ea typeface="SimSun" panose="02010600030101010101" pitchFamily="2" charset="-122"/>
                                    </a:rPr>
                                    <m:t>𝑂</m:t>
                                  </m:r>
                                </m:sup>
                              </m:sSubSup>
                            </m:oMath>
                          </a14:m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793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4429875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57871B54-A047-D06F-E3C4-672A584863A4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484905113"/>
                  </p:ext>
                </p:extLst>
              </p:nvPr>
            </p:nvGraphicFramePr>
            <p:xfrm>
              <a:off x="138284" y="4722878"/>
              <a:ext cx="5704114" cy="179800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22451">
                      <a:extLst>
                        <a:ext uri="{9D8B030D-6E8A-4147-A177-3AD203B41FA5}">
                          <a16:colId xmlns:a16="http://schemas.microsoft.com/office/drawing/2014/main" val="1829852651"/>
                        </a:ext>
                      </a:extLst>
                    </a:gridCol>
                    <a:gridCol w="799250">
                      <a:extLst>
                        <a:ext uri="{9D8B030D-6E8A-4147-A177-3AD203B41FA5}">
                          <a16:colId xmlns:a16="http://schemas.microsoft.com/office/drawing/2014/main" val="2614230506"/>
                        </a:ext>
                      </a:extLst>
                    </a:gridCol>
                    <a:gridCol w="1294562">
                      <a:extLst>
                        <a:ext uri="{9D8B030D-6E8A-4147-A177-3AD203B41FA5}">
                          <a16:colId xmlns:a16="http://schemas.microsoft.com/office/drawing/2014/main" val="14676582"/>
                        </a:ext>
                      </a:extLst>
                    </a:gridCol>
                    <a:gridCol w="1087851">
                      <a:extLst>
                        <a:ext uri="{9D8B030D-6E8A-4147-A177-3AD203B41FA5}">
                          <a16:colId xmlns:a16="http://schemas.microsoft.com/office/drawing/2014/main" val="2901885196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Characteristics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Unit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Design value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Comment</a:t>
                          </a:r>
                          <a:endParaRPr lang="en-US" sz="16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010493020"/>
                      </a:ext>
                    </a:extLst>
                  </a:tr>
                  <a:tr h="28175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42" t="-134783" r="-127295" b="-4478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kg/s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2125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SSTAR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750793706"/>
                      </a:ext>
                    </a:extLst>
                  </a:tr>
                  <a:tr h="287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42" t="-225000" r="-127295" b="-3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1139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3439121070"/>
                      </a:ext>
                    </a:extLst>
                  </a:tr>
                  <a:tr h="2847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42" t="-331915" r="-127295" b="-236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793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SSTAR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1856736536"/>
                      </a:ext>
                    </a:extLst>
                  </a:tr>
                  <a:tr h="284798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42" t="-431915" r="-127295" b="-136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693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2998866648"/>
                      </a:ext>
                    </a:extLst>
                  </a:tr>
                  <a:tr h="287909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>
                          <a:blip r:embed="rId2"/>
                          <a:stretch>
                            <a:fillRect l="-242" t="-531915" r="-127295" b="-3617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K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793</a:t>
                          </a:r>
                          <a:endParaRPr lang="en-US" sz="140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400" dirty="0">
                              <a:effectLst/>
                              <a:latin typeface="Times New Roman" panose="02020603050405020304" pitchFamily="18" charset="0"/>
                              <a:ea typeface="SimSun" panose="02010600030101010101" pitchFamily="2" charset="-122"/>
                            </a:rPr>
                            <a:t> </a:t>
                          </a:r>
                          <a:endParaRPr lang="en-US" sz="1400" dirty="0">
                            <a:effectLst/>
                            <a:latin typeface="Times New Roman" panose="02020603050405020304" pitchFamily="18" charset="0"/>
                            <a:ea typeface="SimSun" panose="02010600030101010101" pitchFamily="2" charset="-122"/>
                          </a:endParaRPr>
                        </a:p>
                      </a:txBody>
                      <a:tcPr marL="68580" marR="68580" marT="0" marB="0"/>
                    </a:tc>
                    <a:extLst>
                      <a:ext uri="{0D108BD9-81ED-4DB2-BD59-A6C34878D82A}">
                        <a16:rowId xmlns:a16="http://schemas.microsoft.com/office/drawing/2014/main" val="44429875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4475ECBE-333C-2B36-2B30-08D4D9C90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0525" y="333375"/>
            <a:ext cx="4181475" cy="65246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5CC9B3-CD73-6FB1-F0BD-D23600A9FCBE}"/>
              </a:ext>
            </a:extLst>
          </p:cNvPr>
          <p:cNvSpPr txBox="1"/>
          <p:nvPr/>
        </p:nvSpPr>
        <p:spPr>
          <a:xfrm>
            <a:off x="6803571" y="74424"/>
            <a:ext cx="2024744" cy="646331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gas entrance pipe system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F35900-5F4F-F3B2-5D98-4FDC502BD1D9}"/>
              </a:ext>
            </a:extLst>
          </p:cNvPr>
          <p:cNvSpPr txBox="1"/>
          <p:nvPr/>
        </p:nvSpPr>
        <p:spPr>
          <a:xfrm>
            <a:off x="5867400" y="573508"/>
            <a:ext cx="2732315" cy="369332"/>
          </a:xfrm>
          <a:prstGeom prst="rect">
            <a:avLst/>
          </a:prstGeom>
          <a:noFill/>
          <a:ln w="19050">
            <a:noFill/>
          </a:ln>
        </p:spPr>
        <p:txBody>
          <a:bodyPr wrap="square">
            <a:spAutoFit/>
          </a:bodyPr>
          <a:lstStyle/>
          <a:p>
            <a:r>
              <a:rPr lang="en-US" dirty="0"/>
              <a:t>upper supporting plate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1F6B04-3DFC-D488-3B8A-53CF392AF210}"/>
              </a:ext>
            </a:extLst>
          </p:cNvPr>
          <p:cNvSpPr txBox="1"/>
          <p:nvPr/>
        </p:nvSpPr>
        <p:spPr>
          <a:xfrm>
            <a:off x="5713639" y="878625"/>
            <a:ext cx="2590800" cy="646331"/>
          </a:xfrm>
          <a:prstGeom prst="rect">
            <a:avLst/>
          </a:prstGeom>
          <a:noFill/>
          <a:ln w="22225">
            <a:noFill/>
          </a:ln>
        </p:spPr>
        <p:txBody>
          <a:bodyPr wrap="square">
            <a:spAutoFit/>
          </a:bodyPr>
          <a:lstStyle/>
          <a:p>
            <a:r>
              <a:rPr lang="en-GB" sz="1800" dirty="0">
                <a:effectLst/>
                <a:latin typeface="Tw Cen MT" panose="020B0602020104020603" pitchFamily="34" charset="0"/>
                <a:ea typeface="SimSun" panose="02010600030101010101" pitchFamily="2" charset="-122"/>
              </a:rPr>
              <a:t>upper perforation through the core barrel</a:t>
            </a:r>
            <a:endParaRPr lang="en-US" dirty="0">
              <a:latin typeface="Tw Cen MT" panose="020B06020201040206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08A2D0-6BEC-F044-25B8-3270AF9DAA47}"/>
              </a:ext>
            </a:extLst>
          </p:cNvPr>
          <p:cNvSpPr txBox="1"/>
          <p:nvPr/>
        </p:nvSpPr>
        <p:spPr>
          <a:xfrm>
            <a:off x="5658530" y="1559581"/>
            <a:ext cx="2852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liquid metal outlet diffuser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106BC0-FD7E-06CF-0367-6CFA6DEDECC1}"/>
              </a:ext>
            </a:extLst>
          </p:cNvPr>
          <p:cNvSpPr txBox="1"/>
          <p:nvPr/>
        </p:nvSpPr>
        <p:spPr>
          <a:xfrm>
            <a:off x="4875439" y="1801700"/>
            <a:ext cx="3429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nitrogen through the gas separator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5DDB8F-4A35-3DCB-C824-88DD462903D7}"/>
              </a:ext>
            </a:extLst>
          </p:cNvPr>
          <p:cNvSpPr txBox="1"/>
          <p:nvPr/>
        </p:nvSpPr>
        <p:spPr>
          <a:xfrm>
            <a:off x="7233557" y="2242400"/>
            <a:ext cx="1012371" cy="375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magnets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5C4FDA-D60F-4A97-A8A5-2121EF737534}"/>
              </a:ext>
            </a:extLst>
          </p:cNvPr>
          <p:cNvSpPr txBox="1"/>
          <p:nvPr/>
        </p:nvSpPr>
        <p:spPr>
          <a:xfrm>
            <a:off x="6932158" y="2471640"/>
            <a:ext cx="15784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magnet core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E7ED7C-C8A5-45C5-0BA9-7AE060319255}"/>
              </a:ext>
            </a:extLst>
          </p:cNvPr>
          <p:cNvSpPr txBox="1"/>
          <p:nvPr/>
        </p:nvSpPr>
        <p:spPr>
          <a:xfrm>
            <a:off x="7509782" y="2700880"/>
            <a:ext cx="7946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nozzle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657C77-C150-8EAB-F4E2-B1DB668DB397}"/>
              </a:ext>
            </a:extLst>
          </p:cNvPr>
          <p:cNvSpPr txBox="1"/>
          <p:nvPr/>
        </p:nvSpPr>
        <p:spPr>
          <a:xfrm>
            <a:off x="6312353" y="2888473"/>
            <a:ext cx="19920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gas transport pipes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BD91000-D6FD-B015-33A2-05E2C8E87BEF}"/>
              </a:ext>
            </a:extLst>
          </p:cNvPr>
          <p:cNvSpPr txBox="1"/>
          <p:nvPr/>
        </p:nvSpPr>
        <p:spPr>
          <a:xfrm>
            <a:off x="6526156" y="3070212"/>
            <a:ext cx="18903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parallel channels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9D29037-9373-075F-F6D3-86C8FDDD8FD3}"/>
              </a:ext>
            </a:extLst>
          </p:cNvPr>
          <p:cNvSpPr txBox="1"/>
          <p:nvPr/>
        </p:nvSpPr>
        <p:spPr>
          <a:xfrm>
            <a:off x="4705349" y="3391015"/>
            <a:ext cx="3599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system of perforated pipes, supplying the nitrogen in liquid pump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29AAA9-3E04-7D8A-3601-053ECC2F7CF1}"/>
              </a:ext>
            </a:extLst>
          </p:cNvPr>
          <p:cNvSpPr txBox="1"/>
          <p:nvPr/>
        </p:nvSpPr>
        <p:spPr>
          <a:xfrm>
            <a:off x="6917871" y="4010523"/>
            <a:ext cx="13280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gas collector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73E6454-B50F-69B0-62C5-5C0801B7D400}"/>
              </a:ext>
            </a:extLst>
          </p:cNvPr>
          <p:cNvSpPr txBox="1"/>
          <p:nvPr/>
        </p:nvSpPr>
        <p:spPr>
          <a:xfrm>
            <a:off x="6992711" y="4436477"/>
            <a:ext cx="1323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core barrel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67F39EB-D46A-01D7-12FA-A14521285A71}"/>
              </a:ext>
            </a:extLst>
          </p:cNvPr>
          <p:cNvSpPr txBox="1"/>
          <p:nvPr/>
        </p:nvSpPr>
        <p:spPr>
          <a:xfrm>
            <a:off x="6241257" y="4825919"/>
            <a:ext cx="26105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reactivity controlling system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6B5F5C7-A606-8D0D-DBD2-6D407503535C}"/>
              </a:ext>
            </a:extLst>
          </p:cNvPr>
          <p:cNvSpPr txBox="1"/>
          <p:nvPr/>
        </p:nvSpPr>
        <p:spPr>
          <a:xfrm>
            <a:off x="6891678" y="5393423"/>
            <a:ext cx="1412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reactor core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0106974-A739-E2F4-2FA7-4119D028A104}"/>
              </a:ext>
            </a:extLst>
          </p:cNvPr>
          <p:cNvSpPr txBox="1"/>
          <p:nvPr/>
        </p:nvSpPr>
        <p:spPr>
          <a:xfrm>
            <a:off x="6538231" y="5683928"/>
            <a:ext cx="17418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elliptical bottom perforation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251C078-7A33-86E1-EB1F-35E76453DA8C}"/>
              </a:ext>
            </a:extLst>
          </p:cNvPr>
          <p:cNvSpPr txBox="1"/>
          <p:nvPr/>
        </p:nvSpPr>
        <p:spPr>
          <a:xfrm>
            <a:off x="10700486" y="1742494"/>
            <a:ext cx="18903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Hot gas outlet</a:t>
            </a:r>
          </a:p>
        </p:txBody>
      </p:sp>
      <p:sp>
        <p:nvSpPr>
          <p:cNvPr id="42" name="Arrow: Left 41">
            <a:extLst>
              <a:ext uri="{FF2B5EF4-FFF2-40B4-BE49-F238E27FC236}">
                <a16:creationId xmlns:a16="http://schemas.microsoft.com/office/drawing/2014/main" id="{7A85BFFC-4214-25D5-478C-21E8C6402B4F}"/>
              </a:ext>
            </a:extLst>
          </p:cNvPr>
          <p:cNvSpPr/>
          <p:nvPr/>
        </p:nvSpPr>
        <p:spPr>
          <a:xfrm>
            <a:off x="10854905" y="461479"/>
            <a:ext cx="495301" cy="3051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0AB62AA4-49C5-14E6-D60C-500C0E3DE8C4}"/>
              </a:ext>
            </a:extLst>
          </p:cNvPr>
          <p:cNvSpPr/>
          <p:nvPr/>
        </p:nvSpPr>
        <p:spPr>
          <a:xfrm>
            <a:off x="11350206" y="1377788"/>
            <a:ext cx="511629" cy="356744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9DE412-8953-B2ED-A8E8-CB18934221B5}"/>
              </a:ext>
            </a:extLst>
          </p:cNvPr>
          <p:cNvSpPr txBox="1"/>
          <p:nvPr/>
        </p:nvSpPr>
        <p:spPr>
          <a:xfrm>
            <a:off x="245369" y="1477468"/>
            <a:ext cx="4468045" cy="3185487"/>
          </a:xfrm>
          <a:prstGeom prst="rect">
            <a:avLst/>
          </a:prstGeom>
          <a:solidFill>
            <a:schemeClr val="bg1"/>
          </a:solidFill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FF0000"/>
                </a:solidFill>
              </a:rPr>
              <a:t>Protection against radioactive releases: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/>
              <a:t>First protective barrier provided by the enhanced features of nitride (UN) fuel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3">
                    <a:lumMod val="50000"/>
                  </a:schemeClr>
                </a:solidFill>
              </a:rPr>
              <a:t>secondary protective barrier provided by fuel confining structures.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 reactor vessel is functioning not only as coolant holder but also of third barrier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rgbClr val="0070C0"/>
                </a:solidFill>
              </a:rPr>
              <a:t>secondary vessel is fourth protective barrier with additional passive cooling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49661F-455F-21A4-13BC-12A5F3AA29E9}"/>
              </a:ext>
            </a:extLst>
          </p:cNvPr>
          <p:cNvSpPr txBox="1"/>
          <p:nvPr/>
        </p:nvSpPr>
        <p:spPr>
          <a:xfrm>
            <a:off x="5977719" y="6291618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Petkov et al.,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F8DCD0-DBD0-AF39-3D1D-F967F34B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9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"/>
    </mc:Choice>
    <mc:Fallback xmlns="">
      <p:transition spd="slow" advTm="19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72EC07C-F18F-2626-AE6D-66BE125E3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827" y="769461"/>
            <a:ext cx="9720072" cy="970629"/>
          </a:xfrm>
        </p:spPr>
        <p:txBody>
          <a:bodyPr/>
          <a:lstStyle/>
          <a:p>
            <a:r>
              <a:rPr lang="en-US" dirty="0"/>
              <a:t>STAR-PLUS(M) thermal cycle outline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38C6CD-A6E9-11D2-7693-B07601A869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20869" y="1821976"/>
            <a:ext cx="4677000" cy="4486749"/>
          </a:xfr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43EC7C-5CC7-72FB-43F5-FF12DEF634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03155" y="1821976"/>
            <a:ext cx="5467976" cy="4023360"/>
          </a:xfrm>
        </p:spPr>
        <p:txBody>
          <a:bodyPr>
            <a:normAutofit fontScale="92500"/>
          </a:bodyPr>
          <a:lstStyle/>
          <a:p>
            <a:r>
              <a:rPr lang="en-US" dirty="0"/>
              <a:t>MHD1G01: Magnetohydrodynamic electrical generator </a:t>
            </a:r>
          </a:p>
          <a:p>
            <a:r>
              <a:rPr lang="en-US" dirty="0"/>
              <a:t>TN01C01: Separator, where the gaseous nitrogen is separated from liquid tin </a:t>
            </a:r>
          </a:p>
          <a:p>
            <a:r>
              <a:rPr lang="en-US" dirty="0"/>
              <a:t>PU01P01: Heated liquid metal gas driven pump</a:t>
            </a:r>
          </a:p>
          <a:p>
            <a:r>
              <a:rPr lang="en-US" dirty="0"/>
              <a:t>PU01M01: Gaseous nitrogen injection bubble pump </a:t>
            </a:r>
          </a:p>
          <a:p>
            <a:r>
              <a:rPr lang="en-US" dirty="0"/>
              <a:t>RC01E01: Reactor core, where the coolant is heated </a:t>
            </a:r>
          </a:p>
          <a:p>
            <a:r>
              <a:rPr lang="en-US" dirty="0"/>
              <a:t>NC01P01: Compressor for gaseous nitrogen; </a:t>
            </a:r>
          </a:p>
          <a:p>
            <a:r>
              <a:rPr lang="en-US" dirty="0"/>
              <a:t>NE01E0: External heat exchanger for final heat removal from the loop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9089F84-A71F-490A-F00F-1FC7488DCF94}"/>
              </a:ext>
            </a:extLst>
          </p:cNvPr>
          <p:cNvSpPr txBox="1"/>
          <p:nvPr/>
        </p:nvSpPr>
        <p:spPr>
          <a:xfrm>
            <a:off x="6018663" y="6291618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Petkov et al.,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9A1904-D69E-4861-0FBD-EB37F73CF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1432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D395E2-1933-F531-DA16-101C94360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5308433" cy="1499616"/>
          </a:xfrm>
        </p:spPr>
        <p:txBody>
          <a:bodyPr>
            <a:noAutofit/>
          </a:bodyPr>
          <a:lstStyle/>
          <a:p>
            <a:r>
              <a:rPr lang="en-US" sz="3600" dirty="0"/>
              <a:t>design of liquid metal fast small modular reactor 2026</a:t>
            </a:r>
            <a:endParaRPr lang="en-US" sz="3200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8670C6D-0BB4-92BA-BACD-CAC279D975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391" y="122830"/>
            <a:ext cx="5020478" cy="66123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4392A42C-4A2A-6787-BD28-3949D8A0F3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612064"/>
                  </p:ext>
                </p:extLst>
              </p:nvPr>
            </p:nvGraphicFramePr>
            <p:xfrm>
              <a:off x="814523" y="1997941"/>
              <a:ext cx="6023005" cy="3974594"/>
            </p:xfrm>
            <a:graphic>
              <a:graphicData uri="http://schemas.openxmlformats.org/drawingml/2006/table">
                <a:tbl>
                  <a:tblPr firstRow="1" firstCol="1" bandRow="1">
                    <a:tableStyleId>{93296810-A885-4BE3-A3E7-6D5BEEA58F35}</a:tableStyleId>
                  </a:tblPr>
                  <a:tblGrid>
                    <a:gridCol w="2674917">
                      <a:extLst>
                        <a:ext uri="{9D8B030D-6E8A-4147-A177-3AD203B41FA5}">
                          <a16:colId xmlns:a16="http://schemas.microsoft.com/office/drawing/2014/main" val="311284260"/>
                        </a:ext>
                      </a:extLst>
                    </a:gridCol>
                    <a:gridCol w="1079837">
                      <a:extLst>
                        <a:ext uri="{9D8B030D-6E8A-4147-A177-3AD203B41FA5}">
                          <a16:colId xmlns:a16="http://schemas.microsoft.com/office/drawing/2014/main" val="4188318597"/>
                        </a:ext>
                      </a:extLst>
                    </a:gridCol>
                    <a:gridCol w="828139">
                      <a:extLst>
                        <a:ext uri="{9D8B030D-6E8A-4147-A177-3AD203B41FA5}">
                          <a16:colId xmlns:a16="http://schemas.microsoft.com/office/drawing/2014/main" val="2519625697"/>
                        </a:ext>
                      </a:extLst>
                    </a:gridCol>
                    <a:gridCol w="1440112">
                      <a:extLst>
                        <a:ext uri="{9D8B030D-6E8A-4147-A177-3AD203B41FA5}">
                          <a16:colId xmlns:a16="http://schemas.microsoft.com/office/drawing/2014/main" val="658431448"/>
                        </a:ext>
                      </a:extLst>
                    </a:gridCol>
                  </a:tblGrid>
                  <a:tr h="268276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Characteristic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Dimension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Symbol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Value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60962254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Reactor core diameter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𝑐𝑜𝑟𝑒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1000.0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2718915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Reactor core height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𝐻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𝑐𝑜𝑟𝑒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800.0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38412714"/>
                      </a:ext>
                    </a:extLst>
                  </a:tr>
                  <a:tr h="268276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Type of packing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 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Triangular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01883254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Pitch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𝑆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30.0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91704114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Number of clusters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121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00948660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Number of fuel rods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720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26102900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Outer diameter of fuel rod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𝑓𝑟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27294043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Cluster pipe outer diameter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𝑐𝑙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22.0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20774943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Cluster pipe inner diameter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𝑖𝑛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𝑐𝑙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17.0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79926100"/>
                      </a:ext>
                    </a:extLst>
                  </a:tr>
                  <a:tr h="268276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Cladding material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 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HT9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00469411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Cladding thickness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𝛿</m:t>
                                    </m:r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𝑐𝑙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49591054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Fuel column outer diameter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𝑜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17.0-20.0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3731851"/>
                      </a:ext>
                    </a:extLst>
                  </a:tr>
                  <a:tr h="268276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Fuel material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-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-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Uranium nitride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275447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>
                <a:extLst>
                  <a:ext uri="{FF2B5EF4-FFF2-40B4-BE49-F238E27FC236}">
                    <a16:creationId xmlns:a16="http://schemas.microsoft.com/office/drawing/2014/main" id="{4392A42C-4A2A-6787-BD28-3949D8A0F38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68612064"/>
                  </p:ext>
                </p:extLst>
              </p:nvPr>
            </p:nvGraphicFramePr>
            <p:xfrm>
              <a:off x="814523" y="1997941"/>
              <a:ext cx="6023005" cy="3974594"/>
            </p:xfrm>
            <a:graphic>
              <a:graphicData uri="http://schemas.openxmlformats.org/drawingml/2006/table">
                <a:tbl>
                  <a:tblPr firstRow="1" firstCol="1" bandRow="1">
                    <a:tableStyleId>{93296810-A885-4BE3-A3E7-6D5BEEA58F35}</a:tableStyleId>
                  </a:tblPr>
                  <a:tblGrid>
                    <a:gridCol w="2674917">
                      <a:extLst>
                        <a:ext uri="{9D8B030D-6E8A-4147-A177-3AD203B41FA5}">
                          <a16:colId xmlns:a16="http://schemas.microsoft.com/office/drawing/2014/main" val="311284260"/>
                        </a:ext>
                      </a:extLst>
                    </a:gridCol>
                    <a:gridCol w="1079837">
                      <a:extLst>
                        <a:ext uri="{9D8B030D-6E8A-4147-A177-3AD203B41FA5}">
                          <a16:colId xmlns:a16="http://schemas.microsoft.com/office/drawing/2014/main" val="4188318597"/>
                        </a:ext>
                      </a:extLst>
                    </a:gridCol>
                    <a:gridCol w="828139">
                      <a:extLst>
                        <a:ext uri="{9D8B030D-6E8A-4147-A177-3AD203B41FA5}">
                          <a16:colId xmlns:a16="http://schemas.microsoft.com/office/drawing/2014/main" val="2519625697"/>
                        </a:ext>
                      </a:extLst>
                    </a:gridCol>
                    <a:gridCol w="1440112">
                      <a:extLst>
                        <a:ext uri="{9D8B030D-6E8A-4147-A177-3AD203B41FA5}">
                          <a16:colId xmlns:a16="http://schemas.microsoft.com/office/drawing/2014/main" val="658431448"/>
                        </a:ext>
                      </a:extLst>
                    </a:gridCol>
                  </a:tblGrid>
                  <a:tr h="268276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Characteristic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Dimension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Symbol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Value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560962254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Reactor core diameter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118750" r="-176471" b="-11958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1000.0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2718915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</a:rPr>
                            <a:t>Reactor core height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223404" r="-176471" b="-11212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800.0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38412714"/>
                      </a:ext>
                    </a:extLst>
                  </a:tr>
                  <a:tr h="268276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Type of packing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 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Triangular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601883254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Pitch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408333" r="-176471" b="-9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30.0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891704114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Number of clusters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508333" r="-176471" b="-8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121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100948660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Number of fuel rods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608333" r="-176471" b="-7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720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26102900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Outer diameter of fuel rod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723404" r="-176471" b="-62127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25.0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227294043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Cluster pipe outer diameter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806250" r="-176471" b="-5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22.0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20774943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Cluster pipe inner diameter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906250" r="-176471" b="-408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17.0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79926100"/>
                      </a:ext>
                    </a:extLst>
                  </a:tr>
                  <a:tr h="268276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Cladding material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 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HT9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400469411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Cladding thickness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1121277" r="-176471" b="-2234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949591054"/>
                      </a:ext>
                    </a:extLst>
                  </a:tr>
                  <a:tr h="290149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Fuel column outer diameter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 mm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454412" t="-1195833" r="-176471" b="-1187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17.0-20.0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3731851"/>
                      </a:ext>
                    </a:extLst>
                  </a:tr>
                  <a:tr h="268276">
                    <a:tc>
                      <a:txBody>
                        <a:bodyPr/>
                        <a:lstStyle/>
                        <a:p>
                          <a:pPr marL="0" marR="0" algn="just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>
                              <a:effectLst/>
                            </a:rPr>
                            <a:t>Fuel material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-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-</a:t>
                          </a:r>
                          <a:endParaRPr lang="en-US" sz="24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algn="ctr" fontAlgn="auto" hangingPunct="1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Uranium nitride</a:t>
                          </a:r>
                          <a:endParaRPr lang="en-US" sz="24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275447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51D44A31-D3A2-67F3-22A1-519DAE71D2CC}"/>
              </a:ext>
            </a:extLst>
          </p:cNvPr>
          <p:cNvSpPr txBox="1"/>
          <p:nvPr/>
        </p:nvSpPr>
        <p:spPr>
          <a:xfrm>
            <a:off x="6223379" y="922247"/>
            <a:ext cx="1559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Hot gas outlet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C3072-F78D-3150-78AD-D5BDA4189E54}"/>
              </a:ext>
            </a:extLst>
          </p:cNvPr>
          <p:cNvSpPr txBox="1"/>
          <p:nvPr/>
        </p:nvSpPr>
        <p:spPr>
          <a:xfrm>
            <a:off x="10238096" y="122830"/>
            <a:ext cx="1559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Cold gas inlet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7B3E4C-049D-231F-EF85-6D8CEEDBCF1D}"/>
              </a:ext>
            </a:extLst>
          </p:cNvPr>
          <p:cNvSpPr txBox="1"/>
          <p:nvPr/>
        </p:nvSpPr>
        <p:spPr>
          <a:xfrm>
            <a:off x="5977719" y="6291618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Petkov et al.,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C692F-9856-0E83-A4EB-0B618861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627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BA2FCED0-85C8-2143-C7AE-8FFC6EFFD2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5" y="330636"/>
            <a:ext cx="3010110" cy="2557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BE75D3-FB19-CCD2-2E64-4B59C23950B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45" y="2688611"/>
            <a:ext cx="4023360" cy="40233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F936E6-8B22-EEB1-6047-47848665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0501" y="148260"/>
            <a:ext cx="7403908" cy="907576"/>
          </a:xfrm>
        </p:spPr>
        <p:txBody>
          <a:bodyPr>
            <a:normAutofit fontScale="90000"/>
          </a:bodyPr>
          <a:lstStyle/>
          <a:p>
            <a:r>
              <a:rPr lang="en-GB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Reactor core hydraulic system: core cross-sectional view and a fuel cluster</a:t>
            </a: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C723C71A-7428-63DF-BFDC-59CBB0A461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5659730"/>
                  </p:ext>
                </p:extLst>
              </p:nvPr>
            </p:nvGraphicFramePr>
            <p:xfrm>
              <a:off x="4594779" y="1022497"/>
              <a:ext cx="6719569" cy="3528201"/>
            </p:xfrm>
            <a:graphic>
              <a:graphicData uri="http://schemas.openxmlformats.org/drawingml/2006/table">
                <a:tbl>
                  <a:tblPr firstRow="1" firstCol="1" bandRow="1">
                    <a:tableStyleId>{93296810-A885-4BE3-A3E7-6D5BEEA58F35}</a:tableStyleId>
                  </a:tblPr>
                  <a:tblGrid>
                    <a:gridCol w="3228884">
                      <a:extLst>
                        <a:ext uri="{9D8B030D-6E8A-4147-A177-3AD203B41FA5}">
                          <a16:colId xmlns:a16="http://schemas.microsoft.com/office/drawing/2014/main" val="3259643343"/>
                        </a:ext>
                      </a:extLst>
                    </a:gridCol>
                    <a:gridCol w="1309007">
                      <a:extLst>
                        <a:ext uri="{9D8B030D-6E8A-4147-A177-3AD203B41FA5}">
                          <a16:colId xmlns:a16="http://schemas.microsoft.com/office/drawing/2014/main" val="2504658617"/>
                        </a:ext>
                      </a:extLst>
                    </a:gridCol>
                    <a:gridCol w="872671">
                      <a:extLst>
                        <a:ext uri="{9D8B030D-6E8A-4147-A177-3AD203B41FA5}">
                          <a16:colId xmlns:a16="http://schemas.microsoft.com/office/drawing/2014/main" val="364701235"/>
                        </a:ext>
                      </a:extLst>
                    </a:gridCol>
                    <a:gridCol w="1309007">
                      <a:extLst>
                        <a:ext uri="{9D8B030D-6E8A-4147-A177-3AD203B41FA5}">
                          <a16:colId xmlns:a16="http://schemas.microsoft.com/office/drawing/2014/main" val="4164772413"/>
                        </a:ext>
                      </a:extLst>
                    </a:gridCol>
                  </a:tblGrid>
                  <a:tr h="23022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Characteristics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Dimension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Symbol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Values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11801836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Thermal power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MW(th)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125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6677553"/>
                      </a:ext>
                    </a:extLst>
                  </a:tr>
                  <a:tr h="24315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Inlet bubble pump velocity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m/s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6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GB" sz="1600">
                                      <a:effectLst/>
                                      <a:latin typeface="Cambria Math" panose="02040503050406030204" pitchFamily="18" charset="0"/>
                                    </a:rPr>
                                    <m:t>𝑝𝑖</m:t>
                                  </m:r>
                                </m:sub>
                              </m:sSub>
                            </m:oMath>
                          </a14:m>
                          <a:r>
                            <a:rPr lang="en-GB" sz="1600">
                              <a:effectLst/>
                            </a:rPr>
                            <a:t>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2.62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7863097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Average core velocity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m/s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𝑎𝑣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1.14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74220471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Quality of liquid/gas mixture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600">
                                    <a:effectLst/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0.22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790301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Bobble pump head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MPa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Δ</m:t>
                                    </m:r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0.011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83621176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Gas mass flow,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kg/s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𝐿𝑀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596.9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39731113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Liquid Tin mass flow,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kg/s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𝐺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2125.0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72408551"/>
                      </a:ext>
                    </a:extLst>
                  </a:tr>
                  <a:tr h="406955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Liquid tin core outlet temperature,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𝐿𝑀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825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11859556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Liquid tin core inlet temperature,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𝐿𝑀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513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15665137"/>
                      </a:ext>
                    </a:extLst>
                  </a:tr>
                  <a:tr h="406955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Compressed cold gas inlet temperature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𝐼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313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7962012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Heated gas outlet temperature,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sub>
                                  <m:sup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508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86451477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Reactor core average velocity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m/s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6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GB" sz="16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1.2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833110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C723C71A-7428-63DF-BFDC-59CBB0A461F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5659730"/>
                  </p:ext>
                </p:extLst>
              </p:nvPr>
            </p:nvGraphicFramePr>
            <p:xfrm>
              <a:off x="4594779" y="1022497"/>
              <a:ext cx="6719569" cy="3528201"/>
            </p:xfrm>
            <a:graphic>
              <a:graphicData uri="http://schemas.openxmlformats.org/drawingml/2006/table">
                <a:tbl>
                  <a:tblPr firstRow="1" firstCol="1" bandRow="1">
                    <a:tableStyleId>{93296810-A885-4BE3-A3E7-6D5BEEA58F35}</a:tableStyleId>
                  </a:tblPr>
                  <a:tblGrid>
                    <a:gridCol w="3228884">
                      <a:extLst>
                        <a:ext uri="{9D8B030D-6E8A-4147-A177-3AD203B41FA5}">
                          <a16:colId xmlns:a16="http://schemas.microsoft.com/office/drawing/2014/main" val="3259643343"/>
                        </a:ext>
                      </a:extLst>
                    </a:gridCol>
                    <a:gridCol w="1309007">
                      <a:extLst>
                        <a:ext uri="{9D8B030D-6E8A-4147-A177-3AD203B41FA5}">
                          <a16:colId xmlns:a16="http://schemas.microsoft.com/office/drawing/2014/main" val="2504658617"/>
                        </a:ext>
                      </a:extLst>
                    </a:gridCol>
                    <a:gridCol w="872671">
                      <a:extLst>
                        <a:ext uri="{9D8B030D-6E8A-4147-A177-3AD203B41FA5}">
                          <a16:colId xmlns:a16="http://schemas.microsoft.com/office/drawing/2014/main" val="364701235"/>
                        </a:ext>
                      </a:extLst>
                    </a:gridCol>
                    <a:gridCol w="1309007">
                      <a:extLst>
                        <a:ext uri="{9D8B030D-6E8A-4147-A177-3AD203B41FA5}">
                          <a16:colId xmlns:a16="http://schemas.microsoft.com/office/drawing/2014/main" val="4164772413"/>
                        </a:ext>
                      </a:extLst>
                    </a:gridCol>
                  </a:tblGrid>
                  <a:tr h="23022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Characteristics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Dimension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Symbol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Values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111801836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Thermal power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MW(th)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131707" r="-153147" b="-125609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125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796677553"/>
                      </a:ext>
                    </a:extLst>
                  </a:tr>
                  <a:tr h="24315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Inlet bubble pump velocity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m/s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237500" r="-153147" b="-118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2.62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37863097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Average core velocity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m/s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329268" r="-153147" b="-10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1.14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674220471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Quality of liquid/gas mixture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-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429268" r="-153147" b="-9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0.22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38790301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Bobble pump head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MPa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529268" r="-153147" b="-8585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0.011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783621176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Gas mass flow, 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kg/s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645000" r="-153147" b="-7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596.9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39731113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Liquid Tin mass flow,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kg/s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726829" r="-153147" b="-6609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2125.0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472408551"/>
                      </a:ext>
                    </a:extLst>
                  </a:tr>
                  <a:tr h="406955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Liquid tin core outlet temperature, 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505970" r="-153147" b="-3044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825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711859556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Liquid tin core inlet temperature,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990244" r="-153147" b="-3975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513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115665137"/>
                      </a:ext>
                    </a:extLst>
                  </a:tr>
                  <a:tr h="406955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Compressed cold gas inlet temperature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667164" r="-153147" b="-14328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313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07962012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Heated gas outlet temperature,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K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1253659" r="-153147" b="-1341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508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686451477"/>
                      </a:ext>
                    </a:extLst>
                  </a:tr>
                  <a:tr h="248991">
                    <a:tc>
                      <a:txBody>
                        <a:bodyPr/>
                        <a:lstStyle/>
                        <a:p>
                          <a:pPr marL="0" marR="0" indent="0" algn="just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Reactor core average velocity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>
                              <a:effectLst/>
                            </a:rPr>
                            <a:t>m/s</a:t>
                          </a:r>
                          <a:endParaRPr lang="en-US" sz="180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522378" t="-1353659" r="-153147" b="-3414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>
                            <a:lnSpc>
                              <a:spcPts val="13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600" dirty="0">
                              <a:effectLst/>
                            </a:rPr>
                            <a:t>1.2</a:t>
                          </a:r>
                          <a:endParaRPr lang="en-US" sz="1800" dirty="0">
                            <a:effectLst/>
                            <a:latin typeface="Times New Roman" panose="02020603050405020304" pitchFamily="18" charset="0"/>
                            <a:ea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83311091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C0B0477-143B-AB97-DF72-A060AC54708E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2620370" y="2115403"/>
            <a:ext cx="303765" cy="160652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312D943D-750E-8B1C-9556-80CF130351E1}"/>
              </a:ext>
            </a:extLst>
          </p:cNvPr>
          <p:cNvSpPr/>
          <p:nvPr/>
        </p:nvSpPr>
        <p:spPr>
          <a:xfrm>
            <a:off x="2681764" y="3721925"/>
            <a:ext cx="484742" cy="45174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7C345-8EA7-DFC0-C6C2-B20419858ACA}"/>
                  </a:ext>
                </a:extLst>
              </p:cNvPr>
              <p:cNvSpPr txBox="1"/>
              <p:nvPr/>
            </p:nvSpPr>
            <p:spPr>
              <a:xfrm>
                <a:off x="6216067" y="5382924"/>
                <a:ext cx="3152776" cy="792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𝐿𝑀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𝐿𝑀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𝐿𝑀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p>
                              </m:sSub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𝐿𝑀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d>
                            <m:dPr>
                              <m:ctrlPr>
                                <a:rPr 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sup>
                              </m:sSubSup>
                              <m:r>
                                <a:rPr lang="en-US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i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p>
                              </m:sSubSup>
                              <m:sSubSup>
                                <m:sSubSupPr>
                                  <m:ctrlPr>
                                    <a:rPr lang="en-US" i="1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𝑂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E37C345-8EA7-DFC0-C6C2-B20419858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067" y="5382924"/>
                <a:ext cx="3152776" cy="7924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666CFC1-E2A7-7122-C81E-23A028EBF48F}"/>
              </a:ext>
            </a:extLst>
          </p:cNvPr>
          <p:cNvSpPr txBox="1"/>
          <p:nvPr/>
        </p:nvSpPr>
        <p:spPr>
          <a:xfrm>
            <a:off x="4719074" y="5473532"/>
            <a:ext cx="16358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Required N</a:t>
            </a:r>
            <a:r>
              <a:rPr lang="en-US" baseline="-25000" dirty="0"/>
              <a:t>2</a:t>
            </a:r>
            <a:r>
              <a:rPr lang="en-US" dirty="0"/>
              <a:t> flow rate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E43C94F-5B2B-4061-6960-01B1960825EF}"/>
              </a:ext>
            </a:extLst>
          </p:cNvPr>
          <p:cNvSpPr txBox="1"/>
          <p:nvPr/>
        </p:nvSpPr>
        <p:spPr>
          <a:xfrm>
            <a:off x="4734962" y="4736593"/>
            <a:ext cx="1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Liquid metal flow rate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F1DB38-2B0F-5297-D0F6-FE92B9F24F4C}"/>
              </a:ext>
            </a:extLst>
          </p:cNvPr>
          <p:cNvSpPr txBox="1"/>
          <p:nvPr/>
        </p:nvSpPr>
        <p:spPr>
          <a:xfrm>
            <a:off x="6026232" y="4720557"/>
            <a:ext cx="2257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Liquid metal specific heat capacity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771D2FF-2653-B83E-8F6E-3ACC19BD9A78}"/>
              </a:ext>
            </a:extLst>
          </p:cNvPr>
          <p:cNvSpPr txBox="1"/>
          <p:nvPr/>
        </p:nvSpPr>
        <p:spPr>
          <a:xfrm>
            <a:off x="7954564" y="4736593"/>
            <a:ext cx="1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Pump outlet temperature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8C3AFE-2C94-0AAA-274F-A2DA4756ADDE}"/>
              </a:ext>
            </a:extLst>
          </p:cNvPr>
          <p:cNvSpPr txBox="1"/>
          <p:nvPr/>
        </p:nvSpPr>
        <p:spPr>
          <a:xfrm>
            <a:off x="9361127" y="4718057"/>
            <a:ext cx="1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Core outlet temperature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61D4FD-08A1-9C47-B9C0-FC47EAC0210C}"/>
              </a:ext>
            </a:extLst>
          </p:cNvPr>
          <p:cNvSpPr txBox="1"/>
          <p:nvPr/>
        </p:nvSpPr>
        <p:spPr>
          <a:xfrm>
            <a:off x="6442614" y="6160518"/>
            <a:ext cx="1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inlet enthalpy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A69D65C-99B6-8AE9-1593-67F7AAD433F7}"/>
              </a:ext>
            </a:extLst>
          </p:cNvPr>
          <p:cNvSpPr txBox="1"/>
          <p:nvPr/>
        </p:nvSpPr>
        <p:spPr>
          <a:xfrm>
            <a:off x="8925763" y="6154112"/>
            <a:ext cx="1504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/>
              <a:t>2</a:t>
            </a:r>
            <a:r>
              <a:rPr lang="en-US" dirty="0"/>
              <a:t> outlet enthalpy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FEB3E27-E5FE-340F-D3E8-1061A903A710}"/>
              </a:ext>
            </a:extLst>
          </p:cNvPr>
          <p:cNvCxnSpPr/>
          <p:nvPr/>
        </p:nvCxnSpPr>
        <p:spPr>
          <a:xfrm>
            <a:off x="6026232" y="5820800"/>
            <a:ext cx="41638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C65BF87-40B5-9426-F1A7-CF073188263D}"/>
              </a:ext>
            </a:extLst>
          </p:cNvPr>
          <p:cNvCxnSpPr/>
          <p:nvPr/>
        </p:nvCxnSpPr>
        <p:spPr>
          <a:xfrm>
            <a:off x="5764655" y="5253641"/>
            <a:ext cx="1261640" cy="30094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F15A00A-3D09-2681-63DF-BEBD039377CC}"/>
              </a:ext>
            </a:extLst>
          </p:cNvPr>
          <p:cNvCxnSpPr/>
          <p:nvPr/>
        </p:nvCxnSpPr>
        <p:spPr>
          <a:xfrm>
            <a:off x="7466133" y="5106597"/>
            <a:ext cx="115747" cy="27632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2538278-B078-791C-5F44-A92E2DAB7000}"/>
              </a:ext>
            </a:extLst>
          </p:cNvPr>
          <p:cNvCxnSpPr/>
          <p:nvPr/>
        </p:nvCxnSpPr>
        <p:spPr>
          <a:xfrm flipH="1">
            <a:off x="8283295" y="5364388"/>
            <a:ext cx="259284" cy="9759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5FBAA18-F40F-1C63-2FC1-3249DB70D0C1}"/>
              </a:ext>
            </a:extLst>
          </p:cNvPr>
          <p:cNvCxnSpPr>
            <a:stCxn id="21" idx="2"/>
          </p:cNvCxnSpPr>
          <p:nvPr/>
        </p:nvCxnSpPr>
        <p:spPr>
          <a:xfrm flipH="1">
            <a:off x="9176146" y="5364388"/>
            <a:ext cx="937336" cy="97597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9A242AE-F503-A95C-C450-83E531C9D13F}"/>
              </a:ext>
            </a:extLst>
          </p:cNvPr>
          <p:cNvSpPr txBox="1"/>
          <p:nvPr/>
        </p:nvSpPr>
        <p:spPr>
          <a:xfrm>
            <a:off x="4046438" y="6210471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Petkov et al., 2026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533078-4DA2-B2B9-31A4-95754D033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844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8E1A0-33B9-669E-B8BA-2C4A60D85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756" y="933559"/>
            <a:ext cx="3406358" cy="666641"/>
          </a:xfrm>
        </p:spPr>
        <p:txBody>
          <a:bodyPr>
            <a:normAutofit fontScale="90000"/>
          </a:bodyPr>
          <a:lstStyle/>
          <a:p>
            <a:r>
              <a:rPr lang="en-US" dirty="0"/>
              <a:t>NUCLEAR FUEL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4594A-2E34-20FE-FC73-690D9FC1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5406" y="1692323"/>
            <a:ext cx="11104627" cy="2696825"/>
          </a:xfrm>
          <a:ln w="41275">
            <a:solidFill>
              <a:schemeClr val="accent1"/>
            </a:solidFill>
          </a:ln>
        </p:spPr>
        <p:txBody>
          <a:bodyPr>
            <a:normAutofit fontScale="92500" lnSpcReduction="2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Increased fissile density by 40% compared to UO</a:t>
            </a:r>
            <a:r>
              <a:rPr lang="en-US" baseline="-25000" dirty="0"/>
              <a:t>2</a:t>
            </a:r>
            <a:r>
              <a:rPr lang="en-US" dirty="0"/>
              <a:t>, which could increase the burn-ups.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Improved thermal conductivity leading to fuel centerline temperature decreasing, which allows to be increased the core outlet temperatures and increasing the margins for fuel melting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Fuel reprocessing is greatly improved by application of PUREX process (involves HNO</a:t>
            </a:r>
            <a:r>
              <a:rPr lang="en-US" baseline="-25000" dirty="0"/>
              <a:t>3</a:t>
            </a:r>
            <a:r>
              <a:rPr lang="en-US" dirty="0"/>
              <a:t> for dissolution of spent fuel)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Fuel possesses enhanced chemical compatibility with the most potential cladding materials and a radiation stability.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The duration of fuel cycle without reloading is increased with corresponds to non-proliferation policy.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E14EAA-88B9-466D-26C9-C31682D020EE}"/>
              </a:ext>
            </a:extLst>
          </p:cNvPr>
          <p:cNvSpPr txBox="1"/>
          <p:nvPr/>
        </p:nvSpPr>
        <p:spPr>
          <a:xfrm>
            <a:off x="4226971" y="656140"/>
            <a:ext cx="7793062" cy="923330"/>
          </a:xfrm>
          <a:prstGeom prst="rect">
            <a:avLst/>
          </a:prstGeom>
          <a:noFill/>
          <a:ln w="317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SimSun" panose="02010600030101010101" pitchFamily="2" charset="-122"/>
              </a:rPr>
              <a:t>The most popular </a:t>
            </a:r>
            <a:r>
              <a:rPr lang="en-US" dirty="0">
                <a:ea typeface="SimSun" panose="02010600030101010101" pitchFamily="2" charset="-122"/>
              </a:rPr>
              <a:t>currently nuclear </a:t>
            </a:r>
            <a:r>
              <a:rPr lang="en-US" sz="1800" dirty="0">
                <a:effectLst/>
                <a:ea typeface="SimSun" panose="02010600030101010101" pitchFamily="2" charset="-122"/>
              </a:rPr>
              <a:t>fuel UO</a:t>
            </a:r>
            <a:r>
              <a:rPr lang="en-US" sz="1800" baseline="-25000" dirty="0">
                <a:effectLst/>
                <a:ea typeface="SimSun" panose="02010600030101010101" pitchFamily="2" charset="-122"/>
              </a:rPr>
              <a:t>2 </a:t>
            </a:r>
            <a:r>
              <a:rPr lang="en-US" sz="1800" dirty="0">
                <a:effectLst/>
                <a:ea typeface="SimSun" panose="02010600030101010101" pitchFamily="2" charset="-122"/>
              </a:rPr>
              <a:t>with melting point 3118 ± 25 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SimSun" panose="02010600030101010101" pitchFamily="2" charset="-122"/>
              </a:rPr>
              <a:t>N</a:t>
            </a:r>
            <a:r>
              <a:rPr lang="en-US" sz="1800" dirty="0">
                <a:effectLst/>
                <a:ea typeface="SimSun" panose="02010600030101010101" pitchFamily="2" charset="-122"/>
              </a:rPr>
              <a:t>itride fuel </a:t>
            </a:r>
            <a:r>
              <a:rPr lang="bg-BG" sz="1800" dirty="0">
                <a:effectLst/>
                <a:ea typeface="SimSun" panose="02010600030101010101" pitchFamily="2" charset="-122"/>
              </a:rPr>
              <a:t>(</a:t>
            </a:r>
            <a:r>
              <a:rPr lang="en-US" sz="1800" dirty="0">
                <a:effectLst/>
                <a:ea typeface="SimSun" panose="02010600030101010101" pitchFamily="2" charset="-122"/>
              </a:rPr>
              <a:t>NU</a:t>
            </a:r>
            <a:r>
              <a:rPr lang="bg-BG" sz="1800" dirty="0">
                <a:effectLst/>
                <a:ea typeface="SimSun" panose="02010600030101010101" pitchFamily="2" charset="-122"/>
              </a:rPr>
              <a:t>) </a:t>
            </a:r>
            <a:r>
              <a:rPr lang="en-US" sz="1800" dirty="0">
                <a:effectLst/>
                <a:ea typeface="SimSun" panose="02010600030101010101" pitchFamily="2" charset="-122"/>
              </a:rPr>
              <a:t>with similar melting point: 3120 ± 30 K fabricated and tested in sodium cooled BR-10, FFTF and EBR-II nuclear reactors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128F806-F1C4-A721-9941-00D75291761B}"/>
              </a:ext>
            </a:extLst>
          </p:cNvPr>
          <p:cNvSpPr txBox="1">
            <a:spLocks/>
          </p:cNvSpPr>
          <p:nvPr/>
        </p:nvSpPr>
        <p:spPr>
          <a:xfrm>
            <a:off x="887847" y="4502001"/>
            <a:ext cx="11132186" cy="2250448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vert="horz" lIns="45720" tIns="45720" rIns="4572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</a:rPr>
              <a:t>Oxidizes in 0.50 bars superheated steam with complete degradation for one hour at 500℃ which significantly questions the any form of </a:t>
            </a:r>
            <a:r>
              <a:rPr lang="en-US" u="sng" dirty="0">
                <a:solidFill>
                  <a:srgbClr val="FF0000"/>
                </a:solidFill>
              </a:rPr>
              <a:t>oxygen presences in the reactor system.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</a:rPr>
              <a:t> The just prepared nitride powder require special oxygen free environment because is pyrophoric and will react immediately with the oxygen from the environmental air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FF0000"/>
                </a:solidFill>
              </a:rPr>
              <a:t> Nitrogen must be enriched in </a:t>
            </a:r>
            <a:r>
              <a:rPr lang="en-US" baseline="30000" dirty="0">
                <a:solidFill>
                  <a:srgbClr val="FF0000"/>
                </a:solidFill>
              </a:rPr>
              <a:t>15</a:t>
            </a:r>
            <a:r>
              <a:rPr lang="en-US" dirty="0">
                <a:solidFill>
                  <a:srgbClr val="FF0000"/>
                </a:solidFill>
              </a:rPr>
              <a:t>N in order to increase the fuel economy and to avoid (n, p) reaction to </a:t>
            </a:r>
            <a:r>
              <a:rPr lang="en-US" baseline="30000" dirty="0">
                <a:solidFill>
                  <a:srgbClr val="FF0000"/>
                </a:solidFill>
              </a:rPr>
              <a:t>14</a:t>
            </a:r>
            <a:r>
              <a:rPr lang="en-US" dirty="0">
                <a:solidFill>
                  <a:srgbClr val="FF0000"/>
                </a:solidFill>
              </a:rPr>
              <a:t>C from </a:t>
            </a:r>
            <a:r>
              <a:rPr lang="en-US" baseline="30000" dirty="0">
                <a:solidFill>
                  <a:srgbClr val="FF0000"/>
                </a:solidFill>
              </a:rPr>
              <a:t>14</a:t>
            </a:r>
            <a:r>
              <a:rPr lang="en-US" dirty="0">
                <a:solidFill>
                  <a:srgbClr val="FF0000"/>
                </a:solidFill>
              </a:rPr>
              <a:t>N (in addition to the mixing gas coolant) that enhance the amount of radioactive waste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CB5A966-B21C-C864-409B-5CB8090CFD5D}"/>
              </a:ext>
            </a:extLst>
          </p:cNvPr>
          <p:cNvSpPr txBox="1"/>
          <p:nvPr/>
        </p:nvSpPr>
        <p:spPr>
          <a:xfrm rot="16200000">
            <a:off x="-92818" y="2820268"/>
            <a:ext cx="16471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Advantages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689C62-57A2-08CA-CC15-39E73543895C}"/>
              </a:ext>
            </a:extLst>
          </p:cNvPr>
          <p:cNvSpPr txBox="1"/>
          <p:nvPr/>
        </p:nvSpPr>
        <p:spPr>
          <a:xfrm rot="16200000">
            <a:off x="-73305" y="5396392"/>
            <a:ext cx="1547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Drawbacks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2F490-19A7-0896-80C9-2D13DBB52D37}"/>
              </a:ext>
            </a:extLst>
          </p:cNvPr>
          <p:cNvSpPr txBox="1"/>
          <p:nvPr/>
        </p:nvSpPr>
        <p:spPr>
          <a:xfrm>
            <a:off x="2169994" y="564227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Petkov et al.,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6FB102-F1E3-43D6-73ED-830DA5A4A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399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4414-8928-A441-7DA3-CE9276D0D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905" y="881467"/>
            <a:ext cx="10427963" cy="877884"/>
          </a:xfrm>
        </p:spPr>
        <p:txBody>
          <a:bodyPr>
            <a:noAutofit/>
          </a:bodyPr>
          <a:lstStyle/>
          <a:p>
            <a:r>
              <a:rPr lang="en-US" sz="4000" dirty="0"/>
              <a:t>Selection of Liquid tin as core heat removal coolant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113036-015C-DC2C-0199-D993D8937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7905" y="1759351"/>
            <a:ext cx="11033981" cy="4870049"/>
          </a:xfrm>
        </p:spPr>
        <p:txBody>
          <a:bodyPr>
            <a:normAutofit fontScale="92500" lnSpcReduction="20000"/>
          </a:bodyPr>
          <a:lstStyle/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>
                <a:solidFill>
                  <a:srgbClr val="7030A0"/>
                </a:solidFill>
              </a:rPr>
              <a:t>Low melting point of tin in comparison with lead allows the inlet temperature of a coolant to increase of the operational range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Effective heat removal up to 1 GW/m3  below 600°C with coolant flow velocity below 5 m/s, due to the favorable thermal and physical properties of tin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Estimated radioactivity of tin as well as bismuth-lead is high enough after irradiation with 400 MeV proton flux of 5×10</a:t>
            </a:r>
            <a:r>
              <a:rPr lang="en-US" baseline="30000" dirty="0">
                <a:solidFill>
                  <a:srgbClr val="FF0000"/>
                </a:solidFill>
              </a:rPr>
              <a:t>13</a:t>
            </a:r>
            <a:r>
              <a:rPr lang="en-US" dirty="0">
                <a:solidFill>
                  <a:srgbClr val="FF0000"/>
                </a:solidFill>
              </a:rPr>
              <a:t> proton/cm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s for a year to require a significant cooling time to decrease target activities to the acceptable hands-on level of 10</a:t>
            </a:r>
            <a:r>
              <a:rPr lang="en-US" baseline="30000" dirty="0">
                <a:solidFill>
                  <a:srgbClr val="FF0000"/>
                </a:solidFill>
              </a:rPr>
              <a:t>8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Bq</a:t>
            </a:r>
            <a:r>
              <a:rPr lang="en-US" dirty="0">
                <a:solidFill>
                  <a:srgbClr val="FF0000"/>
                </a:solidFill>
              </a:rPr>
              <a:t>/kg for beta-active nuclides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Tin target may also compete with lead target as an effective proton-to-neutron converter where Sn-124 (~6 percent in the natural mixture) enhance the neutron yield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A complete absence of alpha emitters in the radioactive wastes of tin makes it less radiotoxic material than lead or bismuth-lead (Po-210, Pb-202) 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The most severe disadvantage: aggressive interactions with the other structural materials, used currently in nuclear technology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</a:t>
            </a:r>
            <a:r>
              <a:rPr lang="en-US" dirty="0">
                <a:solidFill>
                  <a:srgbClr val="0070C0"/>
                </a:solidFill>
              </a:rPr>
              <a:t>Usable with graphite (C), Tungsten (W), Molybdenum (Mo), Rhenium (Re) and below 773 K with Chromium (Cr) and with Iron (Fe)</a:t>
            </a:r>
          </a:p>
          <a:p>
            <a:pPr algn="just">
              <a:buFont typeface="Courier New" panose="02070309020205020404" pitchFamily="49" charset="0"/>
              <a:buChar char="o"/>
            </a:pPr>
            <a:r>
              <a:rPr lang="en-US" dirty="0"/>
              <a:t> Tin is relatively cheap material that could be found in sufficient quantity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B87BFF-D07B-5866-A952-CCC4DDE8DC06}"/>
              </a:ext>
            </a:extLst>
          </p:cNvPr>
          <p:cNvSpPr txBox="1"/>
          <p:nvPr/>
        </p:nvSpPr>
        <p:spPr>
          <a:xfrm>
            <a:off x="9683086" y="6168788"/>
            <a:ext cx="19366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Petkov et al.,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9CCBB1-C204-D408-814B-4A2D01916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1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"/>
    </mc:Choice>
    <mc:Fallback xmlns="">
      <p:transition spd="slow" advTm="957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8A2F88-55C5-4ED1-9541-807C65424763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 design</Template>
  <TotalTime>2989</TotalTime>
  <Words>1742</Words>
  <Application>Microsoft Office PowerPoint</Application>
  <PresentationFormat>Widescreen</PresentationFormat>
  <Paragraphs>316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SimSun</vt:lpstr>
      <vt:lpstr>Arial</vt:lpstr>
      <vt:lpstr>Calibri</vt:lpstr>
      <vt:lpstr>Cambria Math</vt:lpstr>
      <vt:lpstr>Courier New</vt:lpstr>
      <vt:lpstr>Times New Roman</vt:lpstr>
      <vt:lpstr>Tw Cen MT</vt:lpstr>
      <vt:lpstr>Tw Cen MT Condensed</vt:lpstr>
      <vt:lpstr>Wingdings 3</vt:lpstr>
      <vt:lpstr>Integral</vt:lpstr>
      <vt:lpstr>Analysis of the coolant of small modular reactors based on liquid tin  (Анализ на топлоносителя на малки модулни реактори, базирани на течен калай)</vt:lpstr>
      <vt:lpstr>Outline of content</vt:lpstr>
      <vt:lpstr>Description of STAR-PLUS(M) Fundamentals </vt:lpstr>
      <vt:lpstr>Predesign of liquid metal fast small modular reactor 2022</vt:lpstr>
      <vt:lpstr>STAR-PLUS(M) thermal cycle outline</vt:lpstr>
      <vt:lpstr>design of liquid metal fast small modular reactor 2026</vt:lpstr>
      <vt:lpstr>Reactor core hydraulic system: core cross-sectional view and a fuel cluster.</vt:lpstr>
      <vt:lpstr>NUCLEAR FUEL </vt:lpstr>
      <vt:lpstr>Selection of Liquid tin as core heat removal coolant</vt:lpstr>
      <vt:lpstr>Tin-oxygen interaction</vt:lpstr>
      <vt:lpstr> Experimental setup  and procedure 2023</vt:lpstr>
      <vt:lpstr>Investigation of solid materials stability</vt:lpstr>
      <vt:lpstr>Surface tension evolution with time</vt:lpstr>
      <vt:lpstr>Enhancing measuring capacity </vt:lpstr>
      <vt:lpstr>This work is supported by Sofia University “St. Kliment Ohridski” SUMMIT, №. 70-123-663/16.04.2024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Lorem Ipsum</dc:title>
  <dc:creator>Пламен Весков Петков</dc:creator>
  <cp:lastModifiedBy>Plamen Petkov</cp:lastModifiedBy>
  <cp:revision>51</cp:revision>
  <dcterms:created xsi:type="dcterms:W3CDTF">2022-08-06T21:22:52Z</dcterms:created>
  <dcterms:modified xsi:type="dcterms:W3CDTF">2026-04-16T04:15:32Z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