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54" r:id="rId3"/>
    <p:sldId id="367" r:id="rId4"/>
    <p:sldId id="369" r:id="rId5"/>
    <p:sldId id="368" r:id="rId6"/>
    <p:sldId id="370" r:id="rId7"/>
    <p:sldId id="372" r:id="rId8"/>
    <p:sldId id="371" r:id="rId9"/>
    <p:sldId id="374" r:id="rId10"/>
    <p:sldId id="375" r:id="rId11"/>
    <p:sldId id="377" r:id="rId12"/>
    <p:sldId id="376" r:id="rId13"/>
    <p:sldId id="378" r:id="rId14"/>
    <p:sldId id="379" r:id="rId15"/>
    <p:sldId id="380" r:id="rId16"/>
    <p:sldId id="381" r:id="rId17"/>
    <p:sldId id="382" r:id="rId18"/>
    <p:sldId id="385" r:id="rId19"/>
    <p:sldId id="383" r:id="rId20"/>
    <p:sldId id="384" r:id="rId21"/>
    <p:sldId id="386" r:id="rId22"/>
    <p:sldId id="387" r:id="rId23"/>
    <p:sldId id="373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9" y="-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75A4-EA06-44BF-8E6D-4477992C6665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E79-FAA0-4B88-B002-D87667869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75A4-EA06-44BF-8E6D-4477992C6665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E79-FAA0-4B88-B002-D87667869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75A4-EA06-44BF-8E6D-4477992C6665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E79-FAA0-4B88-B002-D87667869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75A4-EA06-44BF-8E6D-4477992C6665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E79-FAA0-4B88-B002-D87667869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75A4-EA06-44BF-8E6D-4477992C6665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E79-FAA0-4B88-B002-D87667869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75A4-EA06-44BF-8E6D-4477992C6665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E79-FAA0-4B88-B002-D87667869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75A4-EA06-44BF-8E6D-4477992C6665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E79-FAA0-4B88-B002-D87667869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75A4-EA06-44BF-8E6D-4477992C6665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E79-FAA0-4B88-B002-D87667869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75A4-EA06-44BF-8E6D-4477992C6665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E79-FAA0-4B88-B002-D87667869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75A4-EA06-44BF-8E6D-4477992C6665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E79-FAA0-4B88-B002-D87667869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75A4-EA06-44BF-8E6D-4477992C6665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E79-FAA0-4B88-B002-D87667869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75A4-EA06-44BF-8E6D-4477992C6665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F3E79-FAA0-4B88-B002-D87667869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6351" y="6395720"/>
            <a:ext cx="9144001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351" y="6477000"/>
            <a:ext cx="9144001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3" y="6228157"/>
            <a:ext cx="1904998" cy="40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Grp="1" noChangeArrowheads="1"/>
          </p:cNvSpPr>
          <p:nvPr/>
        </p:nvSpPr>
        <p:spPr>
          <a:xfrm>
            <a:off x="1295400" y="3429000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Aft>
                <a:spcPct val="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</a:rPr>
              <a:t>Valentin T. Jordanov</a:t>
            </a:r>
          </a:p>
          <a:p>
            <a:pPr lvl="0" fontAlgn="base">
              <a:spcAft>
                <a:spcPct val="0"/>
              </a:spcAft>
            </a:pPr>
            <a:r>
              <a:rPr lang="en-US" sz="1800" i="1" kern="0" dirty="0" smtClean="0">
                <a:solidFill>
                  <a:srgbClr val="000000"/>
                </a:solidFill>
                <a:latin typeface="Times New Roman" pitchFamily="18" charset="0"/>
              </a:rPr>
              <a:t>YANTEL, LLC </a:t>
            </a:r>
            <a:r>
              <a:rPr lang="en-US" sz="18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1800" i="1" kern="0" dirty="0" smtClean="0">
                <a:solidFill>
                  <a:srgbClr val="000000"/>
                </a:solidFill>
                <a:latin typeface="Times New Roman" pitchFamily="18" charset="0"/>
              </a:rPr>
              <a:t> Santa Fe, NM </a:t>
            </a:r>
            <a:r>
              <a:rPr lang="en-US" sz="18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1800" i="1" kern="0" dirty="0" smtClean="0">
                <a:solidFill>
                  <a:srgbClr val="000000"/>
                </a:solidFill>
                <a:latin typeface="Times New Roman" pitchFamily="18" charset="0"/>
              </a:rPr>
              <a:t> USA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4882" y="1981200"/>
            <a:ext cx="80422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 smtClean="0"/>
              <a:t>БРОЕНЕ НА ФОТОНИ ОТ СЦИНТИЛАЦИОННИ ДЕТЕКТОРИ В ПРОЗОРЦИ НА СЪВПАДЕНИЯ, РАЗПРЕДЕЛЕНИ ВЪВ ВРЕМЕТО</a:t>
            </a:r>
            <a:r>
              <a:rPr lang="en-US" sz="2400" baseline="30000" dirty="0" smtClean="0"/>
              <a:t>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04481" y="6248400"/>
            <a:ext cx="188865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867400"/>
            <a:ext cx="1526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 Pending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5950" y="238069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 smtClean="0"/>
              <a:t>Сцинтилационни Събития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1998" y="990600"/>
                <a:ext cx="4724401" cy="350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bg-BG" sz="1600" dirty="0" smtClean="0"/>
                  <a:t>Експоненциална плътност на вероятността: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/>
                                </a:rPr>
                                <m:t>   0          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&lt;0</m:t>
                              </m:r>
                            </m:e>
                            <m:e>
                              <m:r>
                                <a:rPr lang="en-US">
                                  <a:latin typeface="Cambria Math"/>
                                </a:rPr>
                                <m:t>   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𝜏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𝜏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>
                                  <a:latin typeface="Cambria Math"/>
                                </a:rPr>
                                <m:t>     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≥0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1200"/>
                  </a:spcAft>
                </a:pPr>
                <a:r>
                  <a:rPr lang="bg-BG" sz="1600" dirty="0" smtClean="0"/>
                  <a:t>Вероятност за един фотон</a:t>
                </a:r>
                <a:r>
                  <a:rPr lang="en-US" sz="1600" dirty="0" smtClean="0"/>
                  <a:t> </a:t>
                </a:r>
                <a:r>
                  <a:rPr lang="bg-BG" sz="1600" dirty="0" smtClean="0"/>
                  <a:t>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𝜏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𝑑𝑡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US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bg-BG" dirty="0" smtClean="0"/>
              </a:p>
              <a:p>
                <a:pPr>
                  <a:spcAft>
                    <a:spcPts val="1200"/>
                  </a:spcAft>
                </a:pPr>
                <a:r>
                  <a:rPr lang="bg-BG" sz="1600" dirty="0"/>
                  <a:t>Вероятност за един </a:t>
                </a:r>
                <a:r>
                  <a:rPr lang="bg-BG" sz="1600" dirty="0" smtClean="0"/>
                  <a:t>фотоелектрон във един ФЕУ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𝑃𝑀𝑇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𝑃𝑇𝑄𝐸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r>
                  <a:rPr lang="bg-BG" dirty="0" smtClean="0"/>
                  <a:t>,  </a:t>
                </a:r>
                <a:r>
                  <a:rPr lang="bg-BG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М  </a:t>
                </a:r>
                <a:r>
                  <a:rPr lang="bg-BG" dirty="0" smtClean="0"/>
                  <a:t>брой ФЕУ в съвпадение</a:t>
                </a:r>
                <a:endParaRPr lang="bg-BG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8" y="990600"/>
                <a:ext cx="4724401" cy="3504036"/>
              </a:xfrm>
              <a:prstGeom prst="rect">
                <a:avLst/>
              </a:prstGeom>
              <a:blipFill rotWithShape="1">
                <a:blip r:embed="rId3"/>
                <a:stretch>
                  <a:fillRect l="-645" t="-523" b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3688"/>
            <a:ext cx="4190998" cy="350591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53955" y="4495800"/>
                <a:ext cx="7484549" cy="545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g-BG" dirty="0"/>
                  <a:t>Вероятност за </a:t>
                </a:r>
                <a:r>
                  <a:rPr lang="bg-BG" dirty="0" smtClean="0"/>
                  <a:t>броене на един фотон: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𝐷𝐸𝑇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>
                            <a:latin typeface="Cambria Math"/>
                          </a:rPr>
                          <m:t>=1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𝑃𝑇𝑄𝐸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  <m:r>
                          <a:rPr lang="en-US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  <m:r>
                          <a:rPr lang="en-US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bg-BG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55" y="4495800"/>
                <a:ext cx="7484549" cy="545855"/>
              </a:xfrm>
              <a:prstGeom prst="rect">
                <a:avLst/>
              </a:prstGeom>
              <a:blipFill rotWithShape="1">
                <a:blip r:embed="rId5"/>
                <a:stretch>
                  <a:fillRect l="-651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17027" y="5105400"/>
                <a:ext cx="6286500" cy="836447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𝐷𝐸𝑇</m:t>
                          </m:r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>
                              <a:latin typeface="Cambria Math"/>
                            </a:rPr>
                            <m:t>≥1,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𝑃𝑇𝑄𝐸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027" y="5105400"/>
                <a:ext cx="6286500" cy="8364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53900" y="5943600"/>
            <a:ext cx="7282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2400" dirty="0" smtClean="0"/>
              <a:t> </a:t>
            </a:r>
            <a:r>
              <a:rPr lang="bg-BG" dirty="0" smtClean="0"/>
              <a:t>– начален брой на възбудени състояния водещи то емисия на фотон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9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3898" y="301196"/>
            <a:ext cx="6036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 smtClean="0"/>
              <a:t>Зависимост на </a:t>
            </a:r>
            <a:r>
              <a:rPr lang="bg-BG" sz="2800" dirty="0"/>
              <a:t>В</a:t>
            </a:r>
            <a:r>
              <a:rPr lang="bg-BG" sz="2800" dirty="0" smtClean="0"/>
              <a:t>ероятността от </a:t>
            </a:r>
            <a:r>
              <a:rPr lang="en-US" sz="2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800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2800" dirty="0" smtClean="0"/>
              <a:t> </a:t>
            </a:r>
            <a:r>
              <a:rPr lang="bg-BG" sz="2800" dirty="0" smtClean="0"/>
              <a:t>и </a:t>
            </a:r>
            <a:r>
              <a:rPr lang="en-US" sz="2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en-US" sz="28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98" y="1752600"/>
            <a:ext cx="5791200" cy="3886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57203" y="914400"/>
                <a:ext cx="6829594" cy="84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𝐷𝐸𝑇</m:t>
                          </m:r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>
                              <a:latin typeface="Cambria Math"/>
                            </a:rPr>
                            <m:t>≥1,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𝑃𝑇𝑄𝐸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03" y="914400"/>
                <a:ext cx="6829594" cy="8403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48000" y="5638800"/>
            <a:ext cx="319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T0 = 0,  T1 = 5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 PTQE = 0.25</a:t>
            </a:r>
            <a:endParaRPr lang="en-US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23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238069"/>
            <a:ext cx="4915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u="sng" dirty="0" smtClean="0"/>
              <a:t>Първи Детектиран Фотон</a:t>
            </a:r>
            <a:r>
              <a:rPr lang="en-US" sz="2800" u="sng" dirty="0" smtClean="0"/>
              <a:t> (FDP)</a:t>
            </a:r>
            <a:endParaRPr lang="en-US" sz="2800" u="sng" dirty="0"/>
          </a:p>
        </p:txBody>
      </p:sp>
      <p:sp>
        <p:nvSpPr>
          <p:cNvPr id="13" name="Rectangle 12"/>
          <p:cNvSpPr/>
          <p:nvPr/>
        </p:nvSpPr>
        <p:spPr>
          <a:xfrm>
            <a:off x="4974192" y="990600"/>
            <a:ext cx="381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Първият детектиран фотон от ФЕУ е от </a:t>
            </a:r>
            <a:r>
              <a:rPr lang="bg-BG" u="sng" dirty="0" smtClean="0">
                <a:solidFill>
                  <a:srgbClr val="333333"/>
                </a:solidFill>
              </a:rPr>
              <a:t>изключителна важност</a:t>
            </a:r>
          </a:p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Докато ФЕУ не детектира първия фотон </a:t>
            </a:r>
            <a:r>
              <a:rPr lang="bg-BG" u="sng" dirty="0" smtClean="0">
                <a:solidFill>
                  <a:srgbClr val="333333"/>
                </a:solidFill>
              </a:rPr>
              <a:t>измерването няма информация, че </a:t>
            </a:r>
            <a:r>
              <a:rPr lang="bg-BG" u="sng" dirty="0" smtClean="0">
                <a:solidFill>
                  <a:srgbClr val="333333"/>
                </a:solidFill>
              </a:rPr>
              <a:t>сцинтилационно </a:t>
            </a:r>
            <a:r>
              <a:rPr lang="bg-BG" u="sng" dirty="0" smtClean="0">
                <a:solidFill>
                  <a:srgbClr val="333333"/>
                </a:solidFill>
              </a:rPr>
              <a:t>събитие се е случило</a:t>
            </a:r>
            <a:r>
              <a:rPr lang="bg-BG" dirty="0" smtClean="0">
                <a:solidFill>
                  <a:srgbClr val="333333"/>
                </a:solidFill>
              </a:rPr>
              <a:t>. Случва се </a:t>
            </a:r>
            <a:r>
              <a:rPr lang="bg-BG" dirty="0" smtClean="0">
                <a:solidFill>
                  <a:srgbClr val="333333"/>
                </a:solidFill>
              </a:rPr>
              <a:t>сцинтилационни </a:t>
            </a:r>
            <a:r>
              <a:rPr lang="bg-BG" dirty="0" smtClean="0">
                <a:solidFill>
                  <a:srgbClr val="333333"/>
                </a:solidFill>
              </a:rPr>
              <a:t>събития да се изпускат ако фотон от тях никога не се регистрира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 smtClean="0">
                <a:solidFill>
                  <a:srgbClr val="333333"/>
                </a:solidFill>
              </a:rPr>
              <a:t>(</a:t>
            </a:r>
            <a:r>
              <a:rPr lang="bg-BG" dirty="0" smtClean="0">
                <a:solidFill>
                  <a:srgbClr val="333333"/>
                </a:solidFill>
              </a:rPr>
              <a:t>без </a:t>
            </a:r>
            <a:r>
              <a:rPr lang="en-US" dirty="0" smtClean="0">
                <a:solidFill>
                  <a:srgbClr val="333333"/>
                </a:solidFill>
              </a:rPr>
              <a:t>FDP)</a:t>
            </a:r>
            <a:r>
              <a:rPr lang="bg-BG" dirty="0" smtClean="0">
                <a:solidFill>
                  <a:srgbClr val="333333"/>
                </a:solidFill>
              </a:rPr>
              <a:t>.</a:t>
            </a:r>
          </a:p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Докато ФЕУ изчаква да регистрира първия детектиран фотон, възбудените състояния намаляват, излъчвайки фотони, които не се детектират от ФЕУ – </a:t>
            </a:r>
            <a:r>
              <a:rPr lang="bg-BG" u="sng" dirty="0" smtClean="0">
                <a:solidFill>
                  <a:srgbClr val="333333"/>
                </a:solidFill>
              </a:rPr>
              <a:t>фотони загубени за измерването</a:t>
            </a:r>
            <a:r>
              <a:rPr lang="bg-BG" dirty="0" smtClean="0">
                <a:solidFill>
                  <a:srgbClr val="333333"/>
                </a:solidFill>
              </a:rPr>
              <a:t>. </a:t>
            </a: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2" y="1219200"/>
            <a:ext cx="466774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5418147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За да има измерване, трябва да има </a:t>
            </a:r>
            <a:r>
              <a:rPr lang="en-US" dirty="0" smtClean="0"/>
              <a:t>FDP. </a:t>
            </a:r>
            <a:r>
              <a:rPr lang="bg-BG" dirty="0" smtClean="0"/>
              <a:t>Следователно </a:t>
            </a:r>
            <a:r>
              <a:rPr lang="en-US" dirty="0" smtClean="0"/>
              <a:t>FDP,</a:t>
            </a:r>
            <a:r>
              <a:rPr lang="bg-BG" dirty="0" smtClean="0"/>
              <a:t> ако попада във 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 smtClean="0"/>
              <a:t>, </a:t>
            </a:r>
            <a:r>
              <a:rPr lang="bg-BG" u="sng" dirty="0" smtClean="0"/>
              <a:t>е винаги в съвпадение с 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 smtClean="0"/>
              <a:t> </a:t>
            </a:r>
            <a:r>
              <a:rPr lang="bg-BG" dirty="0" smtClean="0"/>
              <a:t>и 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bg-BG" dirty="0" smtClean="0"/>
              <a:t>, когато в тях се детектира поне един фотон.</a:t>
            </a:r>
            <a:r>
              <a:rPr lang="en-US" dirty="0" smtClean="0"/>
              <a:t> </a:t>
            </a:r>
            <a:r>
              <a:rPr lang="bg-BG" dirty="0" smtClean="0"/>
              <a:t>Прозорецът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US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bg-BG" dirty="0" smtClean="0"/>
              <a:t>може да се разглежда като </a:t>
            </a:r>
            <a:r>
              <a:rPr lang="bg-BG" u="sng" dirty="0" smtClean="0"/>
              <a:t>безкрайно тесен</a:t>
            </a:r>
            <a:r>
              <a:rPr lang="bg-BG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54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6569" y="243482"/>
            <a:ext cx="4550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 smtClean="0"/>
              <a:t>Загуби на Фотони </a:t>
            </a:r>
            <a:r>
              <a:rPr lang="bg-BG" sz="2800" dirty="0" smtClean="0"/>
              <a:t>преди </a:t>
            </a:r>
            <a:r>
              <a:rPr lang="en-US" sz="2800" dirty="0" smtClean="0"/>
              <a:t>FDP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10388" y="914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>
                <a:solidFill>
                  <a:srgbClr val="333333"/>
                </a:solidFill>
              </a:rPr>
              <a:t>Случаен процес на </a:t>
            </a:r>
            <a:r>
              <a:rPr lang="bg-BG" u="sng" dirty="0" smtClean="0">
                <a:solidFill>
                  <a:srgbClr val="333333"/>
                </a:solidFill>
              </a:rPr>
              <a:t>Бернули</a:t>
            </a:r>
            <a:r>
              <a:rPr lang="bg-BG" dirty="0" smtClean="0">
                <a:solidFill>
                  <a:srgbClr val="333333"/>
                </a:solidFill>
              </a:rPr>
              <a:t> до момента на детекция на първия фотон от ФЕУ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bg-BG" dirty="0">
                <a:solidFill>
                  <a:srgbClr val="333333"/>
                </a:solidFill>
              </a:rPr>
              <a:t>Независимост от скоростта на излъчване на фотони от сцинтилатора</a:t>
            </a:r>
            <a:r>
              <a:rPr lang="bg-BG" dirty="0" smtClean="0">
                <a:solidFill>
                  <a:srgbClr val="333333"/>
                </a:solidFill>
              </a:rPr>
              <a:t>.</a:t>
            </a:r>
            <a:endParaRPr lang="bg-BG" u="sng" dirty="0">
              <a:solidFill>
                <a:srgbClr val="3333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4000" y="2541294"/>
                <a:ext cx="5724644" cy="485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)=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𝑃𝑀𝑇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𝑃𝑀𝑇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bg-BG" dirty="0" smtClean="0"/>
                  <a:t>,  където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𝑃𝑀𝑇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𝑃𝑇𝑄𝐸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541294"/>
                <a:ext cx="5724644" cy="485774"/>
              </a:xfrm>
              <a:prstGeom prst="rect">
                <a:avLst/>
              </a:prstGeom>
              <a:blipFill rotWithShape="1"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9357" y="1600200"/>
                <a:ext cx="798744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dirty="0" smtClean="0"/>
                  <a:t>Бернули ероятност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bg-BG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bg-BG" dirty="0" smtClean="0"/>
                  <a:t>за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bg-BG" dirty="0" smtClean="0"/>
                  <a:t>последователни, несполучливи опита на ФЕУ за детекция на сцинтилационен фотон излъчен от началото на сцинтиллационото събитие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57" y="1600200"/>
                <a:ext cx="7987443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687" t="-3311" r="-53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38400" y="3834799"/>
                <a:ext cx="3556038" cy="697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𝐹𝐷𝑃</m:t>
                            </m:r>
                          </m:sub>
                        </m:sSub>
                      </m:e>
                    </m:d>
                    <m:r>
                      <a:rPr lang="en-US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𝑃𝑀𝑇</m:t>
                            </m:r>
                          </m:sub>
                        </m:sSub>
                        <m:nary>
                          <m:naryPr>
                            <m:chr m:val="∑"/>
                            <m:limLoc m:val="undOvr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𝑃𝑀𝑇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𝑃𝑀𝑇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r>
                  <a:rPr lang="en-US" sz="2000" i="1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834799"/>
                <a:ext cx="3556038" cy="6975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2441" y="3272383"/>
                <a:ext cx="7995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g-BG" dirty="0" smtClean="0"/>
                  <a:t>Средният брой фотони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𝐹𝐷𝑃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bg-BG" dirty="0" smtClean="0"/>
                  <a:t>загубени преди </a:t>
                </a:r>
                <a:r>
                  <a:rPr lang="en-US" dirty="0" smtClean="0"/>
                  <a:t>FDP</a:t>
                </a:r>
                <a:r>
                  <a:rPr lang="bg-BG" dirty="0" smtClean="0"/>
                  <a:t> зависи само от</a:t>
                </a:r>
                <a:r>
                  <a:rPr lang="bg-BG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PT</a:t>
                </a:r>
                <a:r>
                  <a:rPr lang="en-US" dirty="0" smtClean="0"/>
                  <a:t>,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QE</a:t>
                </a:r>
                <a:r>
                  <a:rPr lang="en-US" dirty="0" smtClean="0"/>
                  <a:t> and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41" y="3272383"/>
                <a:ext cx="7995843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86" t="-11667" r="-15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38200" y="4724400"/>
                <a:ext cx="800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dirty="0" smtClean="0"/>
                  <a:t>Среден брой фотони детектирани от ФЕУ кореспондиращи на </a:t>
                </a:r>
                <a:r>
                  <a:rPr lang="bg-BG" dirty="0" smtClean="0"/>
                  <a:t>сцинтилационно </a:t>
                </a:r>
                <a:r>
                  <a:rPr lang="bg-BG" dirty="0" smtClean="0"/>
                  <a:t>събитие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g-BG" dirty="0" smtClean="0"/>
                  <a:t> възбудени състояния водещи до емисия на фотони</a:t>
                </a:r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24400"/>
                <a:ext cx="800100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686" t="-4717" r="-22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474396" y="5410200"/>
                <a:ext cx="41079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>
                              <a:latin typeface="Cambria Math"/>
                            </a:rPr>
                            <m:t>−1−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𝐹𝐷𝑃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𝑃𝑀𝑇</m:t>
                          </m:r>
                        </m:sub>
                      </m:sSub>
                      <m:r>
                        <a:rPr lang="en-US" sz="200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396" y="5410200"/>
                <a:ext cx="4107919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635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7749" y="243480"/>
            <a:ext cx="4128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 smtClean="0"/>
              <a:t>Спектрална Нелинейност </a:t>
            </a:r>
            <a:endParaRPr lang="en-US" sz="2800" dirty="0"/>
          </a:p>
        </p:txBody>
      </p:sp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274051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591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7455" y="238069"/>
            <a:ext cx="7669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 smtClean="0"/>
              <a:t>Избор на Прозорците на Съвпадение – Едно ФЕУ</a:t>
            </a:r>
            <a:endParaRPr lang="en-US" sz="2800" dirty="0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59" y="914400"/>
            <a:ext cx="4627880" cy="18567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90800" y="2895600"/>
                <a:ext cx="2953501" cy="502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US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US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US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895600"/>
                <a:ext cx="2953501" cy="5021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15000" y="2961996"/>
                <a:ext cx="8875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bg-BG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961996"/>
                <a:ext cx="88755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29" y="3459073"/>
            <a:ext cx="4829810" cy="3085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916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4415" y="238069"/>
            <a:ext cx="3195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 smtClean="0"/>
              <a:t>Едно  или Две ФЕУ?</a:t>
            </a:r>
            <a:endParaRPr lang="en-US" sz="2800" dirty="0"/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45557"/>
            <a:ext cx="4498340" cy="16096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38200" y="2590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Прозорецът на съвпадения в конфигурация на два ФЕУ може да бъде толкова широк, колкото прозореца на съвпадения на </a:t>
            </a:r>
            <a:r>
              <a:rPr lang="en-US" dirty="0" smtClean="0"/>
              <a:t>TDCR</a:t>
            </a:r>
            <a:r>
              <a:rPr lang="bg-BG" dirty="0" smtClean="0"/>
              <a:t>. Струва ли се обаче като се сравни с един ФЕУ, не идентични са при правилен избор на прозорци на съвпадения.</a:t>
            </a:r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80" y="3669076"/>
            <a:ext cx="4612640" cy="2889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677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5572" y="333657"/>
            <a:ext cx="7739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 smtClean="0"/>
              <a:t>Ефективност - Единични към Двоини Съвпадения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143000"/>
                <a:ext cx="2106282" cy="1508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bg-BG" dirty="0" smtClean="0"/>
                  <a:t>Прозорци:</a:t>
                </a:r>
                <a:endParaRPr lang="en-US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→0</m:t>
                      </m:r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.68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𝜏</m:t>
                      </m:r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0.68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  <m:r>
                            <a:rPr lang="bg-BG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43000"/>
                <a:ext cx="2106282" cy="1508105"/>
              </a:xfrm>
              <a:prstGeom prst="rect">
                <a:avLst/>
              </a:prstGeom>
              <a:blipFill rotWithShape="1">
                <a:blip r:embed="rId3"/>
                <a:stretch>
                  <a:fillRect l="-2609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76015" y="3411885"/>
            <a:ext cx="41148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dirty="0" smtClean="0"/>
              <a:t>Единична скорост на броене: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C1, C</a:t>
            </a:r>
            <a:r>
              <a:rPr lang="bg-BG" dirty="0" smtClean="0"/>
              <a:t>2</a:t>
            </a:r>
            <a:r>
              <a:rPr lang="en-US" dirty="0" smtClean="0"/>
              <a:t>, C</a:t>
            </a:r>
            <a:r>
              <a:rPr lang="bg-BG" dirty="0" smtClean="0"/>
              <a:t>3</a:t>
            </a:r>
          </a:p>
          <a:p>
            <a:pPr>
              <a:spcAft>
                <a:spcPts val="600"/>
              </a:spcAft>
            </a:pPr>
            <a:r>
              <a:rPr lang="bg-BG" dirty="0" smtClean="0"/>
              <a:t>Скорост на броене двойни </a:t>
            </a:r>
            <a:r>
              <a:rPr lang="bg-BG" dirty="0"/>
              <a:t>съвпадения:</a:t>
            </a:r>
          </a:p>
          <a:p>
            <a:pPr>
              <a:spcAft>
                <a:spcPts val="600"/>
              </a:spcAft>
            </a:pPr>
            <a:r>
              <a:rPr lang="en-US" dirty="0"/>
              <a:t>C12, C13, C23</a:t>
            </a:r>
          </a:p>
          <a:p>
            <a:pPr>
              <a:spcAft>
                <a:spcPts val="600"/>
              </a:spcAft>
            </a:pPr>
            <a:r>
              <a:rPr lang="bg-BG" dirty="0" smtClean="0"/>
              <a:t>Скорост на броене тройни </a:t>
            </a:r>
            <a:r>
              <a:rPr lang="bg-BG" dirty="0"/>
              <a:t>съвпадения: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C123</a:t>
            </a:r>
            <a:endParaRPr lang="en-US" dirty="0"/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95" y="856877"/>
            <a:ext cx="459263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752606" y="2818443"/>
                <a:ext cx="576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g-BG" dirty="0" smtClean="0"/>
                  <a:t>За всяко </a:t>
                </a:r>
                <a:r>
                  <a:rPr lang="bg-BG" dirty="0" smtClean="0"/>
                  <a:t>сцинтилационно </a:t>
                </a:r>
                <a:r>
                  <a:rPr lang="bg-BG" dirty="0" smtClean="0"/>
                  <a:t>събитие, поради </a:t>
                </a:r>
                <a:r>
                  <a:rPr lang="en-US" dirty="0" smtClean="0"/>
                  <a:t>FDP</a:t>
                </a:r>
                <a:r>
                  <a:rPr lang="bg-BG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W</m:t>
                        </m:r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bg-BG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6" y="2818443"/>
                <a:ext cx="576221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95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94550" y="3411885"/>
                <a:ext cx="10654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W</m:t>
                          </m:r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bg-BG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550" y="3411885"/>
                <a:ext cx="106548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6527292" y="3901351"/>
            <a:ext cx="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03426" y="4505980"/>
                <a:ext cx="2247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12</m:t>
                      </m:r>
                      <m:r>
                        <a:rPr lang="bg-BG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2, </m:t>
                      </m:r>
                      <m:r>
                        <a:rPr lang="en-US" i="1">
                          <a:latin typeface="Cambria Math"/>
                        </a:rPr>
                        <m:t>𝐶</m:t>
                      </m:r>
                      <m:r>
                        <a:rPr lang="en-US" i="1">
                          <a:latin typeface="Cambria Math"/>
                        </a:rPr>
                        <m:t>13=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426" y="4505980"/>
                <a:ext cx="224773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10200" y="5120551"/>
                <a:ext cx="1455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123</m:t>
                      </m:r>
                      <m:r>
                        <a:rPr lang="bg-BG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23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120551"/>
                <a:ext cx="145584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447800" y="5715000"/>
                <a:ext cx="5612234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bg-BG" dirty="0" smtClean="0"/>
                  <a:t> Ефективността на броене се определя от</a:t>
                </a:r>
                <a14:m>
                  <m:oMath xmlns:m="http://schemas.openxmlformats.org/officeDocument/2006/math">
                    <m:r>
                      <a:rPr lang="bg-BG" b="0" i="0" smtClean="0">
                        <a:latin typeface="Cambria Math"/>
                      </a:rPr>
                      <m:t> </m:t>
                    </m:r>
                    <m:r>
                      <a:rPr lang="bg-BG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/>
                      </a:rPr>
                      <m:t>1, 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/>
                      </a:rPr>
                      <m:t>2 </m:t>
                    </m:r>
                    <m:r>
                      <a:rPr lang="bg-BG" b="0" i="0" smtClean="0">
                        <a:latin typeface="Cambria Math"/>
                      </a:rPr>
                      <m:t>и 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0" smtClean="0">
                        <a:latin typeface="Cambria Math"/>
                      </a:rPr>
                      <m:t>23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715000"/>
                <a:ext cx="5612234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452" b="-2258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601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0146" y="304800"/>
            <a:ext cx="4643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Monte Carlo</a:t>
            </a:r>
            <a:r>
              <a:rPr lang="bg-BG" sz="2800" dirty="0" smtClean="0"/>
              <a:t> – 10000 Събития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19687"/>
              </p:ext>
            </p:extLst>
          </p:nvPr>
        </p:nvGraphicFramePr>
        <p:xfrm>
          <a:off x="1158533" y="1905000"/>
          <a:ext cx="381000" cy="2111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/>
              </a:tblGrid>
              <a:tr h="224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</a:t>
                      </a:r>
                      <a:r>
                        <a:rPr lang="en-US" sz="1200" u="none" strike="noStrike" baseline="-25000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243217"/>
              </p:ext>
            </p:extLst>
          </p:nvPr>
        </p:nvGraphicFramePr>
        <p:xfrm>
          <a:off x="1699553" y="1905000"/>
          <a:ext cx="1816100" cy="2129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596900"/>
                <a:gridCol w="609600"/>
              </a:tblGrid>
              <a:tr h="224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308.24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312.74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810.20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820.77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77.23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1419.10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1444.79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260.44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2766.36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2812.48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936.81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4078.11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4147.71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1911.07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6230.03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6304.50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4131.15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8599.33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8660.56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7508.45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9617.60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9641.11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9279.78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9972.03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9974.13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9946.21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9999.14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9999.28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9998.42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350066"/>
              </p:ext>
            </p:extLst>
          </p:nvPr>
        </p:nvGraphicFramePr>
        <p:xfrm>
          <a:off x="3680753" y="1905000"/>
          <a:ext cx="18161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5969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A2B2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312.32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306.39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813.84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817.69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77.16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1433.22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1432.63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260.54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2791.52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2793.88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938.52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4112.74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4112.35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1912.03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6275.43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6268.19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4140.24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8622.37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8640.39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7514.68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9626.98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9631.43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9278.85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9973.99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9973.35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9947.49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9999.43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9999.42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9998.85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185348"/>
              </p:ext>
            </p:extLst>
          </p:nvPr>
        </p:nvGraphicFramePr>
        <p:xfrm>
          <a:off x="5661953" y="1905000"/>
          <a:ext cx="2463800" cy="2085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596900"/>
                <a:gridCol w="609600"/>
                <a:gridCol w="6477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ABC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138.85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138.23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139.71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380.81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378.98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376.61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700.93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699.16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695.97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120.08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1477.64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1471.51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1469.58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464.61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2338.13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2338.17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2340.77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1007.34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4057.07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4057.97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4053.6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2464.14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6729.62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6730.59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6719.91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5454.59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8557.82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8545.79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8548.73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7889.05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9733.78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9731.87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9736.6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9602.88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9980.64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9980.49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9980.16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9970.67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51294" y="1290955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400" dirty="0" smtClean="0"/>
              <a:t>Един ФЕУ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i="1" dirty="0" smtClean="0"/>
              <a:t>0, 0.68</a:t>
            </a:r>
            <a:r>
              <a:rPr lang="el-GR" sz="1400" i="1" dirty="0" smtClean="0"/>
              <a:t>τ</a:t>
            </a:r>
            <a:r>
              <a:rPr lang="en-US" sz="1400" i="1" dirty="0" smtClean="0"/>
              <a:t>] </a:t>
            </a:r>
            <a:r>
              <a:rPr lang="en-US" sz="1400" dirty="0" smtClean="0"/>
              <a:t>(</a:t>
            </a:r>
            <a:r>
              <a:rPr lang="en-US" sz="1400" i="1" dirty="0" smtClean="0"/>
              <a:t>0.68</a:t>
            </a:r>
            <a:r>
              <a:rPr lang="el-GR" sz="1400" i="1" dirty="0"/>
              <a:t>τ</a:t>
            </a:r>
            <a:r>
              <a:rPr lang="en-US" sz="1400" i="1" dirty="0" smtClean="0"/>
              <a:t>, 5</a:t>
            </a:r>
            <a:r>
              <a:rPr lang="el-GR" sz="1400" i="1" dirty="0" smtClean="0"/>
              <a:t>τ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115717" y="1290955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400" dirty="0" smtClean="0"/>
              <a:t>Два ФЕУ</a:t>
            </a:r>
          </a:p>
          <a:p>
            <a:pPr algn="ctr"/>
            <a:r>
              <a:rPr lang="en-US" sz="1400" i="1" dirty="0" smtClean="0"/>
              <a:t> </a:t>
            </a:r>
            <a:r>
              <a:rPr lang="en-US" sz="1400" dirty="0" smtClean="0"/>
              <a:t>(</a:t>
            </a:r>
            <a:r>
              <a:rPr lang="bg-BG" sz="1400" i="1" dirty="0" smtClean="0"/>
              <a:t>0</a:t>
            </a:r>
            <a:r>
              <a:rPr lang="el-GR" sz="1400" i="1" dirty="0" smtClean="0"/>
              <a:t>τ</a:t>
            </a:r>
            <a:r>
              <a:rPr lang="en-US" sz="1400" i="1" dirty="0" smtClean="0"/>
              <a:t>, 5</a:t>
            </a:r>
            <a:r>
              <a:rPr lang="el-GR" sz="1400" i="1" dirty="0" smtClean="0"/>
              <a:t>τ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490230" y="1290955"/>
            <a:ext cx="7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TDCR</a:t>
            </a:r>
            <a:endParaRPr lang="bg-BG" sz="1400" dirty="0" smtClean="0"/>
          </a:p>
          <a:p>
            <a:pPr algn="ctr"/>
            <a:r>
              <a:rPr lang="en-US" sz="1400" i="1" dirty="0" smtClean="0"/>
              <a:t> </a:t>
            </a:r>
            <a:r>
              <a:rPr lang="en-US" sz="1400" dirty="0" smtClean="0"/>
              <a:t>[</a:t>
            </a:r>
            <a:r>
              <a:rPr lang="bg-BG" sz="1400" i="1" dirty="0" smtClean="0"/>
              <a:t>0</a:t>
            </a:r>
            <a:r>
              <a:rPr lang="el-GR" sz="1400" i="1" dirty="0" smtClean="0"/>
              <a:t>τ</a:t>
            </a:r>
            <a:r>
              <a:rPr lang="en-US" sz="1400" i="1" dirty="0" smtClean="0"/>
              <a:t>, 5</a:t>
            </a:r>
            <a:r>
              <a:rPr lang="el-GR" sz="1400" i="1" dirty="0" smtClean="0"/>
              <a:t>τ</a:t>
            </a:r>
            <a:r>
              <a:rPr lang="en-US" sz="1400" dirty="0" smtClean="0"/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676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3839" y="231047"/>
            <a:ext cx="5988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 smtClean="0"/>
              <a:t>Подтискане на Броенето на Термиони</a:t>
            </a:r>
            <a:endParaRPr lang="en-US" sz="28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272213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801469"/>
            <a:ext cx="8336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FDP</a:t>
            </a:r>
            <a:r>
              <a:rPr lang="bg-BG" dirty="0" smtClean="0"/>
              <a:t> на термион е само един импулс</a:t>
            </a:r>
            <a:r>
              <a:rPr lang="en-US" dirty="0" smtClean="0"/>
              <a:t>. </a:t>
            </a:r>
            <a:r>
              <a:rPr lang="bg-BG" dirty="0" smtClean="0"/>
              <a:t>Не </a:t>
            </a:r>
            <a:r>
              <a:rPr lang="bg-BG" dirty="0"/>
              <a:t>се очакват импулси след </a:t>
            </a:r>
            <a:r>
              <a:rPr lang="bg-BG" dirty="0" smtClean="0"/>
              <a:t>този на термион.</a:t>
            </a:r>
          </a:p>
          <a:p>
            <a:r>
              <a:rPr lang="bg-BG" dirty="0" smtClean="0"/>
              <a:t>В схемата на съвпадения с един ФЕУ броим импулси само след </a:t>
            </a:r>
            <a:r>
              <a:rPr lang="en-US" dirty="0" smtClean="0"/>
              <a:t>FDP</a:t>
            </a:r>
            <a:r>
              <a:rPr lang="bg-BG" dirty="0" smtClean="0"/>
              <a:t>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58188" y="2497015"/>
            <a:ext cx="10903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TERMION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5105400"/>
            <a:ext cx="105830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LS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56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9358" y="2743200"/>
            <a:ext cx="8229600" cy="563563"/>
          </a:xfrm>
        </p:spPr>
        <p:txBody>
          <a:bodyPr>
            <a:noAutofit/>
          </a:bodyPr>
          <a:lstStyle/>
          <a:p>
            <a:r>
              <a:rPr lang="bg-BG" sz="4800" dirty="0" smtClean="0"/>
              <a:t>Метод за измерване на радиоактивности, стар почти толкова, колкото катедра Атомна Физика</a:t>
            </a:r>
            <a:endParaRPr lang="en-US" sz="48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77240" y="13716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indent="-182880">
              <a:spcBef>
                <a:spcPts val="600"/>
              </a:spcBef>
              <a:buFont typeface="Arial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85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7628" y="271930"/>
            <a:ext cx="4308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 smtClean="0"/>
              <a:t>Практически Съображения</a:t>
            </a:r>
            <a:endParaRPr lang="en-US" sz="28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6" y="990600"/>
            <a:ext cx="8467725" cy="322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17216" y="4495800"/>
                <a:ext cx="6509564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880" indent="-18288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bg-BG" dirty="0" smtClean="0">
                    <a:solidFill>
                      <a:srgbClr val="333333"/>
                    </a:solidFill>
                  </a:rPr>
                  <a:t>Модифицирани прозорци, компенсация за ширината на импулсите: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WX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WX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𝛥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</m:t>
                    </m:r>
                    <m:r>
                      <a:rPr lang="en-US">
                        <a:latin typeface="Cambria Math"/>
                      </a:rPr>
                      <m:t>,      </m:t>
                    </m:r>
                    <m:r>
                      <a:rPr lang="en-US" i="1">
                        <a:latin typeface="Cambria Math"/>
                      </a:rPr>
                      <m:t>𝛥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</m:t>
                    </m:r>
                    <m:r>
                      <a:rPr lang="en-US">
                        <a:latin typeface="Cambria Math"/>
                      </a:rPr>
                      <m:t>≥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𝑆𝐸𝑅</m:t>
                        </m:r>
                      </m:sub>
                    </m:sSub>
                  </m:oMath>
                </a14:m>
                <a:endParaRPr lang="bg-BG" dirty="0" smtClean="0">
                  <a:solidFill>
                    <a:srgbClr val="333333"/>
                  </a:solidFill>
                </a:endParaRPr>
              </a:p>
              <a:p>
                <a:pPr marL="182880" indent="-18288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bg-BG" dirty="0" smtClean="0">
                    <a:solidFill>
                      <a:srgbClr val="333333"/>
                    </a:solidFill>
                  </a:rPr>
                  <a:t>Сцинтилатор с време</a:t>
                </a:r>
                <a:r>
                  <a:rPr lang="en-US" dirty="0" smtClean="0">
                    <a:solidFill>
                      <a:srgbClr val="333333"/>
                    </a:solidFill>
                  </a:rPr>
                  <a:t>k</a:t>
                </a:r>
                <a:r>
                  <a:rPr lang="bg-BG" dirty="0" smtClean="0">
                    <a:solidFill>
                      <a:srgbClr val="333333"/>
                    </a:solidFill>
                  </a:rPr>
                  <a:t>онстанта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τ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20 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𝑛𝑠</m:t>
                    </m:r>
                  </m:oMath>
                </a14:m>
                <a:endParaRPr lang="en-US" dirty="0" smtClean="0">
                  <a:solidFill>
                    <a:srgbClr val="333333"/>
                  </a:solidFill>
                </a:endParaRPr>
              </a:p>
              <a:p>
                <a:pPr marL="182880" indent="-18288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bg-BG" dirty="0" smtClean="0">
                    <a:solidFill>
                      <a:srgbClr val="333333"/>
                    </a:solidFill>
                  </a:rPr>
                  <a:t>Ултрабързи усилватели, компаратори</a:t>
                </a:r>
              </a:p>
              <a:p>
                <a:pPr marL="182880" indent="-18288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bg-BG" dirty="0" smtClean="0">
                    <a:solidFill>
                      <a:srgbClr val="333333"/>
                    </a:solidFill>
                  </a:rPr>
                  <a:t>Реализация в </a:t>
                </a:r>
                <a:r>
                  <a:rPr lang="en-US" dirty="0" smtClean="0">
                    <a:solidFill>
                      <a:srgbClr val="333333"/>
                    </a:solidFill>
                  </a:rPr>
                  <a:t>FPGA </a:t>
                </a:r>
                <a:endParaRPr lang="en-US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216" y="4495800"/>
                <a:ext cx="6509564" cy="1708160"/>
              </a:xfrm>
              <a:prstGeom prst="rect">
                <a:avLst/>
              </a:prstGeom>
              <a:blipFill rotWithShape="1">
                <a:blip r:embed="rId4"/>
                <a:stretch>
                  <a:fillRect l="-562" t="-1786" b="-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089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2045" y="228600"/>
            <a:ext cx="2479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 smtClean="0"/>
              <a:t>Спектроскопия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3124200" cy="332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3581400" cy="306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45911"/>
            <a:ext cx="3058989" cy="251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5940"/>
            <a:ext cx="2843129" cy="98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629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457200"/>
            <a:ext cx="2292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 smtClean="0"/>
              <a:t>ЗАКЛЮЧЕНИЕ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1362769" y="1600200"/>
            <a:ext cx="65095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sz="2000" dirty="0" smtClean="0">
                <a:solidFill>
                  <a:srgbClr val="333333"/>
                </a:solidFill>
              </a:rPr>
              <a:t>Представянето на тази нова концепция вероятно е първо </a:t>
            </a:r>
            <a:r>
              <a:rPr lang="bg-BG" sz="2000" dirty="0">
                <a:solidFill>
                  <a:srgbClr val="333333"/>
                </a:solidFill>
              </a:rPr>
              <a:t>и </a:t>
            </a:r>
            <a:r>
              <a:rPr lang="bg-BG" sz="2000" dirty="0" smtClean="0">
                <a:solidFill>
                  <a:srgbClr val="333333"/>
                </a:solidFill>
              </a:rPr>
              <a:t>последно</a:t>
            </a:r>
          </a:p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sz="2000" dirty="0" smtClean="0">
                <a:solidFill>
                  <a:srgbClr val="333333"/>
                </a:solidFill>
              </a:rPr>
              <a:t>Очаквам </a:t>
            </a:r>
            <a:r>
              <a:rPr lang="bg-BG" sz="2000" dirty="0">
                <a:solidFill>
                  <a:srgbClr val="333333"/>
                </a:solidFill>
              </a:rPr>
              <a:t>да ми се каже „Не работи“ от експертите в областа на </a:t>
            </a:r>
            <a:r>
              <a:rPr lang="bg-BG" sz="2000" dirty="0" smtClean="0">
                <a:solidFill>
                  <a:srgbClr val="333333"/>
                </a:solidFill>
              </a:rPr>
              <a:t>течно-сцинтилационния анализ</a:t>
            </a:r>
            <a:endParaRPr lang="bg-BG" sz="2000" dirty="0" smtClean="0">
              <a:solidFill>
                <a:srgbClr val="333333"/>
              </a:solidFill>
            </a:endParaRPr>
          </a:p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sz="2000" dirty="0" smtClean="0">
                <a:solidFill>
                  <a:srgbClr val="333333"/>
                </a:solidFill>
              </a:rPr>
              <a:t>Нямам възможност да я демонстрирам поради невъзможност да се сдобия с течни сцинтиллатори и радиоактивен материал</a:t>
            </a:r>
            <a:endParaRPr lang="bg-BG" sz="2000" dirty="0" smtClean="0">
              <a:solidFill>
                <a:srgbClr val="333333"/>
              </a:solidFill>
            </a:endParaRPr>
          </a:p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sz="2000" u="sng" dirty="0" smtClean="0">
                <a:solidFill>
                  <a:srgbClr val="333333"/>
                </a:solidFill>
              </a:rPr>
              <a:t>Иска ми се при интерес и възможности катедра „Атомна Физика“ да развие тази концепция и да стане водеща сред институциите занимаващи се с течни сцинтилатори</a:t>
            </a:r>
          </a:p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sz="2000" dirty="0" smtClean="0">
                <a:solidFill>
                  <a:srgbClr val="333333"/>
                </a:solidFill>
              </a:rPr>
              <a:t> </a:t>
            </a:r>
            <a:r>
              <a:rPr lang="bg-BG" sz="2000" dirty="0" smtClean="0">
                <a:solidFill>
                  <a:srgbClr val="333333"/>
                </a:solidFill>
              </a:rPr>
              <a:t>Ще помагам с електроника, ако е необходимо</a:t>
            </a:r>
            <a:endParaRPr lang="en-US" sz="20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28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77240" y="13716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indent="-182880">
              <a:spcBef>
                <a:spcPts val="600"/>
              </a:spcBef>
              <a:buFont typeface="Arial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4732" y="5837237"/>
            <a:ext cx="8806868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400" i="1" dirty="0" smtClean="0"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pitchFamily="2" charset="0"/>
              </a:rPr>
              <a:t>БЛАГОДАРЯ ЗА ВНИМАНИЕТО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2286"/>
            <a:ext cx="7528562" cy="50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94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77240" y="13716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indent="-182880">
              <a:spcBef>
                <a:spcPts val="600"/>
              </a:spcBef>
              <a:buFont typeface="Arial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4434" y="367022"/>
            <a:ext cx="3755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dirty="0" smtClean="0"/>
              <a:t>Течни Сцинтилатори</a:t>
            </a:r>
            <a:endParaRPr lang="en-US" sz="3200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96" y="1912203"/>
            <a:ext cx="1509713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530257" y="3245703"/>
            <a:ext cx="336818" cy="4953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3741003"/>
            <a:ext cx="2295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600" dirty="0" smtClean="0"/>
              <a:t>Радиоактивно вещество</a:t>
            </a:r>
          </a:p>
          <a:p>
            <a:pPr algn="ctr"/>
            <a:r>
              <a:rPr lang="bg-BG" sz="1600" dirty="0" smtClean="0"/>
              <a:t>+</a:t>
            </a:r>
          </a:p>
          <a:p>
            <a:pPr algn="ctr"/>
            <a:r>
              <a:rPr lang="bg-BG" sz="1600" dirty="0" smtClean="0"/>
              <a:t>Течен сцинтилатор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884908" y="1395556"/>
            <a:ext cx="1628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600" dirty="0" smtClean="0"/>
              <a:t>Фотоелектричен</a:t>
            </a:r>
          </a:p>
          <a:p>
            <a:pPr algn="ctr"/>
            <a:r>
              <a:rPr lang="bg-BG" sz="1600" dirty="0" smtClean="0"/>
              <a:t>Усилвател (ФЕУ)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400475" y="1906071"/>
            <a:ext cx="152401" cy="2993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267200" y="1583877"/>
            <a:ext cx="4267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Сравнително проста схема на броене</a:t>
            </a:r>
          </a:p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Импулсите от ФЕУ се броят</a:t>
            </a:r>
            <a:endParaRPr lang="en-US" dirty="0" smtClean="0">
              <a:solidFill>
                <a:srgbClr val="333333"/>
              </a:solidFill>
            </a:endParaRPr>
          </a:p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Радиоактивността се определя от получените броики импулси и времето на измерване</a:t>
            </a:r>
            <a:endParaRPr lang="en-US" dirty="0">
              <a:solidFill>
                <a:srgbClr val="333333"/>
              </a:solidFill>
            </a:endParaRP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Ефективност на взаимодействие на радиацията с течния сцинтилатор е</a:t>
            </a:r>
            <a:r>
              <a:rPr lang="bg-BG" dirty="0">
                <a:solidFill>
                  <a:srgbClr val="333333"/>
                </a:solidFill>
              </a:rPr>
              <a:t> </a:t>
            </a:r>
            <a:r>
              <a:rPr lang="bg-BG" dirty="0" smtClean="0">
                <a:solidFill>
                  <a:srgbClr val="333333"/>
                </a:solidFill>
              </a:rPr>
              <a:t>почти 100%</a:t>
            </a:r>
            <a:endParaRPr lang="en-US" dirty="0" smtClean="0">
              <a:solidFill>
                <a:srgbClr val="333333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endParaRPr lang="en-US" sz="1600" b="1" dirty="0" smtClean="0">
              <a:solidFill>
                <a:srgbClr val="33333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4334" y="5181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FF0000"/>
                </a:solidFill>
              </a:rPr>
              <a:t>ПРОБЛЕМ</a:t>
            </a:r>
          </a:p>
          <a:p>
            <a:r>
              <a:rPr lang="bg-BG" sz="2000" dirty="0" smtClean="0">
                <a:solidFill>
                  <a:srgbClr val="FF0000"/>
                </a:solidFill>
              </a:rPr>
              <a:t>Импулси се броят даже, когато няма ампула с радиоактивност пред ФЕУ!?</a:t>
            </a:r>
          </a:p>
        </p:txBody>
      </p:sp>
    </p:spTree>
    <p:extLst>
      <p:ext uri="{BB962C8B-B14F-4D97-AF65-F5344CB8AC3E}">
        <p14:creationId xmlns:p14="http://schemas.microsoft.com/office/powerpoint/2010/main" val="237971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304800"/>
            <a:ext cx="6420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dirty="0" smtClean="0"/>
              <a:t>Термоемисия от Фотокатода на ФЕУ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524000" y="3124200"/>
            <a:ext cx="62684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Термоемисията зависи експоненциално от температурата</a:t>
            </a:r>
          </a:p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Зависимост от материала на фотокатода</a:t>
            </a:r>
            <a:endParaRPr lang="en-US" dirty="0" smtClean="0">
              <a:solidFill>
                <a:srgbClr val="333333"/>
              </a:solidFill>
            </a:endParaRPr>
          </a:p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Термо-електроните са неразличими от фото-електроните</a:t>
            </a: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60" y="1066800"/>
            <a:ext cx="510036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628808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4944" y="441468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40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084" y="301193"/>
            <a:ext cx="8119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dirty="0" smtClean="0"/>
              <a:t>Два Фотоумножителя в Схема на Съвпадения</a:t>
            </a:r>
            <a:endParaRPr lang="en-US" sz="3200" dirty="0"/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77" y="1360328"/>
            <a:ext cx="2362202" cy="178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114800" y="1066800"/>
            <a:ext cx="41433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Броенето на термо-електрони е значително подтиснато</a:t>
            </a:r>
          </a:p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Радиоактивността се определя от бройката на двойните съвпадения и времето на измерване</a:t>
            </a:r>
            <a:endParaRPr lang="en-US" dirty="0">
              <a:solidFill>
                <a:srgbClr val="333333"/>
              </a:solidFill>
            </a:endParaRP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За оптимална работа се изисква подбор на ФЕУ с еднакви параметри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1469" y="3352800"/>
            <a:ext cx="7185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Квантова ефективност на ФЕУ фотокатодите:	</a:t>
            </a:r>
            <a:r>
              <a:rPr lang="bg-BG" b="1" dirty="0" smtClean="0"/>
              <a:t> </a:t>
            </a:r>
            <a:r>
              <a:rPr lang="en-US" b="1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QE</a:t>
            </a:r>
            <a:r>
              <a:rPr lang="bg-BG" b="1" dirty="0" smtClean="0"/>
              <a:t>  </a:t>
            </a:r>
            <a:r>
              <a:rPr lang="bg-BG" dirty="0" smtClean="0"/>
              <a:t>= 20% до 43%</a:t>
            </a:r>
          </a:p>
          <a:p>
            <a:r>
              <a:rPr lang="bg-BG" dirty="0" smtClean="0"/>
              <a:t>Вероятност един фотон да достигне до ФЕУ: 	 </a:t>
            </a:r>
            <a:r>
              <a:rPr lang="en-US" b="1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PT</a:t>
            </a:r>
            <a:r>
              <a:rPr lang="bg-BG" dirty="0" smtClean="0"/>
              <a:t>  &lt; 100%</a:t>
            </a:r>
          </a:p>
          <a:p>
            <a:r>
              <a:rPr lang="bg-BG" dirty="0" smtClean="0"/>
              <a:t>Брой фотони от </a:t>
            </a:r>
            <a:r>
              <a:rPr lang="bg-BG" dirty="0" smtClean="0"/>
              <a:t> </a:t>
            </a:r>
            <a:r>
              <a:rPr lang="bg-BG" dirty="0" smtClean="0"/>
              <a:t>частица с енергия </a:t>
            </a:r>
            <a:r>
              <a:rPr 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bg-BG" dirty="0" smtClean="0"/>
              <a:t>:      </a:t>
            </a:r>
            <a:r>
              <a:rPr lang="en-US" dirty="0" smtClean="0"/>
              <a:t>	</a:t>
            </a:r>
            <a:r>
              <a:rPr lang="bg-BG" dirty="0" smtClean="0"/>
              <a:t> </a:t>
            </a:r>
            <a:r>
              <a:rPr lang="en-US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n(E)   </a:t>
            </a:r>
            <a:r>
              <a:rPr lang="en-US" dirty="0" smtClean="0"/>
              <a:t>~</a:t>
            </a:r>
            <a:r>
              <a:rPr lang="bg-BG" dirty="0" smtClean="0"/>
              <a:t> </a:t>
            </a:r>
            <a:r>
              <a:rPr lang="en-US" dirty="0" smtClean="0"/>
              <a:t>5-20</a:t>
            </a:r>
            <a:r>
              <a:rPr lang="bg-BG" dirty="0" smtClean="0"/>
              <a:t> за един </a:t>
            </a:r>
            <a:r>
              <a:rPr lang="en-US" dirty="0" err="1" smtClean="0"/>
              <a:t>keV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40198" y="4400490"/>
                <a:ext cx="75787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g-BG" dirty="0" smtClean="0"/>
                  <a:t>Вероятност за броене на поне един фотон от ФЕУ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~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)∙</m:t>
                    </m:r>
                    <m:r>
                      <a:rPr lang="en-US" sz="2000" i="1">
                        <a:latin typeface="Cambria Math"/>
                      </a:rPr>
                      <m:t>𝑃𝑇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i="1">
                        <a:latin typeface="Cambria Math"/>
                      </a:rPr>
                      <m:t>𝑄𝐸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98" y="4400490"/>
                <a:ext cx="7578741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724"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14400" y="4800600"/>
                <a:ext cx="7696200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g-BG" dirty="0" smtClean="0"/>
                  <a:t>Скорост</a:t>
                </a:r>
                <a:r>
                  <a:rPr lang="en-US" dirty="0" smtClean="0"/>
                  <a:t> </a:t>
                </a:r>
                <a:r>
                  <a:rPr lang="bg-BG" dirty="0" smtClean="0"/>
                  <a:t>на броене на двойни съвпадения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/>
                  <a:t>, </a:t>
                </a:r>
                <a:r>
                  <a:rPr lang="bg-BG" dirty="0" smtClean="0"/>
                  <a:t>където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bg-BG" sz="2000" dirty="0" smtClean="0"/>
                  <a:t> </a:t>
                </a:r>
                <a:r>
                  <a:rPr lang="bg-BG" dirty="0" smtClean="0"/>
                  <a:t>е активността разтворена в сцинтилатора.</a:t>
                </a:r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800600"/>
                <a:ext cx="7696200" cy="677108"/>
              </a:xfrm>
              <a:prstGeom prst="rect">
                <a:avLst/>
              </a:prstGeom>
              <a:blipFill rotWithShape="1">
                <a:blip r:embed="rId5"/>
                <a:stretch>
                  <a:fillRect l="-633" t="-4505" b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9600" y="5540514"/>
                <a:ext cx="830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2000" dirty="0" smtClean="0">
                    <a:solidFill>
                      <a:srgbClr val="FF0000"/>
                    </a:solidFill>
                  </a:rPr>
                  <a:t>ПРОБЛЕМ</a:t>
                </a:r>
              </a:p>
              <a:p>
                <a:r>
                  <a:rPr lang="bg-BG" sz="2000" dirty="0" smtClean="0">
                    <a:solidFill>
                      <a:srgbClr val="FF0000"/>
                    </a:solidFill>
                  </a:rPr>
                  <a:t>Не знаем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bg-BG" sz="2000" dirty="0" smtClean="0">
                    <a:solidFill>
                      <a:srgbClr val="FF0000"/>
                    </a:solidFill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g-BG" sz="2000" dirty="0" smtClean="0">
                    <a:solidFill>
                      <a:srgbClr val="FF0000"/>
                    </a:solidFill>
                  </a:rPr>
                  <a:t>за да определим активността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bg-BG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bg-BG" sz="2000" dirty="0" smtClean="0">
                    <a:solidFill>
                      <a:srgbClr val="FF0000"/>
                    </a:solidFill>
                  </a:rPr>
                  <a:t>Обикновено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bg-BG" sz="2000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bg-BG" sz="2000" dirty="0" smtClean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540514"/>
                <a:ext cx="8305800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734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474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084" y="301193"/>
            <a:ext cx="8069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dirty="0" smtClean="0"/>
              <a:t>Три Фотоумножителя в Схема на Съвпадения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3962400" y="1091386"/>
            <a:ext cx="4648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Добавянето на трети ФЕУ позволява определяне на ефективността на броене</a:t>
            </a:r>
          </a:p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Ефективността се определя от отношението на тройни към двойни съвпадения</a:t>
            </a:r>
          </a:p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Радиоактивността се определя от бройката на двойните съвпадения, времето и ефективността.</a:t>
            </a:r>
            <a:endParaRPr lang="en-US" dirty="0">
              <a:solidFill>
                <a:srgbClr val="3333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38243" y="3581400"/>
                <a:ext cx="6845335" cy="1803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g-BG" dirty="0" smtClean="0"/>
                  <a:t>Двойни съвпадения: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𝐴𝐵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bg-BG" sz="2000" dirty="0" smtClean="0"/>
                  <a:t> 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bg-BG" sz="2000" dirty="0" smtClean="0"/>
                  <a:t> ,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𝐵𝐶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r>
                  <a:rPr lang="bg-BG" dirty="0" smtClean="0"/>
                  <a:t>Тройни съвпадения: </a:t>
                </a:r>
                <a14:m>
                  <m:oMath xmlns:m="http://schemas.openxmlformats.org/officeDocument/2006/math">
                    <m:r>
                      <a:rPr lang="bg-BG" sz="20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𝐴𝐵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endParaRPr lang="bg-BG" sz="2000" dirty="0" smtClean="0"/>
              </a:p>
              <a:p>
                <a:r>
                  <a:rPr lang="bg-BG" dirty="0" smtClean="0"/>
                  <a:t>Активност</a:t>
                </a:r>
                <a:r>
                  <a:rPr lang="bg-BG" sz="20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~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𝐴𝐵𝐶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𝐴𝐵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𝐴𝐶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000" dirty="0" smtClean="0"/>
                  <a:t>, </a:t>
                </a:r>
                <a:r>
                  <a:rPr lang="bg-BG" dirty="0" smtClean="0"/>
                  <a:t>зависимост от фотони/</a:t>
                </a:r>
                <a:r>
                  <a:rPr lang="en-US" dirty="0" err="1" smtClean="0"/>
                  <a:t>keV</a:t>
                </a:r>
                <a:r>
                  <a:rPr lang="en-US" dirty="0" smtClean="0"/>
                  <a:t>!</a:t>
                </a:r>
                <a:endParaRPr lang="bg-BG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43" y="3581400"/>
                <a:ext cx="6845335" cy="1803955"/>
              </a:xfrm>
              <a:prstGeom prst="rect">
                <a:avLst/>
              </a:prstGeom>
              <a:blipFill rotWithShape="1">
                <a:blip r:embed="rId3"/>
                <a:stretch>
                  <a:fillRect l="-801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195809"/>
            <a:ext cx="2171700" cy="20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34911" y="5369928"/>
                <a:ext cx="79197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ПРОБЛЕМ</a:t>
                </a:r>
              </a:p>
              <a:p>
                <a:r>
                  <a:rPr lang="ru-RU" dirty="0">
                    <a:solidFill>
                      <a:srgbClr val="FF0000"/>
                    </a:solidFill>
                  </a:rPr>
                  <a:t>С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пектроскопия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практически не </a:t>
                </a:r>
                <a:r>
                  <a:rPr lang="ru-RU" dirty="0">
                    <a:solidFill>
                      <a:srgbClr val="FF0000"/>
                    </a:solidFill>
                  </a:rPr>
                  <a:t>е възможна поради различия в усилването на ФЕУ, както и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различието 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bg-BG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bg-BG" dirty="0">
                    <a:solidFill>
                      <a:srgbClr val="FF0000"/>
                    </a:solidFill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bg-BG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bg-BG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11" y="5369928"/>
                <a:ext cx="7919798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693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45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9358" y="2743200"/>
            <a:ext cx="8233642" cy="563563"/>
          </a:xfrm>
        </p:spPr>
        <p:txBody>
          <a:bodyPr>
            <a:noAutofit/>
          </a:bodyPr>
          <a:lstStyle/>
          <a:p>
            <a:r>
              <a:rPr lang="bg-BG" sz="4800" dirty="0" smtClean="0"/>
              <a:t>Може ли с един ФЕУ да се постигне същата или по-добра  функционалност както тази на </a:t>
            </a:r>
            <a:r>
              <a:rPr lang="en-US" sz="4800" dirty="0" smtClean="0"/>
              <a:t>TDCR</a:t>
            </a:r>
            <a:r>
              <a:rPr lang="bg-BG" sz="4800" dirty="0" smtClean="0"/>
              <a:t> </a:t>
            </a:r>
            <a:endParaRPr lang="en-US" sz="48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77240" y="13716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indent="-182880">
              <a:spcBef>
                <a:spcPts val="600"/>
              </a:spcBef>
              <a:buFont typeface="Arial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1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980" y="228600"/>
            <a:ext cx="8230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 smtClean="0"/>
              <a:t>Съвпадения в Прозорци, Разпределени във Времето</a:t>
            </a:r>
            <a:endParaRPr lang="en-US" sz="2800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27" y="1524000"/>
            <a:ext cx="3005137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90" y="1359932"/>
            <a:ext cx="3435206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5368" y="914400"/>
            <a:ext cx="277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СТАРА КОНЦЕПЦИЯ (</a:t>
            </a:r>
            <a:r>
              <a:rPr lang="en-US" dirty="0" smtClean="0"/>
              <a:t>TDCR</a:t>
            </a:r>
            <a:r>
              <a:rPr lang="bg-BG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914400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НОВА КОНЦЕПЦИЯ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436" y="3886200"/>
            <a:ext cx="3810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Първият детектиран фотон от А,В или С отваря прозорец на съвпадение</a:t>
            </a:r>
          </a:p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Проверява се дали поне един фотон се регистрира </a:t>
            </a:r>
            <a:r>
              <a:rPr lang="bg-BG" dirty="0" smtClean="0">
                <a:solidFill>
                  <a:srgbClr val="333333"/>
                </a:solidFill>
              </a:rPr>
              <a:t>в </a:t>
            </a:r>
            <a:r>
              <a:rPr lang="bg-BG" dirty="0" smtClean="0">
                <a:solidFill>
                  <a:srgbClr val="333333"/>
                </a:solidFill>
              </a:rPr>
              <a:t>прозореца</a:t>
            </a:r>
          </a:p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rgbClr val="333333"/>
                </a:solidFill>
              </a:rPr>
              <a:t>При затваряне на прозореца се определят и броят съвпаденията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2446" y="3536990"/>
            <a:ext cx="361511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>
                <a:solidFill>
                  <a:srgbClr val="333333"/>
                </a:solidFill>
              </a:rPr>
              <a:t>Първият детектиран фотон от </a:t>
            </a:r>
            <a:r>
              <a:rPr lang="bg-BG" dirty="0" smtClean="0">
                <a:solidFill>
                  <a:srgbClr val="333333"/>
                </a:solidFill>
              </a:rPr>
              <a:t>С </a:t>
            </a:r>
            <a:r>
              <a:rPr lang="bg-BG" dirty="0">
                <a:solidFill>
                  <a:srgbClr val="333333"/>
                </a:solidFill>
              </a:rPr>
              <a:t>отваря </a:t>
            </a:r>
            <a:r>
              <a:rPr lang="bg-BG" u="sng" dirty="0" smtClean="0">
                <a:solidFill>
                  <a:srgbClr val="333333"/>
                </a:solidFill>
              </a:rPr>
              <a:t>последователно прозорци </a:t>
            </a:r>
            <a:r>
              <a:rPr lang="bg-BG" dirty="0">
                <a:solidFill>
                  <a:srgbClr val="333333"/>
                </a:solidFill>
              </a:rPr>
              <a:t>на съвпадение</a:t>
            </a:r>
          </a:p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>
                <a:solidFill>
                  <a:srgbClr val="333333"/>
                </a:solidFill>
              </a:rPr>
              <a:t>Проверява се дали поне един фотон се регистрира във </a:t>
            </a:r>
            <a:r>
              <a:rPr lang="bg-BG" u="sng" dirty="0" smtClean="0">
                <a:solidFill>
                  <a:srgbClr val="333333"/>
                </a:solidFill>
              </a:rPr>
              <a:t>всеки от последователните прозореци</a:t>
            </a:r>
            <a:endParaRPr lang="bg-BG" u="sng" dirty="0">
              <a:solidFill>
                <a:srgbClr val="333333"/>
              </a:solidFill>
            </a:endParaRPr>
          </a:p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bg-BG" dirty="0">
                <a:solidFill>
                  <a:srgbClr val="333333"/>
                </a:solidFill>
              </a:rPr>
              <a:t>При затваряне на </a:t>
            </a:r>
            <a:r>
              <a:rPr lang="bg-BG" dirty="0" smtClean="0">
                <a:solidFill>
                  <a:srgbClr val="333333"/>
                </a:solidFill>
              </a:rPr>
              <a:t>последния прозорец </a:t>
            </a:r>
            <a:r>
              <a:rPr lang="bg-BG" dirty="0">
                <a:solidFill>
                  <a:srgbClr val="333333"/>
                </a:solidFill>
              </a:rPr>
              <a:t>се определят и броят </a:t>
            </a:r>
            <a:r>
              <a:rPr lang="bg-BG" u="sng" dirty="0" smtClean="0">
                <a:solidFill>
                  <a:srgbClr val="333333"/>
                </a:solidFill>
              </a:rPr>
              <a:t>съвпаденията между отделните прозорци</a:t>
            </a:r>
            <a:endParaRPr lang="en-US" u="sng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52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75894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629400"/>
            <a:ext cx="929640" cy="2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69177" y="6596390"/>
            <a:ext cx="1122423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100" dirty="0" smtClean="0">
                <a:latin typeface="Bahnschrift Condensed" panose="020B0502040204020203" pitchFamily="34" charset="0"/>
              </a:rPr>
              <a:t>АТОМНА ФИЗИКА 80</a:t>
            </a:r>
            <a:endParaRPr lang="en-US" sz="11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1172" y="238069"/>
            <a:ext cx="3236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 smtClean="0"/>
              <a:t>Скорости на Броене</a:t>
            </a:r>
            <a:endParaRPr lang="en-US" sz="2800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59932"/>
            <a:ext cx="3168082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359932"/>
            <a:ext cx="3005137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2371" y="3810000"/>
            <a:ext cx="36576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dirty="0" smtClean="0"/>
              <a:t>Двойни съвпадения:</a:t>
            </a:r>
          </a:p>
          <a:p>
            <a:r>
              <a:rPr lang="en-US" dirty="0" smtClean="0"/>
              <a:t>A1B1, A1B2, A2B1, A2B2, B1B2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bg-BG" dirty="0" smtClean="0"/>
              <a:t>Тройни </a:t>
            </a:r>
            <a:r>
              <a:rPr lang="bg-BG" dirty="0"/>
              <a:t>съвпадения:</a:t>
            </a:r>
          </a:p>
          <a:p>
            <a:r>
              <a:rPr lang="en-US" dirty="0" smtClean="0"/>
              <a:t>A1A2B1</a:t>
            </a:r>
            <a:r>
              <a:rPr lang="en-US" dirty="0"/>
              <a:t>, </a:t>
            </a:r>
            <a:r>
              <a:rPr lang="en-US" dirty="0" smtClean="0"/>
              <a:t>A1B1B2</a:t>
            </a:r>
            <a:r>
              <a:rPr lang="en-US" dirty="0"/>
              <a:t>, </a:t>
            </a:r>
            <a:r>
              <a:rPr lang="en-US" dirty="0" smtClean="0"/>
              <a:t>A2B1B2, A1A2B2</a:t>
            </a:r>
            <a:endParaRPr lang="en-US" dirty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55529" y="3810000"/>
            <a:ext cx="2895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dirty="0" smtClean="0"/>
              <a:t>Двойни съвпадения:</a:t>
            </a:r>
          </a:p>
          <a:p>
            <a:r>
              <a:rPr lang="en-US" dirty="0" smtClean="0"/>
              <a:t>C12, C13, C23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bg-BG" dirty="0" smtClean="0"/>
              <a:t>Тройни </a:t>
            </a:r>
            <a:r>
              <a:rPr lang="bg-BG" dirty="0"/>
              <a:t>съвпадения:</a:t>
            </a:r>
          </a:p>
          <a:p>
            <a:r>
              <a:rPr lang="en-US" dirty="0" smtClean="0"/>
              <a:t>C123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77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9051</TotalTime>
  <Words>1821</Words>
  <Application>Microsoft Office PowerPoint</Application>
  <PresentationFormat>On-screen Show (4:3)</PresentationFormat>
  <Paragraphs>281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Метод за измерване на радиоактивности, стар почти толкова, колкото катедра Атомна Физика</vt:lpstr>
      <vt:lpstr>PowerPoint Presentation</vt:lpstr>
      <vt:lpstr>PowerPoint Presentation</vt:lpstr>
      <vt:lpstr>PowerPoint Presentation</vt:lpstr>
      <vt:lpstr>PowerPoint Presentation</vt:lpstr>
      <vt:lpstr>Може ли с един ФЕУ да се постигне същата или по-добра  функционалност както тази на TDCR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Valentin Jordanov</dc:creator>
  <cp:lastModifiedBy>Valentin Jordanov</cp:lastModifiedBy>
  <cp:revision>588</cp:revision>
  <dcterms:created xsi:type="dcterms:W3CDTF">2016-05-17T23:34:45Z</dcterms:created>
  <dcterms:modified xsi:type="dcterms:W3CDTF">2026-04-15T21:02:05Z</dcterms:modified>
</cp:coreProperties>
</file>